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52"/>
  </p:notesMasterIdLst>
  <p:handoutMasterIdLst>
    <p:handoutMasterId r:id="rId53"/>
  </p:handoutMasterIdLst>
  <p:sldIdLst>
    <p:sldId id="262" r:id="rId2"/>
    <p:sldId id="421" r:id="rId3"/>
    <p:sldId id="390" r:id="rId4"/>
    <p:sldId id="386" r:id="rId5"/>
    <p:sldId id="308" r:id="rId6"/>
    <p:sldId id="333" r:id="rId7"/>
    <p:sldId id="385" r:id="rId8"/>
    <p:sldId id="309" r:id="rId9"/>
    <p:sldId id="323" r:id="rId10"/>
    <p:sldId id="354" r:id="rId11"/>
    <p:sldId id="388" r:id="rId12"/>
    <p:sldId id="391" r:id="rId13"/>
    <p:sldId id="389" r:id="rId14"/>
    <p:sldId id="406" r:id="rId15"/>
    <p:sldId id="402" r:id="rId16"/>
    <p:sldId id="393" r:id="rId17"/>
    <p:sldId id="358" r:id="rId18"/>
    <p:sldId id="375" r:id="rId19"/>
    <p:sldId id="407" r:id="rId20"/>
    <p:sldId id="374" r:id="rId21"/>
    <p:sldId id="394" r:id="rId22"/>
    <p:sldId id="328" r:id="rId23"/>
    <p:sldId id="408" r:id="rId24"/>
    <p:sldId id="395" r:id="rId25"/>
    <p:sldId id="362" r:id="rId26"/>
    <p:sldId id="348" r:id="rId27"/>
    <p:sldId id="376" r:id="rId28"/>
    <p:sldId id="366" r:id="rId29"/>
    <p:sldId id="399" r:id="rId30"/>
    <p:sldId id="363" r:id="rId31"/>
    <p:sldId id="360" r:id="rId32"/>
    <p:sldId id="378" r:id="rId33"/>
    <p:sldId id="365" r:id="rId34"/>
    <p:sldId id="401" r:id="rId35"/>
    <p:sldId id="405" r:id="rId36"/>
    <p:sldId id="397" r:id="rId37"/>
    <p:sldId id="361" r:id="rId38"/>
    <p:sldId id="367" r:id="rId39"/>
    <p:sldId id="380" r:id="rId40"/>
    <p:sldId id="371" r:id="rId41"/>
    <p:sldId id="398" r:id="rId42"/>
    <p:sldId id="341" r:id="rId43"/>
    <p:sldId id="334" r:id="rId44"/>
    <p:sldId id="351" r:id="rId45"/>
    <p:sldId id="372" r:id="rId46"/>
    <p:sldId id="370" r:id="rId47"/>
    <p:sldId id="384" r:id="rId48"/>
    <p:sldId id="409" r:id="rId49"/>
    <p:sldId id="410" r:id="rId50"/>
    <p:sldId id="26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vz5dxmTRL5iUBnn5pqW0Q==" hashData="Y1FcyPYbKYb6/0j4nQ5oVXim/dUn2ncPFzc1tsqgW3Xe0DGPTUgRVAJPqLH4eEzusoR4ZP/lEM7ZCGWZEU82h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Tatel" initials="JT" lastIdx="2" clrIdx="0">
    <p:extLst/>
  </p:cmAuthor>
  <p:cmAuthor id="2" name="Jackie Gallagher" initials="JG" lastIdx="3" clrIdx="1">
    <p:extLst/>
  </p:cmAuthor>
  <p:cmAuthor id="3" name="Jackie Gallagher" initials="JG [2]"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45535F"/>
    <a:srgbClr val="B0B6BB"/>
    <a:srgbClr val="BA8E1E"/>
    <a:srgbClr val="C37331"/>
    <a:srgbClr val="0182A9"/>
    <a:srgbClr val="819F42"/>
    <a:srgbClr val="60832E"/>
    <a:srgbClr val="78A12E"/>
    <a:srgbClr val="AD00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60" autoAdjust="0"/>
    <p:restoredTop sz="69382" autoAdjust="0"/>
  </p:normalViewPr>
  <p:slideViewPr>
    <p:cSldViewPr snapToGrid="0" snapToObjects="1">
      <p:cViewPr varScale="1">
        <p:scale>
          <a:sx n="84" d="100"/>
          <a:sy n="84" d="100"/>
        </p:scale>
        <p:origin x="72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5" d="100"/>
        <a:sy n="195" d="100"/>
      </p:scale>
      <p:origin x="0" y="1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BCF0E4-F15E-0A41-BE38-8B7211FD0CC0}" type="datetimeFigureOut">
              <a:rPr lang="en-US" smtClean="0"/>
              <a:pPr/>
              <a:t>1/7/19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D6853-3F48-6643-B500-83795731D1BD}" type="slidenum">
              <a:rPr lang="en-US" smtClean="0"/>
              <a:pPr/>
              <a:t>‹#›</a:t>
            </a:fld>
            <a:endParaRPr lang="en-US" dirty="0"/>
          </a:p>
        </p:txBody>
      </p:sp>
    </p:spTree>
    <p:extLst>
      <p:ext uri="{BB962C8B-B14F-4D97-AF65-F5344CB8AC3E}">
        <p14:creationId xmlns:p14="http://schemas.microsoft.com/office/powerpoint/2010/main" val="3345604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2E119B-F940-D544-A2B2-D25B6C0DDDD8}" type="datetimeFigureOut">
              <a:rPr lang="en-US" smtClean="0"/>
              <a:pPr/>
              <a:t>1/7/19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1A411-20CC-C841-812A-E1B01DA03BAB}" type="slidenum">
              <a:rPr lang="en-US" smtClean="0"/>
              <a:pPr/>
              <a:t>‹#›</a:t>
            </a:fld>
            <a:endParaRPr lang="en-US" dirty="0"/>
          </a:p>
        </p:txBody>
      </p:sp>
    </p:spTree>
    <p:extLst>
      <p:ext uri="{BB962C8B-B14F-4D97-AF65-F5344CB8AC3E}">
        <p14:creationId xmlns:p14="http://schemas.microsoft.com/office/powerpoint/2010/main" val="533263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azard.com/media/450337/lazard-levelized-cost-of-energy-version-110.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angea.ca/geothermal-101.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a:t>
            </a:fld>
            <a:endParaRPr lang="en-US" dirty="0"/>
          </a:p>
        </p:txBody>
      </p:sp>
    </p:spTree>
    <p:extLst>
      <p:ext uri="{BB962C8B-B14F-4D97-AF65-F5344CB8AC3E}">
        <p14:creationId xmlns:p14="http://schemas.microsoft.com/office/powerpoint/2010/main" val="4065335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confusion between windmills and wind turbines, and it is a common mistake. Although wind turbines are modeled after windmills, which have been around for centuries, they both serve very different purposes. See the comparison above to understand the difference. Wind turbines are also significantly larger in size (as high as 200m!).</a:t>
            </a:r>
          </a:p>
          <a:p>
            <a:endParaRPr lang="en-US" dirty="0"/>
          </a:p>
          <a:p>
            <a:r>
              <a:rPr lang="en-US" dirty="0"/>
              <a:t>For centuries, humans have used the wind to power their activities. Windmills and sailboats have helped us in our lives.</a:t>
            </a:r>
          </a:p>
          <a:p>
            <a:endParaRPr lang="en-US" dirty="0"/>
          </a:p>
          <a:p>
            <a:r>
              <a:rPr lang="en-US" dirty="0"/>
              <a:t>Windmills are used to grind grain and pump water.</a:t>
            </a:r>
          </a:p>
          <a:p>
            <a:r>
              <a:rPr lang="en-US" dirty="0"/>
              <a:t>Wind turbines produce electricity.</a:t>
            </a:r>
          </a:p>
        </p:txBody>
      </p:sp>
      <p:sp>
        <p:nvSpPr>
          <p:cNvPr id="4" name="Slide Number Placeholder 3"/>
          <p:cNvSpPr>
            <a:spLocks noGrp="1"/>
          </p:cNvSpPr>
          <p:nvPr>
            <p:ph type="sldNum" sz="quarter" idx="10"/>
          </p:nvPr>
        </p:nvSpPr>
        <p:spPr/>
        <p:txBody>
          <a:bodyPr/>
          <a:lstStyle/>
          <a:p>
            <a:fld id="{1D91A411-20CC-C841-812A-E1B01DA03BAB}" type="slidenum">
              <a:rPr lang="en-US" smtClean="0"/>
              <a:pPr/>
              <a:t>10</a:t>
            </a:fld>
            <a:endParaRPr lang="en-US" dirty="0"/>
          </a:p>
        </p:txBody>
      </p:sp>
    </p:spTree>
    <p:extLst>
      <p:ext uri="{BB962C8B-B14F-4D97-AF65-F5344CB8AC3E}">
        <p14:creationId xmlns:p14="http://schemas.microsoft.com/office/powerpoint/2010/main" val="297803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energy is one of the five types of renewable energy generation. Wind is considered a renewable energy source because there will always be wind blowing, which means there will always be an opportunity to generate electricity. </a:t>
            </a:r>
          </a:p>
          <a:p>
            <a:endParaRPr lang="en-US" dirty="0"/>
          </a:p>
          <a:p>
            <a:r>
              <a:rPr lang="en-US" dirty="0"/>
              <a:t>A </a:t>
            </a:r>
            <a:r>
              <a:rPr lang="en-US" b="1" dirty="0"/>
              <a:t>wind turbine</a:t>
            </a:r>
            <a:r>
              <a:rPr lang="en-US" b="0" dirty="0"/>
              <a:t> is used to convert the energy found in wind to electrical energy that can be used by us. </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11</a:t>
            </a:fld>
            <a:endParaRPr lang="en-US" dirty="0"/>
          </a:p>
        </p:txBody>
      </p:sp>
    </p:spTree>
    <p:extLst>
      <p:ext uri="{BB962C8B-B14F-4D97-AF65-F5344CB8AC3E}">
        <p14:creationId xmlns:p14="http://schemas.microsoft.com/office/powerpoint/2010/main" val="22009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Alberta’s wind resource.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Areas in red, pink and blue mean there is lots of wind! This map shows that most of Alberta has a strong wind resource from Edmonton south</a:t>
            </a:r>
            <a:r>
              <a:rPr lang="en-US" b="1" dirty="0"/>
              <a:t>.</a:t>
            </a:r>
            <a:r>
              <a:rPr lang="en-US" b="0" dirty="0"/>
              <a:t> Historically, wind has been build in the very south but now we understand the resource is much bigger.</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12</a:t>
            </a:fld>
            <a:endParaRPr lang="en-US" dirty="0"/>
          </a:p>
        </p:txBody>
      </p:sp>
    </p:spTree>
    <p:extLst>
      <p:ext uri="{BB962C8B-B14F-4D97-AF65-F5344CB8AC3E}">
        <p14:creationId xmlns:p14="http://schemas.microsoft.com/office/powerpoint/2010/main" val="1864662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shows how the force of wind is used to turn the turbine blades (you can think of turbine blades like airplane wings). Inside the </a:t>
            </a:r>
            <a:r>
              <a:rPr lang="en-US" b="1" dirty="0"/>
              <a:t>nacelle</a:t>
            </a:r>
            <a:r>
              <a:rPr lang="en-US" b="0" dirty="0"/>
              <a:t>, is where the generator is located, which is a key component to generating electricity. The generator is what converts the mechanical energy to electrical energy.</a:t>
            </a:r>
            <a:endParaRPr lang="en-US" dirty="0"/>
          </a:p>
          <a:p>
            <a:endParaRPr lang="en-US" b="0" dirty="0"/>
          </a:p>
          <a:p>
            <a:r>
              <a:rPr lang="en-US" b="0" dirty="0"/>
              <a:t>This picture is from:</a:t>
            </a:r>
          </a:p>
          <a:p>
            <a:r>
              <a:rPr lang="en-US" b="0" dirty="0"/>
              <a:t>https://</a:t>
            </a:r>
            <a:r>
              <a:rPr lang="en-US" b="0" dirty="0" err="1"/>
              <a:t>archive.epa.gov</a:t>
            </a:r>
            <a:r>
              <a:rPr lang="en-US" b="0" dirty="0"/>
              <a:t>/</a:t>
            </a:r>
            <a:r>
              <a:rPr lang="en-US" b="0" dirty="0" err="1"/>
              <a:t>climatechange</a:t>
            </a:r>
            <a:r>
              <a:rPr lang="en-US" b="0" dirty="0"/>
              <a:t>/kids/solutions/technologies/</a:t>
            </a:r>
            <a:r>
              <a:rPr lang="en-US" b="0" dirty="0" err="1"/>
              <a:t>wind.html</a:t>
            </a:r>
            <a:r>
              <a:rPr lang="en-US" b="0" dirty="0"/>
              <a:t> </a:t>
            </a:r>
          </a:p>
          <a:p>
            <a:endParaRPr lang="en-US" b="0" dirty="0"/>
          </a:p>
          <a:p>
            <a:r>
              <a:rPr lang="en-US" b="0" dirty="0"/>
              <a:t>This animation by the US Government shows how all the components in the nacelle work. Take a look at it for a more in detailed explanation of how a turbine works:</a:t>
            </a:r>
          </a:p>
          <a:p>
            <a:r>
              <a:rPr lang="en-US" b="0" dirty="0"/>
              <a:t>	https://</a:t>
            </a:r>
            <a:r>
              <a:rPr lang="en-US" b="0" dirty="0" err="1"/>
              <a:t>www.energy.gov</a:t>
            </a:r>
            <a:r>
              <a:rPr lang="en-US" b="0" dirty="0"/>
              <a:t>/maps/how-does-wind-turbine-work</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13</a:t>
            </a:fld>
            <a:endParaRPr lang="en-US" dirty="0"/>
          </a:p>
        </p:txBody>
      </p:sp>
    </p:spTree>
    <p:extLst>
      <p:ext uri="{BB962C8B-B14F-4D97-AF65-F5344CB8AC3E}">
        <p14:creationId xmlns:p14="http://schemas.microsoft.com/office/powerpoint/2010/main" val="376540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sng" kern="1200" dirty="0">
                <a:solidFill>
                  <a:schemeClr val="tx1"/>
                </a:solidFill>
                <a:effectLst/>
                <a:latin typeface="+mn-lt"/>
                <a:ea typeface="+mn-ea"/>
                <a:cs typeface="+mn-cs"/>
                <a:hlinkClick r:id="rId3"/>
              </a:rPr>
              <a:t>https://www.lazard.com/media/450337/lazard-levelized-cost-of-energy-version-110.pdf</a:t>
            </a:r>
            <a:endParaRPr lang="en-CA" sz="1200" b="0" i="0" u="sng" kern="1200" dirty="0">
              <a:solidFill>
                <a:schemeClr val="tx1"/>
              </a:solidFill>
              <a:effectLst/>
              <a:latin typeface="+mn-lt"/>
              <a:ea typeface="+mn-ea"/>
              <a:cs typeface="+mn-cs"/>
            </a:endParaRPr>
          </a:p>
          <a:p>
            <a:endParaRPr lang="en-CA" sz="1200" b="0" i="0" u="sng"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graph of the cost of wind. Look at how the cost had decreased since 2009. Wind energy is becoming more and more affordable every year!</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14</a:t>
            </a:fld>
            <a:endParaRPr lang="en-US" dirty="0"/>
          </a:p>
        </p:txBody>
      </p:sp>
    </p:spTree>
    <p:extLst>
      <p:ext uri="{BB962C8B-B14F-4D97-AF65-F5344CB8AC3E}">
        <p14:creationId xmlns:p14="http://schemas.microsoft.com/office/powerpoint/2010/main" val="224804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Blackspring</a:t>
            </a:r>
            <a:r>
              <a:rPr lang="en-US" dirty="0"/>
              <a:t> Ridge (built in 2014) is the largest operating wind farm in Alberta. It is owned and operated by EDF Renewables. The wind farm generates 300 MW of energy. There is a total of 166 turbines and they are over 100 metres tall from ground to blade tip! </a:t>
            </a:r>
          </a:p>
          <a:p>
            <a:endParaRPr lang="en-US" dirty="0"/>
          </a:p>
          <a:p>
            <a:r>
              <a:rPr lang="en-US" dirty="0"/>
              <a:t>This wind farm is located 1 hour north of Lethbridge.</a:t>
            </a:r>
          </a:p>
          <a:p>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15</a:t>
            </a:fld>
            <a:endParaRPr lang="en-US" dirty="0"/>
          </a:p>
        </p:txBody>
      </p:sp>
    </p:spTree>
    <p:extLst>
      <p:ext uri="{BB962C8B-B14F-4D97-AF65-F5344CB8AC3E}">
        <p14:creationId xmlns:p14="http://schemas.microsoft.com/office/powerpoint/2010/main" val="27434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pros and cons associated to the development of a wind farm. Can you think of any others?</a:t>
            </a:r>
          </a:p>
          <a:p>
            <a:endParaRPr lang="en-US" dirty="0"/>
          </a:p>
          <a:p>
            <a:r>
              <a:rPr lang="en-US" dirty="0"/>
              <a:t>Pros:</a:t>
            </a:r>
          </a:p>
          <a:p>
            <a:pPr marL="171450" indent="-171450">
              <a:buFontTx/>
              <a:buChar char="-"/>
            </a:pPr>
            <a:r>
              <a:rPr lang="en-US" dirty="0"/>
              <a:t>Wind is cost effective, which means that the cost to generate electricity is affordable. </a:t>
            </a:r>
          </a:p>
          <a:p>
            <a:pPr marL="171450" indent="-171450">
              <a:buFontTx/>
              <a:buChar char="-"/>
            </a:pPr>
            <a:r>
              <a:rPr lang="en-US" dirty="0"/>
              <a:t>There are no emissions directly related to the generation of electricity from wind. This includes greenhouse gases and no air quality contaminants such as particulates, NOx and </a:t>
            </a:r>
            <a:r>
              <a:rPr lang="en-US" dirty="0" err="1"/>
              <a:t>SOx</a:t>
            </a:r>
            <a:r>
              <a:rPr lang="en-US" dirty="0"/>
              <a:t>.</a:t>
            </a:r>
          </a:p>
          <a:p>
            <a:pPr marL="171450" indent="-171450">
              <a:buFontTx/>
              <a:buChar char="-"/>
            </a:pPr>
            <a:r>
              <a:rPr lang="en-US" dirty="0"/>
              <a:t>Agricultural lands can be used for development. This means the land can be used for dual purpose!</a:t>
            </a:r>
          </a:p>
          <a:p>
            <a:pPr marL="171450" indent="-171450">
              <a:buFontTx/>
              <a:buChar char="-"/>
            </a:pPr>
            <a:endParaRPr lang="en-US" dirty="0"/>
          </a:p>
          <a:p>
            <a:pPr marL="0" indent="0">
              <a:buFontTx/>
              <a:buNone/>
            </a:pPr>
            <a:r>
              <a:rPr lang="en-US" dirty="0"/>
              <a:t>Cons:</a:t>
            </a:r>
          </a:p>
          <a:p>
            <a:pPr marL="171450" indent="-171450">
              <a:buFontTx/>
              <a:buChar char="-"/>
            </a:pPr>
            <a:r>
              <a:rPr lang="en-US" dirty="0"/>
              <a:t>It is not windy all the time, which means that wind turbines won’t make electricity when there is no wind (wind is resource dependent)  This is considered a variable resource</a:t>
            </a:r>
          </a:p>
          <a:p>
            <a:pPr marL="171450" indent="-171450">
              <a:buFontTx/>
              <a:buChar char="-"/>
            </a:pPr>
            <a:r>
              <a:rPr lang="en-US" dirty="0"/>
              <a:t>Wind power requires about 1 person for every 10 turbines. </a:t>
            </a:r>
          </a:p>
        </p:txBody>
      </p:sp>
      <p:sp>
        <p:nvSpPr>
          <p:cNvPr id="4" name="Slide Number Placeholder 3"/>
          <p:cNvSpPr>
            <a:spLocks noGrp="1"/>
          </p:cNvSpPr>
          <p:nvPr>
            <p:ph type="sldNum" sz="quarter" idx="5"/>
          </p:nvPr>
        </p:nvSpPr>
        <p:spPr/>
        <p:txBody>
          <a:bodyPr/>
          <a:lstStyle/>
          <a:p>
            <a:fld id="{1D91A411-20CC-C841-812A-E1B01DA03BAB}" type="slidenum">
              <a:rPr lang="en-US" smtClean="0"/>
              <a:pPr/>
              <a:t>16</a:t>
            </a:fld>
            <a:endParaRPr lang="en-US" dirty="0"/>
          </a:p>
        </p:txBody>
      </p:sp>
    </p:spTree>
    <p:extLst>
      <p:ext uri="{BB962C8B-B14F-4D97-AF65-F5344CB8AC3E}">
        <p14:creationId xmlns:p14="http://schemas.microsoft.com/office/powerpoint/2010/main" val="406967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17</a:t>
            </a:fld>
            <a:endParaRPr lang="en-US" dirty="0"/>
          </a:p>
        </p:txBody>
      </p:sp>
    </p:spTree>
    <p:extLst>
      <p:ext uri="{BB962C8B-B14F-4D97-AF65-F5344CB8AC3E}">
        <p14:creationId xmlns:p14="http://schemas.microsoft.com/office/powerpoint/2010/main" val="12731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panels and solar modules are sometimes used interchangeably, but there is a key difference. The term panel means multiple modules connected together. An array is when the panels are connected to a power source. An array is made of multiple panels, or modules connected together.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18</a:t>
            </a:fld>
            <a:endParaRPr lang="en-US" dirty="0"/>
          </a:p>
        </p:txBody>
      </p:sp>
    </p:spTree>
    <p:extLst>
      <p:ext uri="{BB962C8B-B14F-4D97-AF65-F5344CB8AC3E}">
        <p14:creationId xmlns:p14="http://schemas.microsoft.com/office/powerpoint/2010/main" val="107086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1A411-20CC-C841-812A-E1B01DA03BAB}" type="slidenum">
              <a:rPr lang="en-US" smtClean="0"/>
              <a:pPr/>
              <a:t>19</a:t>
            </a:fld>
            <a:endParaRPr lang="en-US" dirty="0"/>
          </a:p>
        </p:txBody>
      </p:sp>
    </p:spTree>
    <p:extLst>
      <p:ext uri="{BB962C8B-B14F-4D97-AF65-F5344CB8AC3E}">
        <p14:creationId xmlns:p14="http://schemas.microsoft.com/office/powerpoint/2010/main" val="56836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class this video as an introduction to green energy. This video highlights the low cost of renewable energy. David Dodge, from Green </a:t>
            </a:r>
            <a:r>
              <a:rPr lang="en-US"/>
              <a:t>Energy Futures, </a:t>
            </a:r>
            <a:r>
              <a:rPr lang="en-US" dirty="0"/>
              <a:t>is an industry expert here in Alberta.</a:t>
            </a:r>
          </a:p>
          <a:p>
            <a:r>
              <a:rPr lang="en-US" dirty="0"/>
              <a:t>To show the video, click on the link on this slide while in PRESENTATION MODE.</a:t>
            </a:r>
          </a:p>
        </p:txBody>
      </p:sp>
      <p:sp>
        <p:nvSpPr>
          <p:cNvPr id="4" name="Slide Number Placeholder 3"/>
          <p:cNvSpPr>
            <a:spLocks noGrp="1"/>
          </p:cNvSpPr>
          <p:nvPr>
            <p:ph type="sldNum" sz="quarter" idx="5"/>
          </p:nvPr>
        </p:nvSpPr>
        <p:spPr/>
        <p:txBody>
          <a:bodyPr/>
          <a:lstStyle/>
          <a:p>
            <a:fld id="{1D91A411-20CC-C841-812A-E1B01DA03BAB}" type="slidenum">
              <a:rPr lang="en-US" smtClean="0"/>
              <a:pPr/>
              <a:t>2</a:t>
            </a:fld>
            <a:endParaRPr lang="en-US" dirty="0"/>
          </a:p>
        </p:txBody>
      </p:sp>
    </p:spTree>
    <p:extLst>
      <p:ext uri="{BB962C8B-B14F-4D97-AF65-F5344CB8AC3E}">
        <p14:creationId xmlns:p14="http://schemas.microsoft.com/office/powerpoint/2010/main" val="75910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energy converts the energy from the sun to electrical energy. Solar Photovoltaic occurs by the photovoltaic effect (see the next slide)</a:t>
            </a:r>
          </a:p>
          <a:p>
            <a:endParaRPr lang="en-US" dirty="0"/>
          </a:p>
          <a:p>
            <a:r>
              <a:rPr lang="en-US" dirty="0"/>
              <a:t>Solar energy is an renewable energy source that is commonly seen at the consumer level. If you install solar on your home, you can directly generate electricity to power your house. Any extra energy you produce can be sold to the grid. This will reduce your energy bill at the end of the month. </a:t>
            </a:r>
          </a:p>
          <a:p>
            <a:endParaRPr lang="en-US" dirty="0"/>
          </a:p>
          <a:p>
            <a:r>
              <a:rPr lang="en-US" dirty="0"/>
              <a:t>Solar thermal is another alternative source. This is used for heating a cooling a home.</a:t>
            </a:r>
          </a:p>
          <a:p>
            <a:endParaRPr lang="en-US" dirty="0"/>
          </a:p>
          <a:p>
            <a:r>
              <a:rPr lang="en-US" dirty="0"/>
              <a:t>Did you know: In one hour, the sun gives off enough energy to power the whole world for a year!</a:t>
            </a:r>
          </a:p>
          <a:p>
            <a:r>
              <a:rPr lang="en-US" dirty="0"/>
              <a:t>	This is how much potential the sun has, however, we are not taking full advantage of the potential yet.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20</a:t>
            </a:fld>
            <a:endParaRPr lang="en-US" dirty="0"/>
          </a:p>
        </p:txBody>
      </p:sp>
    </p:spTree>
    <p:extLst>
      <p:ext uri="{BB962C8B-B14F-4D97-AF65-F5344CB8AC3E}">
        <p14:creationId xmlns:p14="http://schemas.microsoft.com/office/powerpoint/2010/main" val="409121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photovoltaics work through what is called the photovoltaic effect. When light hits the solar cell, electrons become </a:t>
            </a:r>
            <a:r>
              <a:rPr lang="en-US" b="1" dirty="0"/>
              <a:t>excited</a:t>
            </a:r>
            <a:r>
              <a:rPr lang="en-US" b="0" dirty="0"/>
              <a:t> and a current of electricity is formed. This current is what we use to power our electronics and appliances.</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21</a:t>
            </a:fld>
            <a:endParaRPr lang="en-US" dirty="0"/>
          </a:p>
        </p:txBody>
      </p:sp>
    </p:spTree>
    <p:extLst>
      <p:ext uri="{BB962C8B-B14F-4D97-AF65-F5344CB8AC3E}">
        <p14:creationId xmlns:p14="http://schemas.microsoft.com/office/powerpoint/2010/main" val="3391776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 currently the largest solar farm in western Canada, located in Alberta.</a:t>
            </a:r>
          </a:p>
          <a:p>
            <a:endParaRPr lang="en-US" dirty="0"/>
          </a:p>
          <a:p>
            <a:r>
              <a:rPr lang="en-US" dirty="0"/>
              <a:t>Elemental Energy is the developer, owner and operator of the solar farm, which became operational in 2017.</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22</a:t>
            </a:fld>
            <a:endParaRPr lang="en-US" dirty="0"/>
          </a:p>
        </p:txBody>
      </p:sp>
    </p:spTree>
    <p:extLst>
      <p:ext uri="{BB962C8B-B14F-4D97-AF65-F5344CB8AC3E}">
        <p14:creationId xmlns:p14="http://schemas.microsoft.com/office/powerpoint/2010/main" val="3557914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www.lazard.com</a:t>
            </a:r>
            <a:r>
              <a:rPr lang="en-US" dirty="0"/>
              <a:t>/media/450337/lazard-levelized-cost-of-energy-version-110.pdf</a:t>
            </a:r>
          </a:p>
          <a:p>
            <a:endParaRPr lang="en-US" dirty="0"/>
          </a:p>
          <a:p>
            <a:r>
              <a:rPr lang="en-US" dirty="0"/>
              <a:t>Similar to the cost of wind, the cost of solar is also going down. Since 2009, we have seen an 86% decrease in the price of solar. Solar is more affordable than ever!</a:t>
            </a:r>
          </a:p>
        </p:txBody>
      </p:sp>
      <p:sp>
        <p:nvSpPr>
          <p:cNvPr id="4" name="Slide Number Placeholder 3"/>
          <p:cNvSpPr>
            <a:spLocks noGrp="1"/>
          </p:cNvSpPr>
          <p:nvPr>
            <p:ph type="sldNum" sz="quarter" idx="5"/>
          </p:nvPr>
        </p:nvSpPr>
        <p:spPr/>
        <p:txBody>
          <a:bodyPr/>
          <a:lstStyle/>
          <a:p>
            <a:fld id="{1D91A411-20CC-C841-812A-E1B01DA03BAB}" type="slidenum">
              <a:rPr lang="en-US" smtClean="0"/>
              <a:pPr/>
              <a:t>23</a:t>
            </a:fld>
            <a:endParaRPr lang="en-US" dirty="0"/>
          </a:p>
        </p:txBody>
      </p:sp>
    </p:spTree>
    <p:extLst>
      <p:ext uri="{BB962C8B-B14F-4D97-AF65-F5344CB8AC3E}">
        <p14:creationId xmlns:p14="http://schemas.microsoft.com/office/powerpoint/2010/main" val="4035793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pros and cons to solar energy. Can you think of any more?</a:t>
            </a:r>
          </a:p>
          <a:p>
            <a:endParaRPr lang="en-US" dirty="0"/>
          </a:p>
          <a:p>
            <a:r>
              <a:rPr lang="en-US" dirty="0"/>
              <a:t>Pros:</a:t>
            </a:r>
          </a:p>
          <a:p>
            <a:pPr marL="171450" indent="-171450">
              <a:buFontTx/>
              <a:buChar char="-"/>
            </a:pPr>
            <a:r>
              <a:rPr lang="en-US" dirty="0"/>
              <a:t>There is a ton of resource– if the sun is shining, electricity can be generated</a:t>
            </a:r>
          </a:p>
          <a:p>
            <a:pPr marL="171450" indent="-171450">
              <a:buFontTx/>
              <a:buChar char="-"/>
            </a:pPr>
            <a:r>
              <a:rPr lang="en-US" dirty="0"/>
              <a:t>Little environmental disruption is required to build a solar farm (i.e., large holes in the ground are not required, and there is relatively little land used)</a:t>
            </a:r>
          </a:p>
          <a:p>
            <a:pPr marL="171450" indent="-171450">
              <a:buFontTx/>
              <a:buChar char="-"/>
            </a:pPr>
            <a:endParaRPr lang="en-US" dirty="0"/>
          </a:p>
          <a:p>
            <a:pPr marL="0" indent="0">
              <a:buFontTx/>
              <a:buNone/>
            </a:pPr>
            <a:r>
              <a:rPr lang="en-US" dirty="0"/>
              <a:t>Cons:</a:t>
            </a:r>
          </a:p>
          <a:p>
            <a:pPr marL="171450" indent="-171450">
              <a:buFontTx/>
              <a:buChar char="-"/>
            </a:pPr>
            <a:r>
              <a:rPr lang="en-US" dirty="0"/>
              <a:t>Similar to wind, solar is resource dependent. If there is no sun shining, electricity cannot be produced. Clouds, snow and nighttime restrict when electricity can be generated by solar panels</a:t>
            </a:r>
          </a:p>
          <a:p>
            <a:pPr marL="171450" indent="-171450">
              <a:buFontTx/>
              <a:buChar char="-"/>
            </a:pPr>
            <a:r>
              <a:rPr lang="en-US" dirty="0"/>
              <a:t>Solar is restricted to production during the day. </a:t>
            </a:r>
          </a:p>
        </p:txBody>
      </p:sp>
      <p:sp>
        <p:nvSpPr>
          <p:cNvPr id="4" name="Slide Number Placeholder 3"/>
          <p:cNvSpPr>
            <a:spLocks noGrp="1"/>
          </p:cNvSpPr>
          <p:nvPr>
            <p:ph type="sldNum" sz="quarter" idx="5"/>
          </p:nvPr>
        </p:nvSpPr>
        <p:spPr/>
        <p:txBody>
          <a:bodyPr/>
          <a:lstStyle/>
          <a:p>
            <a:fld id="{1D91A411-20CC-C841-812A-E1B01DA03BAB}" type="slidenum">
              <a:rPr lang="en-US" smtClean="0"/>
              <a:pPr/>
              <a:t>24</a:t>
            </a:fld>
            <a:endParaRPr lang="en-US" dirty="0"/>
          </a:p>
        </p:txBody>
      </p:sp>
    </p:spTree>
    <p:extLst>
      <p:ext uri="{BB962C8B-B14F-4D97-AF65-F5344CB8AC3E}">
        <p14:creationId xmlns:p14="http://schemas.microsoft.com/office/powerpoint/2010/main" val="3956126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25</a:t>
            </a:fld>
            <a:endParaRPr lang="en-US" dirty="0"/>
          </a:p>
        </p:txBody>
      </p:sp>
    </p:spTree>
    <p:extLst>
      <p:ext uri="{BB962C8B-B14F-4D97-AF65-F5344CB8AC3E}">
        <p14:creationId xmlns:p14="http://schemas.microsoft.com/office/powerpoint/2010/main" val="1178198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Hydro YouTube video (Student Energy)</a:t>
            </a:r>
          </a:p>
          <a:p>
            <a:endParaRPr lang="en-US" dirty="0"/>
          </a:p>
          <a:p>
            <a:r>
              <a:rPr lang="en-US" dirty="0"/>
              <a:t>This is the two main types of hydro power. Lesson 7 goes into more detail on the different types of hydropower and how they work.</a:t>
            </a:r>
          </a:p>
        </p:txBody>
      </p:sp>
      <p:sp>
        <p:nvSpPr>
          <p:cNvPr id="4" name="Slide Number Placeholder 3"/>
          <p:cNvSpPr>
            <a:spLocks noGrp="1"/>
          </p:cNvSpPr>
          <p:nvPr>
            <p:ph type="sldNum" sz="quarter" idx="10"/>
          </p:nvPr>
        </p:nvSpPr>
        <p:spPr/>
        <p:txBody>
          <a:bodyPr/>
          <a:lstStyle/>
          <a:p>
            <a:fld id="{1D91A411-20CC-C841-812A-E1B01DA03BAB}" type="slidenum">
              <a:rPr lang="en-US" smtClean="0"/>
              <a:pPr/>
              <a:t>26</a:t>
            </a:fld>
            <a:endParaRPr lang="en-US" dirty="0"/>
          </a:p>
        </p:txBody>
      </p:sp>
    </p:spTree>
    <p:extLst>
      <p:ext uri="{BB962C8B-B14F-4D97-AF65-F5344CB8AC3E}">
        <p14:creationId xmlns:p14="http://schemas.microsoft.com/office/powerpoint/2010/main" val="391507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Hydropower is also called hydroelectricity. </a:t>
            </a:r>
          </a:p>
          <a:p>
            <a:endParaRPr lang="en-US" dirty="0"/>
          </a:p>
          <a:p>
            <a:r>
              <a:rPr lang="en-US" dirty="0"/>
              <a:t>This is a very powerful source of generation used widely around the world.</a:t>
            </a:r>
          </a:p>
          <a:p>
            <a:endParaRPr lang="en-US" dirty="0"/>
          </a:p>
          <a:p>
            <a:r>
              <a:rPr lang="en-US" dirty="0"/>
              <a:t>In the past, water flow was used to grind grain and saw wood. Today, the same concept is used to generate electricity. </a:t>
            </a:r>
          </a:p>
          <a:p>
            <a:endParaRPr lang="en-US" dirty="0"/>
          </a:p>
          <a:p>
            <a:r>
              <a:rPr lang="en-US" dirty="0"/>
              <a:t>The main concept associated to hydropower is the conversion between potential and kinetic energy as water flow changes height above ground.</a:t>
            </a:r>
          </a:p>
          <a:p>
            <a:endParaRPr lang="en-US" dirty="0"/>
          </a:p>
          <a:p>
            <a:r>
              <a:rPr lang="en-US" dirty="0"/>
              <a:t>Potential energy is stored energy, and kinetic energy is the energy released when moving.</a:t>
            </a:r>
          </a:p>
          <a:p>
            <a:endParaRPr lang="en-US" dirty="0"/>
          </a:p>
          <a:p>
            <a:r>
              <a:rPr lang="en-US" dirty="0"/>
              <a:t>Check out  this site for more information:</a:t>
            </a:r>
          </a:p>
          <a:p>
            <a:r>
              <a:rPr lang="en-US" dirty="0"/>
              <a:t>http://</a:t>
            </a:r>
            <a:r>
              <a:rPr lang="en-US" dirty="0" err="1"/>
              <a:t>www.energybc.ca</a:t>
            </a:r>
            <a:r>
              <a:rPr lang="en-US" dirty="0"/>
              <a:t>/</a:t>
            </a:r>
            <a:r>
              <a:rPr lang="en-US" dirty="0" err="1"/>
              <a:t>largehydro.html</a:t>
            </a:r>
            <a:endParaRPr lang="en-US" dirty="0"/>
          </a:p>
          <a:p>
            <a:r>
              <a:rPr lang="en-US" dirty="0"/>
              <a:t>http://</a:t>
            </a:r>
            <a:r>
              <a:rPr lang="en-US" dirty="0" err="1"/>
              <a:t>www.energybc.ca</a:t>
            </a:r>
            <a:r>
              <a:rPr lang="en-US" dirty="0"/>
              <a:t>/</a:t>
            </a:r>
            <a:r>
              <a:rPr lang="en-US" dirty="0" err="1"/>
              <a:t>runofriver.html</a:t>
            </a:r>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27</a:t>
            </a:fld>
            <a:endParaRPr lang="en-US" dirty="0"/>
          </a:p>
        </p:txBody>
      </p:sp>
    </p:spTree>
    <p:extLst>
      <p:ext uri="{BB962C8B-B14F-4D97-AF65-F5344CB8AC3E}">
        <p14:creationId xmlns:p14="http://schemas.microsoft.com/office/powerpoint/2010/main" val="133502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stored in a high reservoir, where it’s energy exists as potential energy. </a:t>
            </a:r>
          </a:p>
          <a:p>
            <a:endParaRPr lang="en-US" dirty="0"/>
          </a:p>
          <a:p>
            <a:r>
              <a:rPr lang="en-US" dirty="0"/>
              <a:t>When the water is released, the potential energy is converted to kinetic energy. </a:t>
            </a:r>
          </a:p>
          <a:p>
            <a:endParaRPr lang="en-US" dirty="0"/>
          </a:p>
          <a:p>
            <a:r>
              <a:rPr lang="en-US" dirty="0"/>
              <a:t>The flowing water turns a turbine, which powers a generator.</a:t>
            </a:r>
          </a:p>
          <a:p>
            <a:endParaRPr lang="en-US" dirty="0"/>
          </a:p>
          <a:p>
            <a:r>
              <a:rPr lang="en-US" dirty="0"/>
              <a:t>The generator produces electricity and delivers it to transmission lines.</a:t>
            </a:r>
          </a:p>
          <a:p>
            <a:endParaRPr lang="en-US" dirty="0"/>
          </a:p>
          <a:p>
            <a:r>
              <a:rPr lang="en-US" dirty="0"/>
              <a:t>You can think of a hydropower facility like a waterfall, where the water flows from high to low. It is this movement that produces electricity.</a:t>
            </a:r>
          </a:p>
        </p:txBody>
      </p:sp>
      <p:sp>
        <p:nvSpPr>
          <p:cNvPr id="4" name="Slide Number Placeholder 3"/>
          <p:cNvSpPr>
            <a:spLocks noGrp="1"/>
          </p:cNvSpPr>
          <p:nvPr>
            <p:ph type="sldNum" sz="quarter" idx="5"/>
          </p:nvPr>
        </p:nvSpPr>
        <p:spPr/>
        <p:txBody>
          <a:bodyPr/>
          <a:lstStyle/>
          <a:p>
            <a:fld id="{1D91A411-20CC-C841-812A-E1B01DA03BAB}" type="slidenum">
              <a:rPr lang="en-US" smtClean="0"/>
              <a:pPr/>
              <a:t>28</a:t>
            </a:fld>
            <a:endParaRPr lang="en-US" dirty="0"/>
          </a:p>
        </p:txBody>
      </p:sp>
    </p:spTree>
    <p:extLst>
      <p:ext uri="{BB962C8B-B14F-4D97-AF65-F5344CB8AC3E}">
        <p14:creationId xmlns:p14="http://schemas.microsoft.com/office/powerpoint/2010/main" val="416840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Hydropower generation is a main source of energy for many countries. For example, China uses a significant amount of hydropower to meet its energy demands. Alberta does not have a lot of large hydro power installments. There is a significant amount of potential capacity, most of which is unused. Alberta’s main source of energy generation has historically been from coal.</a:t>
            </a:r>
          </a:p>
          <a:p>
            <a:endParaRPr lang="en-US" baseline="0" dirty="0"/>
          </a:p>
          <a:p>
            <a:r>
              <a:rPr lang="en-US" baseline="0" dirty="0"/>
              <a:t>In the 1950’s nearly half of Alberta’s power generation was from hydropower. This shifted when coal came on the market. Today, hydropower makes up close to 6% of the Alberta’s power demand.</a:t>
            </a:r>
          </a:p>
          <a:p>
            <a:endParaRPr lang="en-US" baseline="0" dirty="0"/>
          </a:p>
          <a:p>
            <a:r>
              <a:rPr lang="en-US" baseline="0" dirty="0"/>
              <a:t>The picture on this slide is of the Horseshoe Hydroelectric Dam near </a:t>
            </a:r>
            <a:r>
              <a:rPr lang="en-US" baseline="0" dirty="0" err="1"/>
              <a:t>Seebe</a:t>
            </a:r>
            <a:r>
              <a:rPr lang="en-US" baseline="0" dirty="0"/>
              <a:t>, Alberta. The </a:t>
            </a:r>
            <a:r>
              <a:rPr lang="en-US" baseline="0" dirty="0" err="1"/>
              <a:t>hyrdopower</a:t>
            </a:r>
            <a:r>
              <a:rPr lang="en-US" baseline="0" dirty="0"/>
              <a:t> facility is owned by </a:t>
            </a:r>
            <a:r>
              <a:rPr lang="en-US" baseline="0" dirty="0" err="1"/>
              <a:t>TransAlta</a:t>
            </a:r>
            <a:r>
              <a:rPr lang="en-US" baseline="0" dirty="0"/>
              <a:t>, and was build in 1911. This is the first large-scale hydroelectric facility in Alberta.</a:t>
            </a:r>
            <a:r>
              <a:rPr lang="en-US" baseline="30000" dirty="0"/>
              <a:t>[3]</a:t>
            </a:r>
            <a:r>
              <a:rPr lang="en-US" baseline="0" dirty="0"/>
              <a:t> </a:t>
            </a:r>
          </a:p>
          <a:p>
            <a:r>
              <a:rPr lang="en-US" baseline="0" dirty="0"/>
              <a:t>	</a:t>
            </a:r>
          </a:p>
          <a:p>
            <a:r>
              <a:rPr lang="en-US" baseline="0" dirty="0"/>
              <a:t>Watch this video to see the hydroelectric dam in action: https://</a:t>
            </a:r>
            <a:r>
              <a:rPr lang="en-US" baseline="0" dirty="0" err="1"/>
              <a:t>www.youtube.com</a:t>
            </a:r>
            <a:r>
              <a:rPr lang="en-US" baseline="0" dirty="0"/>
              <a:t>/</a:t>
            </a:r>
            <a:r>
              <a:rPr lang="en-US" baseline="0" dirty="0" err="1"/>
              <a:t>watch?v</a:t>
            </a:r>
            <a:r>
              <a:rPr lang="en-US" baseline="0" dirty="0"/>
              <a:t>=f3PRJ7Id5tA</a:t>
            </a:r>
          </a:p>
          <a:p>
            <a:endParaRPr lang="en-US" baseline="0" dirty="0"/>
          </a:p>
          <a:p>
            <a:r>
              <a:rPr lang="en-US" dirty="0"/>
              <a:t>Source:</a:t>
            </a:r>
          </a:p>
          <a:p>
            <a:r>
              <a:rPr lang="en-US" baseline="30000" dirty="0"/>
              <a:t>[1]</a:t>
            </a:r>
            <a:r>
              <a:rPr lang="en-US" baseline="0" dirty="0"/>
              <a:t> </a:t>
            </a:r>
            <a:r>
              <a:rPr lang="en-US" dirty="0"/>
              <a:t>https://</a:t>
            </a:r>
            <a:r>
              <a:rPr lang="en-US" dirty="0" err="1"/>
              <a:t>albertapowermarket.com</a:t>
            </a:r>
            <a:r>
              <a:rPr lang="en-US" dirty="0"/>
              <a:t>/2017/05/23/unlocking-albertas-hydro-potential-to-generate-clean-dependable-electricity-for-alberta/ </a:t>
            </a:r>
          </a:p>
          <a:p>
            <a:r>
              <a:rPr lang="en-US" baseline="30000" dirty="0"/>
              <a:t>[2]</a:t>
            </a:r>
            <a:r>
              <a:rPr lang="en-US" baseline="0" dirty="0"/>
              <a:t> http://</a:t>
            </a:r>
            <a:r>
              <a:rPr lang="en-US" baseline="0" dirty="0" err="1"/>
              <a:t>www.history.alberta.ca</a:t>
            </a:r>
            <a:r>
              <a:rPr lang="en-US" baseline="0" dirty="0"/>
              <a:t>/</a:t>
            </a:r>
            <a:r>
              <a:rPr lang="en-US" baseline="0" dirty="0" err="1"/>
              <a:t>energyheritage</a:t>
            </a:r>
            <a:r>
              <a:rPr lang="en-US" baseline="0" dirty="0"/>
              <a:t>/energy/hydro-power/hydroelectricity-in-</a:t>
            </a:r>
            <a:r>
              <a:rPr lang="en-US" baseline="0" dirty="0" err="1"/>
              <a:t>alberta</a:t>
            </a:r>
            <a:r>
              <a:rPr lang="en-US" baseline="0" dirty="0"/>
              <a:t>-</a:t>
            </a:r>
            <a:r>
              <a:rPr lang="en-US" baseline="0" dirty="0" err="1"/>
              <a:t>today.aspx</a:t>
            </a:r>
            <a:endParaRPr lang="en-US" baseline="0" dirty="0"/>
          </a:p>
          <a:p>
            <a:r>
              <a:rPr lang="en-US" baseline="30000" dirty="0"/>
              <a:t>[3]</a:t>
            </a:r>
            <a:r>
              <a:rPr lang="en-US" baseline="0" dirty="0"/>
              <a:t> http://</a:t>
            </a:r>
            <a:r>
              <a:rPr lang="en-US" baseline="0" dirty="0" err="1"/>
              <a:t>www.history.alberta.ca</a:t>
            </a:r>
            <a:r>
              <a:rPr lang="en-US" baseline="0" dirty="0"/>
              <a:t>/</a:t>
            </a:r>
            <a:r>
              <a:rPr lang="en-US" baseline="0" dirty="0" err="1"/>
              <a:t>energyheritage</a:t>
            </a:r>
            <a:r>
              <a:rPr lang="en-US" baseline="0" dirty="0"/>
              <a:t>/energy/hydro-power/early-</a:t>
            </a:r>
            <a:r>
              <a:rPr lang="en-US" baseline="0" dirty="0" err="1"/>
              <a:t>alberta</a:t>
            </a:r>
            <a:r>
              <a:rPr lang="en-US" baseline="0" dirty="0"/>
              <a:t>-hydro-history/horseshoe-dam-hydroelectric-</a:t>
            </a:r>
            <a:r>
              <a:rPr lang="en-US" baseline="0" dirty="0" err="1"/>
              <a:t>plant.aspx</a:t>
            </a:r>
            <a:endParaRPr lang="en-US" baseline="0" dirty="0"/>
          </a:p>
          <a:p>
            <a:r>
              <a:rPr lang="en-US" baseline="0" dirty="0"/>
              <a:t>           </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29</a:t>
            </a:fld>
            <a:endParaRPr lang="en-US" dirty="0"/>
          </a:p>
        </p:txBody>
      </p:sp>
    </p:spTree>
    <p:extLst>
      <p:ext uri="{BB962C8B-B14F-4D97-AF65-F5344CB8AC3E}">
        <p14:creationId xmlns:p14="http://schemas.microsoft.com/office/powerpoint/2010/main" val="45475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easy for kids to become overwhelmed</a:t>
            </a:r>
            <a:r>
              <a:rPr lang="en-US" baseline="0" dirty="0"/>
              <a:t> by the issue of climate change. Using the circle of control, influence and concern helps students to discern what they can affect.  </a:t>
            </a:r>
          </a:p>
          <a:p>
            <a:endParaRPr lang="en-US" baseline="0" dirty="0"/>
          </a:p>
          <a:p>
            <a:r>
              <a:rPr lang="en-US" baseline="0" dirty="0"/>
              <a:t>This lesson is focused on the circle of concern. </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3</a:t>
            </a:fld>
            <a:endParaRPr lang="en-US" dirty="0"/>
          </a:p>
        </p:txBody>
      </p:sp>
    </p:spTree>
    <p:extLst>
      <p:ext uri="{BB962C8B-B14F-4D97-AF65-F5344CB8AC3E}">
        <p14:creationId xmlns:p14="http://schemas.microsoft.com/office/powerpoint/2010/main" val="3275148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a:t>
            </a:r>
          </a:p>
          <a:p>
            <a:pPr marL="174708" indent="-174708">
              <a:buFont typeface="Arial" panose="020B0604020202020204" pitchFamily="34" charset="0"/>
              <a:buChar char="•"/>
            </a:pPr>
            <a:r>
              <a:rPr lang="en-US" dirty="0"/>
              <a:t>Renewable – the ‘fuel’ doesn’t get used up</a:t>
            </a:r>
          </a:p>
          <a:p>
            <a:pPr marL="174708" indent="-174708">
              <a:buFont typeface="Arial" panose="020B0604020202020204" pitchFamily="34" charset="0"/>
              <a:buChar char="•"/>
            </a:pPr>
            <a:r>
              <a:rPr lang="en-US" dirty="0"/>
              <a:t>It doesn’t produce any pollution or CO2</a:t>
            </a:r>
          </a:p>
          <a:p>
            <a:pPr marL="174708" indent="-174708">
              <a:buFont typeface="Arial" panose="020B0604020202020204" pitchFamily="34" charset="0"/>
              <a:buChar char="•"/>
            </a:pPr>
            <a:r>
              <a:rPr lang="en-US" dirty="0"/>
              <a:t>Hydroelectricity plants with ‘reservoirs’ are very flexible – as long as the water is there, they can turn on and off. They can provide power during the busiest times of day and store water during times when we use less energy</a:t>
            </a:r>
          </a:p>
          <a:p>
            <a:pPr marL="631908" lvl="1" indent="-174708">
              <a:buFont typeface="Arial" panose="020B0604020202020204" pitchFamily="34" charset="0"/>
              <a:buChar char="•"/>
            </a:pPr>
            <a:r>
              <a:rPr lang="en-US" dirty="0"/>
              <a:t>They have the ability of providing </a:t>
            </a:r>
            <a:r>
              <a:rPr lang="en-US" b="1" dirty="0"/>
              <a:t>baseload power</a:t>
            </a:r>
            <a:r>
              <a:rPr lang="en-US" b="0" dirty="0"/>
              <a:t> and can </a:t>
            </a:r>
            <a:r>
              <a:rPr lang="en-US" b="1" dirty="0"/>
              <a:t>ramp up and ramp down</a:t>
            </a:r>
            <a:r>
              <a:rPr lang="en-US" b="0" dirty="0"/>
              <a:t>. </a:t>
            </a:r>
            <a:endParaRPr lang="en-US" dirty="0"/>
          </a:p>
          <a:p>
            <a:pPr marL="174708" indent="-174708">
              <a:buFont typeface="Arial" panose="020B0604020202020204" pitchFamily="34" charset="0"/>
              <a:buChar char="•"/>
            </a:pPr>
            <a:r>
              <a:rPr lang="en-US" dirty="0"/>
              <a:t>The oldest power station in Alberta is 102 years old and it is still running. Hydropower plants have very long lifetimes</a:t>
            </a:r>
          </a:p>
          <a:p>
            <a:r>
              <a:rPr lang="en-US" dirty="0"/>
              <a:t>Disadvantages:</a:t>
            </a:r>
          </a:p>
          <a:p>
            <a:pPr marL="174708" indent="-174708">
              <a:buFont typeface="Arial" panose="020B0604020202020204" pitchFamily="34" charset="0"/>
              <a:buChar char="•"/>
            </a:pPr>
            <a:r>
              <a:rPr lang="en-US" dirty="0"/>
              <a:t>It takes a long time and a lot of money to build compared to other types of power generation</a:t>
            </a:r>
          </a:p>
          <a:p>
            <a:pPr marL="174708" indent="-174708">
              <a:buFont typeface="Arial" panose="020B0604020202020204" pitchFamily="34" charset="0"/>
              <a:buChar char="•"/>
            </a:pPr>
            <a:r>
              <a:rPr lang="en-US" dirty="0"/>
              <a:t>Large scale hydropower have a big impact on their surrounding environment when they are built;</a:t>
            </a:r>
          </a:p>
          <a:p>
            <a:pPr marL="174708" indent="-174708">
              <a:buFont typeface="Arial" panose="020B0604020202020204" pitchFamily="34" charset="0"/>
              <a:buChar char="•"/>
            </a:pPr>
            <a:r>
              <a:rPr lang="en-US" dirty="0"/>
              <a:t>Run-of-the-river has a smaller impact on the environment than large scale hydropower but they don’t have the flexibility in production</a:t>
            </a:r>
          </a:p>
          <a:p>
            <a:pPr marL="174708" indent="-174708">
              <a:buFont typeface="Arial" panose="020B0604020202020204" pitchFamily="34" charset="0"/>
              <a:buChar char="•"/>
            </a:pPr>
            <a:r>
              <a:rPr lang="en-US" dirty="0"/>
              <a:t>Production from hydro facilities is usually highest in the spring and lowest in the winter</a:t>
            </a:r>
          </a:p>
          <a:p>
            <a:pPr marL="640594" lvl="1" indent="-174708">
              <a:buFont typeface="Arial" panose="020B0604020202020204" pitchFamily="34" charset="0"/>
              <a:buChar char="•"/>
            </a:pPr>
            <a:r>
              <a:rPr lang="en-US" dirty="0"/>
              <a:t>Why do you think that is? </a:t>
            </a:r>
            <a:r>
              <a:rPr lang="en-US" b="1" dirty="0"/>
              <a:t>Freshet</a:t>
            </a:r>
            <a:r>
              <a:rPr lang="en-US" b="0" dirty="0"/>
              <a:t> is when river water levels increase from the melting of snow.</a:t>
            </a:r>
            <a:endParaRPr lang="en-US" b="1" dirty="0"/>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30</a:t>
            </a:fld>
            <a:endParaRPr lang="en-US" dirty="0"/>
          </a:p>
        </p:txBody>
      </p:sp>
    </p:spTree>
    <p:extLst>
      <p:ext uri="{BB962C8B-B14F-4D97-AF65-F5344CB8AC3E}">
        <p14:creationId xmlns:p14="http://schemas.microsoft.com/office/powerpoint/2010/main" val="3791067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31</a:t>
            </a:fld>
            <a:endParaRPr lang="en-US" dirty="0"/>
          </a:p>
        </p:txBody>
      </p:sp>
    </p:spTree>
    <p:extLst>
      <p:ext uri="{BB962C8B-B14F-4D97-AF65-F5344CB8AC3E}">
        <p14:creationId xmlns:p14="http://schemas.microsoft.com/office/powerpoint/2010/main" val="2930537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Geothermal refers to pulling heat from the earth for energy or heating/cooling purposes. There are two types:</a:t>
            </a:r>
          </a:p>
          <a:p>
            <a:r>
              <a:rPr lang="en-US" dirty="0"/>
              <a:t>- Geothermal energy</a:t>
            </a:r>
          </a:p>
          <a:p>
            <a:r>
              <a:rPr lang="en-US" dirty="0"/>
              <a:t>- Ground source heat</a:t>
            </a:r>
          </a:p>
          <a:p>
            <a:endParaRPr lang="en-US" dirty="0"/>
          </a:p>
          <a:p>
            <a:r>
              <a:rPr lang="en-US" dirty="0"/>
              <a:t>In general, geothermal energy is used for electricity production. This works by pulling steam or hot water from the Earth's reservoirs. Steam is used to turn a turbine and generator unit to produce electricity.</a:t>
            </a:r>
          </a:p>
          <a:p>
            <a:endParaRPr lang="en-US" dirty="0"/>
          </a:p>
          <a:p>
            <a:r>
              <a:rPr lang="en-US" dirty="0"/>
              <a:t>Ground source heat is a temperature regulator. It provides heating a cooling solutions for homes and small buildings. Water in pipes cycles through a closed system. While in the ground, heat from the Earth warms the water for use in the building.</a:t>
            </a:r>
          </a:p>
          <a:p>
            <a:endParaRPr lang="en-US" dirty="0"/>
          </a:p>
          <a:p>
            <a:r>
              <a:rPr lang="en-US" dirty="0"/>
              <a:t>https://</a:t>
            </a:r>
            <a:r>
              <a:rPr lang="en-US" dirty="0" err="1"/>
              <a:t>www.cangea.ca</a:t>
            </a:r>
            <a:r>
              <a:rPr lang="en-US" dirty="0"/>
              <a:t>/geothermal-101.html</a:t>
            </a:r>
          </a:p>
          <a:p>
            <a:r>
              <a:rPr lang="en-US" dirty="0"/>
              <a:t>Scroll down on this page until you find the video insert. This page also has lots of easy to read text on geothermal.</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32</a:t>
            </a:fld>
            <a:endParaRPr lang="en-US" dirty="0"/>
          </a:p>
        </p:txBody>
      </p:sp>
    </p:spTree>
    <p:extLst>
      <p:ext uri="{BB962C8B-B14F-4D97-AF65-F5344CB8AC3E}">
        <p14:creationId xmlns:p14="http://schemas.microsoft.com/office/powerpoint/2010/main" val="3251036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geothermal energy facility is comprised of two wells, which are used for extracting and injecting hot water or steam to and from the earth. There are three main types of geothermal energy technology, all of which use steam to turn a turbine and produce electricity. </a:t>
            </a:r>
          </a:p>
          <a:p>
            <a:endParaRPr lang="en-US" dirty="0"/>
          </a:p>
          <a:p>
            <a:r>
              <a:rPr lang="en-US" dirty="0"/>
              <a:t>The three types of geothermal technology are:</a:t>
            </a:r>
          </a:p>
          <a:p>
            <a:pPr marL="228600" indent="-228600">
              <a:buAutoNum type="arabicPeriod"/>
            </a:pPr>
            <a:r>
              <a:rPr lang="en-US" dirty="0"/>
              <a:t>Dry steam geothermal</a:t>
            </a:r>
          </a:p>
          <a:p>
            <a:pPr marL="228600" indent="-228600">
              <a:buAutoNum type="arabicPeriod"/>
            </a:pPr>
            <a:r>
              <a:rPr lang="en-US" dirty="0"/>
              <a:t>Flash steam geothermal</a:t>
            </a:r>
          </a:p>
          <a:p>
            <a:pPr marL="228600" indent="-228600">
              <a:buAutoNum type="arabicPeriod"/>
            </a:pPr>
            <a:r>
              <a:rPr lang="en-US" dirty="0"/>
              <a:t>Binary cycle geothermal</a:t>
            </a:r>
          </a:p>
          <a:p>
            <a:endParaRPr lang="en-US" dirty="0"/>
          </a:p>
          <a:p>
            <a:r>
              <a:rPr lang="en-US" dirty="0"/>
              <a:t>We will explore these technologies more in Lesson 8.</a:t>
            </a:r>
          </a:p>
          <a:p>
            <a:endParaRPr lang="en-US" dirty="0"/>
          </a:p>
          <a:p>
            <a:r>
              <a:rPr lang="en-US" dirty="0"/>
              <a:t>If students wish to learn more, you can show them this video, which is all about geothermal in Canada:</a:t>
            </a:r>
          </a:p>
          <a:p>
            <a:r>
              <a:rPr lang="en-US"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https://www.cangea.ca/geothermal-101.html</a:t>
            </a:r>
            <a:r>
              <a:rPr lang="en-US" sz="1200" u="none" kern="1200" dirty="0">
                <a:solidFill>
                  <a:schemeClr val="tx1"/>
                </a:solidFill>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33</a:t>
            </a:fld>
            <a:endParaRPr lang="en-US" dirty="0"/>
          </a:p>
        </p:txBody>
      </p:sp>
    </p:spTree>
    <p:extLst>
      <p:ext uri="{BB962C8B-B14F-4D97-AF65-F5344CB8AC3E}">
        <p14:creationId xmlns:p14="http://schemas.microsoft.com/office/powerpoint/2010/main" val="3935439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source heat pumps are closed loop systems that are used for heating purpose in homes and small buildings. They are capable of heating and cooling a home in the winter and summer months, respectively. </a:t>
            </a:r>
          </a:p>
          <a:p>
            <a:endParaRPr lang="en-US" dirty="0"/>
          </a:p>
          <a:p>
            <a:r>
              <a:rPr lang="en-US" dirty="0"/>
              <a:t>This is an energy efficient option to use as it does not use coal, had has no direct emissions.</a:t>
            </a:r>
          </a:p>
        </p:txBody>
      </p:sp>
      <p:sp>
        <p:nvSpPr>
          <p:cNvPr id="4" name="Slide Number Placeholder 3"/>
          <p:cNvSpPr>
            <a:spLocks noGrp="1"/>
          </p:cNvSpPr>
          <p:nvPr>
            <p:ph type="sldNum" sz="quarter" idx="5"/>
          </p:nvPr>
        </p:nvSpPr>
        <p:spPr/>
        <p:txBody>
          <a:bodyPr/>
          <a:lstStyle/>
          <a:p>
            <a:fld id="{1D91A411-20CC-C841-812A-E1B01DA03BAB}" type="slidenum">
              <a:rPr lang="en-US" smtClean="0"/>
              <a:pPr/>
              <a:t>34</a:t>
            </a:fld>
            <a:endParaRPr lang="en-US" dirty="0"/>
          </a:p>
        </p:txBody>
      </p:sp>
    </p:spTree>
    <p:extLst>
      <p:ext uri="{BB962C8B-B14F-4D97-AF65-F5344CB8AC3E}">
        <p14:creationId xmlns:p14="http://schemas.microsoft.com/office/powerpoint/2010/main" val="2924893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Alberta, heat from the earth is commonly used for recreational purposes. For example, hot springs in Banff and Jaspar pull naturally occurring hot water from the earth to make pools the public can enjoy.</a:t>
            </a:r>
          </a:p>
        </p:txBody>
      </p:sp>
      <p:sp>
        <p:nvSpPr>
          <p:cNvPr id="4" name="Slide Number Placeholder 3"/>
          <p:cNvSpPr>
            <a:spLocks noGrp="1"/>
          </p:cNvSpPr>
          <p:nvPr>
            <p:ph type="sldNum" sz="quarter" idx="5"/>
          </p:nvPr>
        </p:nvSpPr>
        <p:spPr/>
        <p:txBody>
          <a:bodyPr/>
          <a:lstStyle/>
          <a:p>
            <a:fld id="{1D91A411-20CC-C841-812A-E1B01DA03BAB}" type="slidenum">
              <a:rPr lang="en-US" smtClean="0"/>
              <a:pPr/>
              <a:t>35</a:t>
            </a:fld>
            <a:endParaRPr lang="en-US" dirty="0"/>
          </a:p>
        </p:txBody>
      </p:sp>
    </p:spTree>
    <p:extLst>
      <p:ext uri="{BB962C8B-B14F-4D97-AF65-F5344CB8AC3E}">
        <p14:creationId xmlns:p14="http://schemas.microsoft.com/office/powerpoint/2010/main" val="1786248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pros and cons associated to geothermal energy production. Can you think of any more?</a:t>
            </a:r>
          </a:p>
          <a:p>
            <a:endParaRPr lang="en-US" dirty="0"/>
          </a:p>
          <a:p>
            <a:r>
              <a:rPr lang="en-US" dirty="0"/>
              <a:t>Pros:</a:t>
            </a:r>
          </a:p>
          <a:p>
            <a:pPr marL="171450" indent="-171450">
              <a:buFontTx/>
              <a:buChar char="-"/>
            </a:pPr>
            <a:r>
              <a:rPr lang="en-US" dirty="0"/>
              <a:t>Geothermal energy is not resource dependent like the other renewable sources we explored. Heat from the earth is available on demand, at any time of the day and year. This means that geothermal energy can use as a baseload energy source, to meet energy demands</a:t>
            </a:r>
          </a:p>
          <a:p>
            <a:pPr marL="171450" indent="-171450">
              <a:buFontTx/>
              <a:buChar char="-"/>
            </a:pPr>
            <a:r>
              <a:rPr lang="en-US" dirty="0"/>
              <a:t>Geothermal energy is a sustainable heating alternative to coal</a:t>
            </a:r>
          </a:p>
          <a:p>
            <a:pPr marL="171450" indent="-171450">
              <a:buFontTx/>
              <a:buChar char="-"/>
            </a:pPr>
            <a:r>
              <a:rPr lang="en-US" dirty="0"/>
              <a:t>There are very small emission in comparison to other energy sources.</a:t>
            </a:r>
          </a:p>
          <a:p>
            <a:endParaRPr lang="en-US" dirty="0"/>
          </a:p>
          <a:p>
            <a:r>
              <a:rPr lang="en-US" dirty="0"/>
              <a:t>Cons:</a:t>
            </a:r>
          </a:p>
          <a:p>
            <a:pPr marL="171450" indent="-171450">
              <a:buFontTx/>
              <a:buChar char="-"/>
            </a:pPr>
            <a:r>
              <a:rPr lang="en-US" dirty="0"/>
              <a:t>Improper drilling of wells can lead to small earthquakes</a:t>
            </a:r>
          </a:p>
          <a:p>
            <a:pPr marL="171450" indent="-171450">
              <a:buFontTx/>
              <a:buChar char="-"/>
            </a:pPr>
            <a:r>
              <a:rPr lang="en-US" dirty="0"/>
              <a:t>Expensive to build</a:t>
            </a:r>
          </a:p>
          <a:p>
            <a:pPr marL="171450" indent="-171450">
              <a:buFontTx/>
              <a:buChar char="-"/>
            </a:pPr>
            <a:r>
              <a:rPr lang="en-US" dirty="0"/>
              <a:t>Very location dependent, as not every location has high temperatures in the earth’s mantle</a:t>
            </a:r>
          </a:p>
          <a:p>
            <a:endParaRPr lang="en-US" dirty="0"/>
          </a:p>
          <a:p>
            <a:r>
              <a:rPr lang="en-US" dirty="0"/>
              <a:t>Check out this webpage for more information on the pros and cons.</a:t>
            </a:r>
          </a:p>
          <a:p>
            <a:r>
              <a:rPr lang="en-US" dirty="0"/>
              <a:t>http://</a:t>
            </a:r>
            <a:r>
              <a:rPr lang="en-US" dirty="0" err="1"/>
              <a:t>energyinformative.org</a:t>
            </a:r>
            <a:r>
              <a:rPr lang="en-US" dirty="0"/>
              <a:t>/geothermal-energy-pros-and-cons/</a:t>
            </a:r>
          </a:p>
        </p:txBody>
      </p:sp>
      <p:sp>
        <p:nvSpPr>
          <p:cNvPr id="4" name="Slide Number Placeholder 3"/>
          <p:cNvSpPr>
            <a:spLocks noGrp="1"/>
          </p:cNvSpPr>
          <p:nvPr>
            <p:ph type="sldNum" sz="quarter" idx="5"/>
          </p:nvPr>
        </p:nvSpPr>
        <p:spPr/>
        <p:txBody>
          <a:bodyPr/>
          <a:lstStyle/>
          <a:p>
            <a:fld id="{1D91A411-20CC-C841-812A-E1B01DA03BAB}" type="slidenum">
              <a:rPr lang="en-US" smtClean="0"/>
              <a:pPr/>
              <a:t>36</a:t>
            </a:fld>
            <a:endParaRPr lang="en-US" dirty="0"/>
          </a:p>
        </p:txBody>
      </p:sp>
    </p:spTree>
    <p:extLst>
      <p:ext uri="{BB962C8B-B14F-4D97-AF65-F5344CB8AC3E}">
        <p14:creationId xmlns:p14="http://schemas.microsoft.com/office/powerpoint/2010/main" val="1690445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37</a:t>
            </a:fld>
            <a:endParaRPr lang="en-US" dirty="0"/>
          </a:p>
        </p:txBody>
      </p:sp>
    </p:spTree>
    <p:extLst>
      <p:ext uri="{BB962C8B-B14F-4D97-AF65-F5344CB8AC3E}">
        <p14:creationId xmlns:p14="http://schemas.microsoft.com/office/powerpoint/2010/main" val="645310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Biomass uses organic matter to generate power, biofuels, biogases, and heating solutions. The organic materials typically used are:</a:t>
            </a:r>
          </a:p>
          <a:p>
            <a:r>
              <a:rPr lang="en-US" dirty="0"/>
              <a:t>- garbage (i.e., municipal waste)</a:t>
            </a:r>
          </a:p>
          <a:p>
            <a:r>
              <a:rPr lang="en-US" dirty="0"/>
              <a:t>- wood (the most common source)</a:t>
            </a:r>
          </a:p>
          <a:p>
            <a:r>
              <a:rPr lang="en-US" dirty="0"/>
              <a:t>- crops</a:t>
            </a:r>
          </a:p>
          <a:p>
            <a:r>
              <a:rPr lang="en-US" dirty="0"/>
              <a:t>- landfill gas</a:t>
            </a:r>
          </a:p>
          <a:p>
            <a:r>
              <a:rPr lang="en-US" dirty="0"/>
              <a:t>- animal waste</a:t>
            </a:r>
          </a:p>
          <a:p>
            <a:endParaRPr lang="en-US" dirty="0"/>
          </a:p>
          <a:p>
            <a:r>
              <a:rPr lang="en-US" dirty="0"/>
              <a:t>These sources are called feedstock.</a:t>
            </a:r>
          </a:p>
          <a:p>
            <a:endParaRPr lang="en-US" dirty="0"/>
          </a:p>
          <a:p>
            <a:r>
              <a:rPr lang="en-US" dirty="0"/>
              <a:t>Depending on the conversion process used, some feedstocks are better suited than others.</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38</a:t>
            </a:fld>
            <a:endParaRPr lang="en-US" dirty="0"/>
          </a:p>
        </p:txBody>
      </p:sp>
    </p:spTree>
    <p:extLst>
      <p:ext uri="{BB962C8B-B14F-4D97-AF65-F5344CB8AC3E}">
        <p14:creationId xmlns:p14="http://schemas.microsoft.com/office/powerpoint/2010/main" val="1406243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generate energy from biomass. These are called conversion processes, and include the following:</a:t>
            </a:r>
          </a:p>
          <a:p>
            <a:r>
              <a:rPr lang="en-US" dirty="0"/>
              <a:t>- Combustion</a:t>
            </a:r>
          </a:p>
          <a:p>
            <a:r>
              <a:rPr lang="en-US" dirty="0"/>
              <a:t>- Anaerobic digestion</a:t>
            </a:r>
          </a:p>
          <a:p>
            <a:r>
              <a:rPr lang="en-US" dirty="0"/>
              <a:t>- Pyrolysis</a:t>
            </a:r>
          </a:p>
          <a:p>
            <a:r>
              <a:rPr lang="en-US" dirty="0"/>
              <a:t>- Gasification</a:t>
            </a:r>
          </a:p>
          <a:p>
            <a:r>
              <a:rPr lang="en-US" dirty="0"/>
              <a:t>- Fermentation</a:t>
            </a:r>
          </a:p>
          <a:p>
            <a:pPr marL="171450" indent="-171450">
              <a:buFontTx/>
              <a:buChar char="-"/>
            </a:pPr>
            <a:r>
              <a:rPr lang="en-US" dirty="0"/>
              <a:t>Trans-esterification</a:t>
            </a:r>
          </a:p>
          <a:p>
            <a:pPr marL="171450" indent="-171450">
              <a:buFontTx/>
              <a:buChar char="-"/>
            </a:pPr>
            <a:endParaRPr lang="en-US" dirty="0"/>
          </a:p>
          <a:p>
            <a:pPr marL="0" indent="0">
              <a:buFontTx/>
              <a:buNone/>
            </a:pPr>
            <a:r>
              <a:rPr lang="en-US" dirty="0"/>
              <a:t>We will only consider the most common conversion type: combustion. Combustion is the </a:t>
            </a:r>
            <a:r>
              <a:rPr lang="en-US" b="1" dirty="0"/>
              <a:t>burning</a:t>
            </a:r>
            <a:r>
              <a:rPr lang="en-US" b="0" dirty="0"/>
              <a:t> of biomass. This picture on this slide shows the burning of biomass pellets</a:t>
            </a:r>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39</a:t>
            </a:fld>
            <a:endParaRPr lang="en-US" dirty="0"/>
          </a:p>
        </p:txBody>
      </p:sp>
    </p:spTree>
    <p:extLst>
      <p:ext uri="{BB962C8B-B14F-4D97-AF65-F5344CB8AC3E}">
        <p14:creationId xmlns:p14="http://schemas.microsoft.com/office/powerpoint/2010/main" val="71387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1A411-20CC-C841-812A-E1B01DA03BAB}" type="slidenum">
              <a:rPr lang="en-US" smtClean="0"/>
              <a:pPr/>
              <a:t>4</a:t>
            </a:fld>
            <a:endParaRPr lang="en-US" dirty="0"/>
          </a:p>
        </p:txBody>
      </p:sp>
    </p:spTree>
    <p:extLst>
      <p:ext uri="{BB962C8B-B14F-4D97-AF65-F5344CB8AC3E}">
        <p14:creationId xmlns:p14="http://schemas.microsoft.com/office/powerpoint/2010/main" val="987373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Biomass is an energy source that has been used for many years.</a:t>
            </a:r>
          </a:p>
          <a:p>
            <a:endParaRPr lang="en-US" dirty="0"/>
          </a:p>
          <a:p>
            <a:r>
              <a:rPr lang="en-US" dirty="0"/>
              <a:t>In 1880, a man named Peter Prince (from Calgary), used the waste from a sawmill to fuel a steam power electric generator. The electricity was used at the sawmill, and for street lighting. </a:t>
            </a:r>
          </a:p>
          <a:p>
            <a:endParaRPr lang="en-US" dirty="0"/>
          </a:p>
          <a:p>
            <a:r>
              <a:rPr lang="en-US" dirty="0"/>
              <a:t>Today, we see biomass used at a large scale and from many other purposes.</a:t>
            </a:r>
          </a:p>
          <a:p>
            <a:endParaRPr lang="en-US" dirty="0"/>
          </a:p>
          <a:p>
            <a:r>
              <a:rPr lang="en-US" dirty="0"/>
              <a:t>Wood was most commonly used to heat homes when electric furnaces did not exist. </a:t>
            </a:r>
          </a:p>
          <a:p>
            <a:endParaRPr lang="en-US" dirty="0"/>
          </a:p>
          <a:p>
            <a:r>
              <a:rPr lang="en-US" dirty="0"/>
              <a:t>Wood is still used today as a feedstock. Wood waste at saw mills is commonly used to heat facilities to offset their energy usage for heating. Wood can also be used to generate electricity.</a:t>
            </a:r>
          </a:p>
          <a:p>
            <a:endParaRPr lang="en-US" dirty="0"/>
          </a:p>
          <a:p>
            <a:r>
              <a:rPr lang="en-US" dirty="0"/>
              <a:t>This picture shows the evolution of wood burning. </a:t>
            </a:r>
          </a:p>
          <a:p>
            <a:endParaRPr lang="en-US" dirty="0"/>
          </a:p>
          <a:p>
            <a:r>
              <a:rPr lang="en-US" dirty="0"/>
              <a:t>Source: http://</a:t>
            </a:r>
            <a:r>
              <a:rPr lang="en-US" dirty="0" err="1"/>
              <a:t>history.alberta.ca</a:t>
            </a:r>
            <a:r>
              <a:rPr lang="en-US" dirty="0"/>
              <a:t>/</a:t>
            </a:r>
            <a:r>
              <a:rPr lang="en-US" dirty="0" err="1"/>
              <a:t>energyheritage</a:t>
            </a:r>
            <a:r>
              <a:rPr lang="en-US" dirty="0"/>
              <a:t>/energy/alternative-energy/biomass/biomass-in-modern-</a:t>
            </a:r>
            <a:r>
              <a:rPr lang="en-US" dirty="0" err="1"/>
              <a:t>alberta</a:t>
            </a:r>
            <a:r>
              <a:rPr lang="en-US" dirty="0"/>
              <a:t>-</a:t>
            </a:r>
            <a:r>
              <a:rPr lang="en-US" dirty="0" err="1"/>
              <a:t>history.aspx</a:t>
            </a:r>
            <a:r>
              <a:rPr lang="en-US" dirty="0"/>
              <a:t>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40</a:t>
            </a:fld>
            <a:endParaRPr lang="en-US" dirty="0"/>
          </a:p>
        </p:txBody>
      </p:sp>
    </p:spTree>
    <p:extLst>
      <p:ext uri="{BB962C8B-B14F-4D97-AF65-F5344CB8AC3E}">
        <p14:creationId xmlns:p14="http://schemas.microsoft.com/office/powerpoint/2010/main" val="1442099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pros and cons associated to biomass energy. Can you think of any more?</a:t>
            </a:r>
          </a:p>
          <a:p>
            <a:endParaRPr lang="en-US" dirty="0"/>
          </a:p>
          <a:p>
            <a:r>
              <a:rPr lang="en-US" dirty="0"/>
              <a:t>Pros:</a:t>
            </a:r>
          </a:p>
          <a:p>
            <a:pPr marL="171450" indent="-171450">
              <a:buFontTx/>
              <a:buChar char="-"/>
            </a:pPr>
            <a:r>
              <a:rPr lang="en-US" dirty="0"/>
              <a:t>Biomass is an alternative heating source to coal</a:t>
            </a:r>
          </a:p>
          <a:p>
            <a:pPr marL="171450" indent="-171450">
              <a:buFontTx/>
              <a:buChar char="-"/>
            </a:pPr>
            <a:r>
              <a:rPr lang="en-US" dirty="0"/>
              <a:t>The entire process (from obtaining the fuel source to producing electricity) has net zero carbon emissions.</a:t>
            </a:r>
          </a:p>
          <a:p>
            <a:pPr marL="628650" lvl="1" indent="-171450">
              <a:buFontTx/>
              <a:buChar char="-"/>
            </a:pPr>
            <a:r>
              <a:rPr lang="en-US" dirty="0"/>
              <a:t>Uptake of carbon by trees offsets the emissions during operation</a:t>
            </a:r>
          </a:p>
          <a:p>
            <a:pPr marL="171450" lvl="0" indent="-171450">
              <a:buFontTx/>
              <a:buChar char="-"/>
            </a:pPr>
            <a:r>
              <a:rPr lang="en-US" dirty="0"/>
              <a:t>Biomass facilities are not site specific, or dependent on the location of the resource (although closer is better)</a:t>
            </a:r>
          </a:p>
          <a:p>
            <a:pPr marL="171450" lvl="0" indent="-171450">
              <a:buFontTx/>
              <a:buChar char="-"/>
            </a:pPr>
            <a:r>
              <a:rPr lang="en-US" dirty="0"/>
              <a:t>There are many different types of fuel sources available for biomass</a:t>
            </a:r>
          </a:p>
          <a:p>
            <a:pPr marL="171450" lvl="0" indent="-171450">
              <a:buFontTx/>
              <a:buChar char="-"/>
            </a:pPr>
            <a:r>
              <a:rPr lang="en-US" dirty="0"/>
              <a:t>Can serve as waste management practices</a:t>
            </a:r>
          </a:p>
          <a:p>
            <a:pPr marL="171450" lvl="0" indent="-171450">
              <a:buFontTx/>
              <a:buChar char="-"/>
            </a:pPr>
            <a:endParaRPr lang="en-US" dirty="0"/>
          </a:p>
          <a:p>
            <a:pPr marL="0" lvl="0" indent="0">
              <a:buFontTx/>
              <a:buNone/>
            </a:pPr>
            <a:r>
              <a:rPr lang="en-US" dirty="0"/>
              <a:t>Cons:</a:t>
            </a:r>
          </a:p>
          <a:p>
            <a:pPr marL="171450" lvl="0" indent="-171450">
              <a:buFontTx/>
              <a:buChar char="-"/>
            </a:pPr>
            <a:r>
              <a:rPr lang="en-US" dirty="0"/>
              <a:t>Air quality emissions from combustion of wood waste resulting in particulates</a:t>
            </a:r>
          </a:p>
          <a:p>
            <a:pPr marL="171450" lvl="0" indent="-171450">
              <a:buFontTx/>
              <a:buChar char="-"/>
            </a:pPr>
            <a:r>
              <a:rPr lang="en-US" dirty="0"/>
              <a:t>Uses fossil fuel to transport the waste to the power generation facility.</a:t>
            </a:r>
          </a:p>
          <a:p>
            <a:pPr marL="171450" lvl="0" indent="-171450">
              <a:buFontTx/>
              <a:buChar char="-"/>
            </a:pPr>
            <a:r>
              <a:rPr lang="en-US" dirty="0"/>
              <a:t>Tends to be smaller scale facilities in Alberta and therefore higher costs.</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41</a:t>
            </a:fld>
            <a:endParaRPr lang="en-US" dirty="0"/>
          </a:p>
        </p:txBody>
      </p:sp>
    </p:spTree>
    <p:extLst>
      <p:ext uri="{BB962C8B-B14F-4D97-AF65-F5344CB8AC3E}">
        <p14:creationId xmlns:p14="http://schemas.microsoft.com/office/powerpoint/2010/main" val="2557230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1A411-20CC-C841-812A-E1B01DA03BAB}" type="slidenum">
              <a:rPr lang="en-US" smtClean="0"/>
              <a:pPr/>
              <a:t>42</a:t>
            </a:fld>
            <a:endParaRPr lang="en-US" dirty="0"/>
          </a:p>
        </p:txBody>
      </p:sp>
    </p:spTree>
    <p:extLst>
      <p:ext uri="{BB962C8B-B14F-4D97-AF65-F5344CB8AC3E}">
        <p14:creationId xmlns:p14="http://schemas.microsoft.com/office/powerpoint/2010/main" val="910092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source:</a:t>
            </a:r>
          </a:p>
          <a:p>
            <a:r>
              <a:rPr lang="en-US" dirty="0"/>
              <a:t>https://</a:t>
            </a:r>
            <a:r>
              <a:rPr lang="en-US" dirty="0" err="1"/>
              <a:t>www.aeso.ca</a:t>
            </a:r>
            <a:r>
              <a:rPr lang="en-US" dirty="0"/>
              <a:t>/</a:t>
            </a:r>
            <a:r>
              <a:rPr lang="en-US" dirty="0" err="1"/>
              <a:t>aeso</a:t>
            </a:r>
            <a:r>
              <a:rPr lang="en-US" dirty="0"/>
              <a:t>/electricity-in-</a:t>
            </a:r>
            <a:r>
              <a:rPr lang="en-US" dirty="0" err="1"/>
              <a:t>alberta</a:t>
            </a:r>
            <a:r>
              <a:rPr lang="en-US" dirty="0"/>
              <a:t>/</a:t>
            </a:r>
          </a:p>
          <a:p>
            <a:r>
              <a:rPr lang="en-US" dirty="0"/>
              <a:t>This data is up-to-date as of March 2018. Courtesy of AESO </a:t>
            </a:r>
          </a:p>
          <a:p>
            <a:endParaRPr lang="en-US" dirty="0"/>
          </a:p>
          <a:p>
            <a:r>
              <a:rPr lang="en-US" dirty="0"/>
              <a:t>The graph here shows students a visual of where our energy comes from. A large portion of our energy comes from coal. Coal will be phased out completely in Alberta by 2030, and 5,000 MW of renewables will be installed (30% of Alberta’s generation will come from renewables by 2030). This will result in a large change in the generation profile in the years to come. </a:t>
            </a:r>
          </a:p>
          <a:p>
            <a:endParaRPr lang="en-US" dirty="0"/>
          </a:p>
          <a:p>
            <a:r>
              <a:rPr lang="en-US" dirty="0"/>
              <a:t>You may notice that there is no solar, biomass or geothermal on the graph. This is because there are very few of these facilities in Alberta. These have therefore all been combined under “Other”</a:t>
            </a:r>
          </a:p>
          <a:p>
            <a:endParaRPr lang="en-US" dirty="0"/>
          </a:p>
          <a:p>
            <a:r>
              <a:rPr lang="en-US" b="1" dirty="0"/>
              <a:t>Thought question:</a:t>
            </a:r>
            <a:r>
              <a:rPr lang="en-US" b="0" dirty="0"/>
              <a:t> How do you think our energy generation profile will look in 10 years?</a:t>
            </a:r>
            <a:endParaRPr lang="en-US" b="1"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43</a:t>
            </a:fld>
            <a:endParaRPr lang="en-US" dirty="0"/>
          </a:p>
        </p:txBody>
      </p:sp>
    </p:spTree>
    <p:extLst>
      <p:ext uri="{BB962C8B-B14F-4D97-AF65-F5344CB8AC3E}">
        <p14:creationId xmlns:p14="http://schemas.microsoft.com/office/powerpoint/2010/main" val="834389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Supplemental to the last slide, this is Alberta’s current resource potential for solar and wind. Southern Alberta has high resource for both wind and solar! In fact, Alberta’s solar is world class!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Wind: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Areas in red, pink and blue have high wind power potential. This map shows that most of Alberta has a strong wind resource from Edmonton south</a:t>
            </a:r>
            <a:r>
              <a:rPr lang="en-US" b="1" dirty="0"/>
              <a:t>.</a:t>
            </a:r>
            <a:r>
              <a:rPr lang="en-US" b="0" dirty="0"/>
              <a:t> Historically, wind has been build in the very south but now we understand the resource is much bigger.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Solar:</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The solar resource is strong in all of Alberta. The south is marginally better than the north. The colder climate is better for solar module performance. </a:t>
            </a:r>
          </a:p>
        </p:txBody>
      </p:sp>
      <p:sp>
        <p:nvSpPr>
          <p:cNvPr id="4" name="Slide Number Placeholder 3"/>
          <p:cNvSpPr>
            <a:spLocks noGrp="1"/>
          </p:cNvSpPr>
          <p:nvPr>
            <p:ph type="sldNum" sz="quarter" idx="10"/>
          </p:nvPr>
        </p:nvSpPr>
        <p:spPr/>
        <p:txBody>
          <a:bodyPr/>
          <a:lstStyle/>
          <a:p>
            <a:fld id="{1D91A411-20CC-C841-812A-E1B01DA03BAB}" type="slidenum">
              <a:rPr lang="en-US" smtClean="0"/>
              <a:pPr/>
              <a:t>44</a:t>
            </a:fld>
            <a:endParaRPr lang="en-US" dirty="0"/>
          </a:p>
        </p:txBody>
      </p:sp>
    </p:spTree>
    <p:extLst>
      <p:ext uri="{BB962C8B-B14F-4D97-AF65-F5344CB8AC3E}">
        <p14:creationId xmlns:p14="http://schemas.microsoft.com/office/powerpoint/2010/main" val="3102962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1A411-20CC-C841-812A-E1B01DA03BAB}" type="slidenum">
              <a:rPr lang="en-US" smtClean="0"/>
              <a:pPr/>
              <a:t>45</a:t>
            </a:fld>
            <a:endParaRPr lang="en-US" dirty="0"/>
          </a:p>
        </p:txBody>
      </p:sp>
    </p:spTree>
    <p:extLst>
      <p:ext uri="{BB962C8B-B14F-4D97-AF65-F5344CB8AC3E}">
        <p14:creationId xmlns:p14="http://schemas.microsoft.com/office/powerpoint/2010/main" val="534760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p>
          <a:p>
            <a:endParaRPr lang="en-US" dirty="0"/>
          </a:p>
          <a:p>
            <a:pPr marL="457200" indent="-457200">
              <a:buAutoNum type="alphaUcPeriod"/>
            </a:pPr>
            <a:r>
              <a:rPr lang="en-US" dirty="0"/>
              <a:t>Biomass – Renewable </a:t>
            </a:r>
          </a:p>
          <a:p>
            <a:pPr marL="457200" marR="0" lvl="0" indent="-457200" algn="l" defTabSz="457200" rtl="0" eaLnBrk="1" fontAlgn="auto" latinLnBrk="0" hangingPunct="1">
              <a:lnSpc>
                <a:spcPct val="100000"/>
              </a:lnSpc>
              <a:spcBef>
                <a:spcPts val="0"/>
              </a:spcBef>
              <a:spcAft>
                <a:spcPts val="0"/>
              </a:spcAft>
              <a:buClrTx/>
              <a:buSzTx/>
              <a:buFontTx/>
              <a:buAutoNum type="alphaUcPeriod"/>
              <a:tabLst/>
              <a:defRPr/>
            </a:pPr>
            <a:r>
              <a:rPr lang="en-US" dirty="0"/>
              <a:t>Solar – Renewable </a:t>
            </a:r>
          </a:p>
          <a:p>
            <a:pPr marL="457200" indent="-457200">
              <a:buAutoNum type="alphaUcPeriod"/>
            </a:pPr>
            <a:r>
              <a:rPr lang="en-US" dirty="0"/>
              <a:t>Nuclear – Alternative or Non-Renewable</a:t>
            </a:r>
          </a:p>
          <a:p>
            <a:pPr marL="457200" indent="-457200">
              <a:buAutoNum type="alphaUcPeriod"/>
            </a:pPr>
            <a:r>
              <a:rPr lang="en-US" dirty="0"/>
              <a:t>Wind – Renewable </a:t>
            </a:r>
          </a:p>
          <a:p>
            <a:pPr marL="457200" indent="-457200">
              <a:buAutoNum type="alphaUcPeriod"/>
            </a:pPr>
            <a:r>
              <a:rPr lang="en-US" dirty="0"/>
              <a:t>Coal – Non-Renewable</a:t>
            </a:r>
          </a:p>
          <a:p>
            <a:pPr marL="457200" indent="-457200">
              <a:buAutoNum type="alphaUcPeriod"/>
            </a:pPr>
            <a:r>
              <a:rPr lang="en-US" dirty="0"/>
              <a:t>Hydro – Renewable </a:t>
            </a:r>
          </a:p>
          <a:p>
            <a:pPr marL="457200" indent="-457200">
              <a:buAutoNum type="alphaUcPeriod"/>
            </a:pPr>
            <a:r>
              <a:rPr lang="en-US" dirty="0"/>
              <a:t>Oil – Non-Renewable</a:t>
            </a:r>
          </a:p>
          <a:p>
            <a:pPr marL="457200" indent="-457200">
              <a:buAutoNum type="alphaUcPeriod"/>
            </a:pPr>
            <a:r>
              <a:rPr lang="en-US" dirty="0"/>
              <a:t>Natural Gas – Non-Renewable</a:t>
            </a:r>
          </a:p>
          <a:p>
            <a:pPr marL="457200" indent="-457200">
              <a:buAutoNum type="alphaUcPeriod"/>
            </a:pPr>
            <a:r>
              <a:rPr lang="en-US" dirty="0"/>
              <a:t>Geothermal – Renewable </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46</a:t>
            </a:fld>
            <a:endParaRPr lang="en-US" dirty="0"/>
          </a:p>
        </p:txBody>
      </p:sp>
    </p:spTree>
    <p:extLst>
      <p:ext uri="{BB962C8B-B14F-4D97-AF65-F5344CB8AC3E}">
        <p14:creationId xmlns:p14="http://schemas.microsoft.com/office/powerpoint/2010/main" val="3302431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p>
          <a:p>
            <a:endParaRPr lang="en-US" dirty="0"/>
          </a:p>
          <a:p>
            <a:pPr marL="0" indent="0">
              <a:buNone/>
            </a:pPr>
            <a:r>
              <a:rPr lang="en-US" dirty="0"/>
              <a:t>1. Wind Turbines			E. Wind</a:t>
            </a:r>
          </a:p>
          <a:p>
            <a:pPr marL="0" indent="0">
              <a:buFont typeface="+mj-lt"/>
              <a:buNone/>
            </a:pPr>
            <a:r>
              <a:rPr lang="en-US" dirty="0"/>
              <a:t>2. Solar Panels			D. Sunlight</a:t>
            </a:r>
          </a:p>
          <a:p>
            <a:pPr marL="0" indent="0">
              <a:buNone/>
            </a:pPr>
            <a:r>
              <a:rPr lang="en-US" dirty="0"/>
              <a:t>3. Hydropower Facility		B. Water</a:t>
            </a:r>
          </a:p>
          <a:p>
            <a:pPr marL="0" indent="0">
              <a:buNone/>
            </a:pPr>
            <a:r>
              <a:rPr lang="en-US" dirty="0"/>
              <a:t>4. Geothermal Power		C. Hot steam</a:t>
            </a:r>
          </a:p>
          <a:p>
            <a:pPr marL="0" indent="0">
              <a:buNone/>
            </a:pPr>
            <a:r>
              <a:rPr lang="en-US" dirty="0"/>
              <a:t>5. Biomass Power			A. Organic matter</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47</a:t>
            </a:fld>
            <a:endParaRPr lang="en-US" dirty="0"/>
          </a:p>
        </p:txBody>
      </p:sp>
    </p:spTree>
    <p:extLst>
      <p:ext uri="{BB962C8B-B14F-4D97-AF65-F5344CB8AC3E}">
        <p14:creationId xmlns:p14="http://schemas.microsoft.com/office/powerpoint/2010/main" val="2327595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1A411-20CC-C841-812A-E1B01DA03BAB}" type="slidenum">
              <a:rPr lang="en-US" smtClean="0"/>
              <a:pPr/>
              <a:t>48</a:t>
            </a:fld>
            <a:endParaRPr lang="en-US" dirty="0"/>
          </a:p>
        </p:txBody>
      </p:sp>
    </p:spTree>
    <p:extLst>
      <p:ext uri="{BB962C8B-B14F-4D97-AF65-F5344CB8AC3E}">
        <p14:creationId xmlns:p14="http://schemas.microsoft.com/office/powerpoint/2010/main" val="2539216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complete the word search and/or crossword puzzle to learn some renewable </a:t>
            </a:r>
            <a:r>
              <a:rPr lang="en-US"/>
              <a:t>energy terminology!</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49</a:t>
            </a:fld>
            <a:endParaRPr lang="en-US" dirty="0"/>
          </a:p>
        </p:txBody>
      </p:sp>
    </p:spTree>
    <p:extLst>
      <p:ext uri="{BB962C8B-B14F-4D97-AF65-F5344CB8AC3E}">
        <p14:creationId xmlns:p14="http://schemas.microsoft.com/office/powerpoint/2010/main" val="357501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Renewable energy: Energy that comes from a source that is not depleted when used. Current renewable sources include: wind, solar, hydro, geothermal, and biomass</a:t>
            </a:r>
          </a:p>
        </p:txBody>
      </p:sp>
      <p:sp>
        <p:nvSpPr>
          <p:cNvPr id="4" name="Slide Number Placeholder 3"/>
          <p:cNvSpPr>
            <a:spLocks noGrp="1"/>
          </p:cNvSpPr>
          <p:nvPr>
            <p:ph type="sldNum" sz="quarter" idx="10"/>
          </p:nvPr>
        </p:nvSpPr>
        <p:spPr/>
        <p:txBody>
          <a:bodyPr/>
          <a:lstStyle/>
          <a:p>
            <a:fld id="{1D91A411-20CC-C841-812A-E1B01DA03BAB}" type="slidenum">
              <a:rPr lang="en-US" smtClean="0"/>
              <a:pPr/>
              <a:t>5</a:t>
            </a:fld>
            <a:endParaRPr lang="en-US" dirty="0"/>
          </a:p>
        </p:txBody>
      </p:sp>
    </p:spTree>
    <p:extLst>
      <p:ext uri="{BB962C8B-B14F-4D97-AF65-F5344CB8AC3E}">
        <p14:creationId xmlns:p14="http://schemas.microsoft.com/office/powerpoint/2010/main" val="3703984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1A411-20CC-C841-812A-E1B01DA03BAB}" type="slidenum">
              <a:rPr lang="en-US" smtClean="0"/>
              <a:pPr/>
              <a:t>50</a:t>
            </a:fld>
            <a:endParaRPr lang="en-US" dirty="0"/>
          </a:p>
        </p:txBody>
      </p:sp>
    </p:spTree>
    <p:extLst>
      <p:ext uri="{BB962C8B-B14F-4D97-AF65-F5344CB8AC3E}">
        <p14:creationId xmlns:p14="http://schemas.microsoft.com/office/powerpoint/2010/main" val="16284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Non-Renewable Energy: An energy source that will not be replaced naturally within our life time, if ever. Examples include: coal, oil, nuclear, and natural gas</a:t>
            </a:r>
          </a:p>
          <a:p>
            <a:endParaRPr lang="en-US" dirty="0"/>
          </a:p>
          <a:p>
            <a:r>
              <a:rPr lang="en-US" dirty="0"/>
              <a:t>Alberta is a producer of coal and coal power</a:t>
            </a:r>
          </a:p>
        </p:txBody>
      </p:sp>
      <p:sp>
        <p:nvSpPr>
          <p:cNvPr id="4" name="Slide Number Placeholder 3"/>
          <p:cNvSpPr>
            <a:spLocks noGrp="1"/>
          </p:cNvSpPr>
          <p:nvPr>
            <p:ph type="sldNum" sz="quarter" idx="10"/>
          </p:nvPr>
        </p:nvSpPr>
        <p:spPr/>
        <p:txBody>
          <a:bodyPr/>
          <a:lstStyle/>
          <a:p>
            <a:fld id="{1D91A411-20CC-C841-812A-E1B01DA03BAB}" type="slidenum">
              <a:rPr lang="en-US" smtClean="0"/>
              <a:pPr/>
              <a:t>6</a:t>
            </a:fld>
            <a:endParaRPr lang="en-US" dirty="0"/>
          </a:p>
        </p:txBody>
      </p:sp>
    </p:spTree>
    <p:extLst>
      <p:ext uri="{BB962C8B-B14F-4D97-AF65-F5344CB8AC3E}">
        <p14:creationId xmlns:p14="http://schemas.microsoft.com/office/powerpoint/2010/main" val="287417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primary uses of energy are:</a:t>
            </a:r>
          </a:p>
          <a:p>
            <a:pPr marL="171450" indent="-171450">
              <a:buFontTx/>
              <a:buChar char="-"/>
            </a:pPr>
            <a:r>
              <a:rPr lang="en-US" dirty="0"/>
              <a:t>Transportation (how we get to different locations)</a:t>
            </a:r>
          </a:p>
          <a:p>
            <a:pPr marL="171450" indent="-171450">
              <a:buFontTx/>
              <a:buChar char="-"/>
            </a:pPr>
            <a:r>
              <a:rPr lang="en-US" dirty="0"/>
              <a:t>Heat (how we keep buildings and homes warm)</a:t>
            </a:r>
          </a:p>
          <a:p>
            <a:pPr marL="171450" indent="-171450">
              <a:buFontTx/>
              <a:buChar char="-"/>
            </a:pPr>
            <a:r>
              <a:rPr lang="en-US" dirty="0"/>
              <a:t>Electricity (how we power electronics and appliances)</a:t>
            </a:r>
          </a:p>
          <a:p>
            <a:pPr marL="0" indent="0">
              <a:buFontTx/>
              <a:buNone/>
            </a:pPr>
            <a:endParaRPr lang="en-US" dirty="0"/>
          </a:p>
          <a:p>
            <a:pPr marL="0" indent="0">
              <a:buFontTx/>
              <a:buNone/>
            </a:pPr>
            <a:r>
              <a:rPr lang="en-US" dirty="0"/>
              <a:t>We can make energy from these sources:</a:t>
            </a:r>
          </a:p>
          <a:p>
            <a:pPr marL="171450" indent="-171450">
              <a:buFontTx/>
              <a:buChar char="-"/>
            </a:pPr>
            <a:r>
              <a:rPr lang="en-US" dirty="0"/>
              <a:t>Oil</a:t>
            </a:r>
          </a:p>
          <a:p>
            <a:pPr marL="171450" indent="-171450">
              <a:buFontTx/>
              <a:buChar char="-"/>
            </a:pPr>
            <a:r>
              <a:rPr lang="en-US" dirty="0"/>
              <a:t>Renewable Fuel (Biomass)</a:t>
            </a:r>
          </a:p>
          <a:p>
            <a:pPr marL="171450" indent="-171450">
              <a:buFontTx/>
              <a:buChar char="-"/>
            </a:pPr>
            <a:r>
              <a:rPr lang="en-US" dirty="0"/>
              <a:t>Gas</a:t>
            </a:r>
          </a:p>
          <a:p>
            <a:pPr marL="171450" indent="-171450">
              <a:buFontTx/>
              <a:buChar char="-"/>
            </a:pPr>
            <a:r>
              <a:rPr lang="en-US" dirty="0"/>
              <a:t>Renewable Energy</a:t>
            </a:r>
          </a:p>
          <a:p>
            <a:pPr marL="171450" indent="-171450">
              <a:buFontTx/>
              <a:buChar char="-"/>
            </a:pPr>
            <a:r>
              <a:rPr lang="en-US" dirty="0"/>
              <a:t>Coal</a:t>
            </a:r>
          </a:p>
          <a:p>
            <a:endParaRPr lang="en-US" dirty="0"/>
          </a:p>
          <a:p>
            <a:r>
              <a:rPr lang="en-US" dirty="0"/>
              <a:t>Majority of the types of renewable energy (hydropower, solar, wind and geothermal energy) are used for electricity generation. Biomass is a special kind of renewable energy because it can also be used for transportation.</a:t>
            </a:r>
          </a:p>
          <a:p>
            <a:endParaRPr lang="en-US" dirty="0"/>
          </a:p>
          <a:p>
            <a:r>
              <a:rPr lang="en-US" dirty="0"/>
              <a:t>Transportation fuels are primarily from oil, and biomass.</a:t>
            </a:r>
          </a:p>
          <a:p>
            <a:r>
              <a:rPr lang="en-US" dirty="0"/>
              <a:t>Heat is from gas, primarily in Alberta, or biomass</a:t>
            </a:r>
          </a:p>
          <a:p>
            <a:r>
              <a:rPr lang="en-US" dirty="0"/>
              <a:t>Electricity is from gas, coal and renewable energy</a:t>
            </a:r>
          </a:p>
        </p:txBody>
      </p:sp>
      <p:sp>
        <p:nvSpPr>
          <p:cNvPr id="4" name="Slide Number Placeholder 3"/>
          <p:cNvSpPr>
            <a:spLocks noGrp="1"/>
          </p:cNvSpPr>
          <p:nvPr>
            <p:ph type="sldNum" sz="quarter" idx="5"/>
          </p:nvPr>
        </p:nvSpPr>
        <p:spPr/>
        <p:txBody>
          <a:bodyPr/>
          <a:lstStyle/>
          <a:p>
            <a:fld id="{1D91A411-20CC-C841-812A-E1B01DA03BAB}" type="slidenum">
              <a:rPr lang="en-US" smtClean="0"/>
              <a:pPr/>
              <a:t>7</a:t>
            </a:fld>
            <a:endParaRPr lang="en-US" dirty="0"/>
          </a:p>
        </p:txBody>
      </p:sp>
    </p:spTree>
    <p:extLst>
      <p:ext uri="{BB962C8B-B14F-4D97-AF65-F5344CB8AC3E}">
        <p14:creationId xmlns:p14="http://schemas.microsoft.com/office/powerpoint/2010/main" val="108371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some of the specialists that have a role in the development of a renewable energy facility. There are many different fields of work that come together throughout the different phases of the project. This gives the students a visual of some of the jobs available in the renewable industry. </a:t>
            </a:r>
          </a:p>
          <a:p>
            <a:endParaRPr lang="en-US" dirty="0"/>
          </a:p>
          <a:p>
            <a:r>
              <a:rPr lang="en-US" dirty="0"/>
              <a:t>Additionally, during the construction of a power facility, there is a large demand for construction workers, as well as permanent operation positions. </a:t>
            </a:r>
          </a:p>
          <a:p>
            <a:endParaRPr lang="en-US" dirty="0"/>
          </a:p>
          <a:p>
            <a:r>
              <a:rPr lang="en-US" dirty="0"/>
              <a:t>Here is a more in-depth list of the jobs needed to develop a renewable energy facility:</a:t>
            </a:r>
          </a:p>
          <a:p>
            <a:pPr marL="171450" indent="-171450">
              <a:buFont typeface="Arial" panose="020B0604020202020204" pitchFamily="34" charset="0"/>
              <a:buChar char="•"/>
            </a:pPr>
            <a:r>
              <a:rPr lang="en-US" dirty="0"/>
              <a:t>Engineers – Mechanical, Electrical, Civil, Structural, Wind Power</a:t>
            </a:r>
          </a:p>
          <a:p>
            <a:pPr marL="171450" indent="-171450">
              <a:buFont typeface="Arial" panose="020B0604020202020204" pitchFamily="34" charset="0"/>
              <a:buChar char="•"/>
            </a:pPr>
            <a:r>
              <a:rPr lang="en-US" dirty="0"/>
              <a:t>Geologists, Geotechnical Specialists</a:t>
            </a:r>
          </a:p>
          <a:p>
            <a:pPr marL="171450" indent="-171450">
              <a:buFont typeface="Arial" panose="020B0604020202020204" pitchFamily="34" charset="0"/>
              <a:buChar char="•"/>
            </a:pPr>
            <a:r>
              <a:rPr lang="en-US" dirty="0"/>
              <a:t>Construction Specialists</a:t>
            </a:r>
          </a:p>
          <a:p>
            <a:pPr marL="171450" indent="-171450">
              <a:buFont typeface="Arial" panose="020B0604020202020204" pitchFamily="34" charset="0"/>
              <a:buChar char="•"/>
            </a:pPr>
            <a:r>
              <a:rPr lang="en-US" dirty="0"/>
              <a:t>Project Managers</a:t>
            </a:r>
          </a:p>
          <a:p>
            <a:pPr marL="171450" indent="-171450">
              <a:buFont typeface="Arial" panose="020B0604020202020204" pitchFamily="34" charset="0"/>
              <a:buChar char="•"/>
            </a:pPr>
            <a:r>
              <a:rPr lang="en-US" dirty="0"/>
              <a:t>Administrators, Bookkeepers</a:t>
            </a:r>
          </a:p>
          <a:p>
            <a:pPr marL="171450" indent="-171450">
              <a:buFont typeface="Arial" panose="020B0604020202020204" pitchFamily="34" charset="0"/>
              <a:buChar char="•"/>
            </a:pPr>
            <a:r>
              <a:rPr lang="en-US" dirty="0"/>
              <a:t>Contract Administrators</a:t>
            </a:r>
          </a:p>
          <a:p>
            <a:pPr marL="171450" indent="-171450">
              <a:buFont typeface="Arial" panose="020B0604020202020204" pitchFamily="34" charset="0"/>
              <a:buChar char="•"/>
            </a:pPr>
            <a:r>
              <a:rPr lang="en-US" dirty="0"/>
              <a:t>Computer Specialists</a:t>
            </a:r>
          </a:p>
          <a:p>
            <a:pPr marL="171450" indent="-171450">
              <a:buFont typeface="Arial" panose="020B0604020202020204" pitchFamily="34" charset="0"/>
              <a:buChar char="•"/>
            </a:pPr>
            <a:r>
              <a:rPr lang="en-US" dirty="0"/>
              <a:t>Construction Workers</a:t>
            </a:r>
          </a:p>
          <a:p>
            <a:pPr marL="171450" indent="-171450">
              <a:buFont typeface="Arial" panose="020B0604020202020204" pitchFamily="34" charset="0"/>
              <a:buChar char="•"/>
            </a:pPr>
            <a:r>
              <a:rPr lang="en-US" dirty="0"/>
              <a:t>Biologists</a:t>
            </a:r>
          </a:p>
          <a:p>
            <a:pPr marL="171450" indent="-171450">
              <a:buFont typeface="Arial" panose="020B0604020202020204" pitchFamily="34" charset="0"/>
              <a:buChar char="•"/>
            </a:pPr>
            <a:r>
              <a:rPr lang="en-US" dirty="0"/>
              <a:t>Archaeologists</a:t>
            </a:r>
          </a:p>
          <a:p>
            <a:pPr marL="171450" indent="-171450">
              <a:buFont typeface="Arial" panose="020B0604020202020204" pitchFamily="34" charset="0"/>
              <a:buChar char="•"/>
            </a:pPr>
            <a:r>
              <a:rPr lang="en-US" dirty="0"/>
              <a:t>Traditional Land Study Specialists</a:t>
            </a:r>
          </a:p>
          <a:p>
            <a:pPr marL="171450" indent="-171450">
              <a:buFont typeface="Arial" panose="020B0604020202020204" pitchFamily="34" charset="0"/>
              <a:buChar char="•"/>
            </a:pPr>
            <a:r>
              <a:rPr lang="en-US" dirty="0"/>
              <a:t>Lawyers</a:t>
            </a:r>
          </a:p>
          <a:p>
            <a:pPr marL="171450" indent="-171450">
              <a:buFont typeface="Arial" panose="020B0604020202020204" pitchFamily="34" charset="0"/>
              <a:buChar char="•"/>
            </a:pPr>
            <a:r>
              <a:rPr lang="en-US" dirty="0"/>
              <a:t>Communications Specialists</a:t>
            </a:r>
          </a:p>
          <a:p>
            <a:pPr marL="171450" indent="-171450">
              <a:buFont typeface="Arial" panose="020B0604020202020204" pitchFamily="34" charset="0"/>
              <a:buChar char="•"/>
            </a:pPr>
            <a:r>
              <a:rPr lang="en-US" dirty="0"/>
              <a:t>Artists</a:t>
            </a:r>
          </a:p>
          <a:p>
            <a:pPr marL="171450" indent="-171450">
              <a:buFont typeface="Arial" panose="020B0604020202020204" pitchFamily="34" charset="0"/>
              <a:buChar char="•"/>
            </a:pPr>
            <a:r>
              <a:rPr lang="en-US" dirty="0"/>
              <a:t>Land Specialists</a:t>
            </a:r>
          </a:p>
          <a:p>
            <a:pPr marL="171450" indent="-171450">
              <a:buFont typeface="Arial" panose="020B0604020202020204" pitchFamily="34" charset="0"/>
              <a:buChar char="•"/>
            </a:pPr>
            <a:r>
              <a:rPr lang="en-US" dirty="0"/>
              <a:t>Stakeholder Consultation Specialists</a:t>
            </a:r>
          </a:p>
          <a:p>
            <a:pPr marL="171450" indent="-171450">
              <a:buFont typeface="Arial" panose="020B0604020202020204" pitchFamily="34" charset="0"/>
              <a:buChar char="•"/>
            </a:pPr>
            <a:r>
              <a:rPr lang="en-US" dirty="0"/>
              <a:t>Electricians</a:t>
            </a:r>
          </a:p>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8</a:t>
            </a:fld>
            <a:endParaRPr lang="en-US" dirty="0"/>
          </a:p>
        </p:txBody>
      </p:sp>
    </p:spTree>
    <p:extLst>
      <p:ext uri="{BB962C8B-B14F-4D97-AF65-F5344CB8AC3E}">
        <p14:creationId xmlns:p14="http://schemas.microsoft.com/office/powerpoint/2010/main" val="41284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1A411-20CC-C841-812A-E1B01DA03BAB}" type="slidenum">
              <a:rPr lang="en-US" smtClean="0"/>
              <a:pPr/>
              <a:t>9</a:t>
            </a:fld>
            <a:endParaRPr lang="en-US" dirty="0"/>
          </a:p>
        </p:txBody>
      </p:sp>
    </p:spTree>
    <p:extLst>
      <p:ext uri="{BB962C8B-B14F-4D97-AF65-F5344CB8AC3E}">
        <p14:creationId xmlns:p14="http://schemas.microsoft.com/office/powerpoint/2010/main" val="1189704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27595" y="1230703"/>
            <a:ext cx="6288741" cy="2091218"/>
          </a:xfrm>
        </p:spPr>
        <p:txBody>
          <a:bodyPr anchor="b"/>
          <a:lstStyle>
            <a:lvl1pPr algn="ctr">
              <a:defRPr sz="4500">
                <a:solidFill>
                  <a:srgbClr val="78A12E"/>
                </a:solidFill>
              </a:defRPr>
            </a:lvl1pPr>
          </a:lstStyle>
          <a:p>
            <a:r>
              <a:rPr lang="en-US"/>
              <a:t>Click to edit Master title style</a:t>
            </a:r>
            <a:endParaRPr lang="en-US" dirty="0"/>
          </a:p>
        </p:txBody>
      </p:sp>
      <p:sp>
        <p:nvSpPr>
          <p:cNvPr id="3" name="Subtitle 2"/>
          <p:cNvSpPr>
            <a:spLocks noGrp="1"/>
          </p:cNvSpPr>
          <p:nvPr>
            <p:ph type="subTitle" idx="1"/>
          </p:nvPr>
        </p:nvSpPr>
        <p:spPr>
          <a:xfrm>
            <a:off x="5627595" y="3321922"/>
            <a:ext cx="6288741" cy="1351969"/>
          </a:xfrm>
        </p:spPr>
        <p:txBody>
          <a:bodyPr/>
          <a:lstStyle>
            <a:lvl1pPr marL="0" indent="0" algn="ctr">
              <a:buNone/>
              <a:defRPr sz="1800">
                <a:solidFill>
                  <a:srgbClr val="45535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
        <p:nvSpPr>
          <p:cNvPr id="7" name="Rectangle 6"/>
          <p:cNvSpPr/>
          <p:nvPr userDrawn="1"/>
        </p:nvSpPr>
        <p:spPr>
          <a:xfrm>
            <a:off x="0" y="0"/>
            <a:ext cx="12192000" cy="127980"/>
          </a:xfrm>
          <a:prstGeom prst="rect">
            <a:avLst/>
          </a:prstGeom>
          <a:solidFill>
            <a:srgbClr val="018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1140" y="355807"/>
            <a:ext cx="4579156" cy="5797933"/>
          </a:xfrm>
          <a:prstGeom prst="rect">
            <a:avLst/>
          </a:prstGeom>
        </p:spPr>
      </p:pic>
      <p:sp>
        <p:nvSpPr>
          <p:cNvPr id="11" name="Rectangle 10"/>
          <p:cNvSpPr/>
          <p:nvPr userDrawn="1"/>
        </p:nvSpPr>
        <p:spPr>
          <a:xfrm>
            <a:off x="0" y="127980"/>
            <a:ext cx="12192000" cy="127980"/>
          </a:xfrm>
          <a:prstGeom prst="rect">
            <a:avLst/>
          </a:prstGeom>
          <a:solidFill>
            <a:srgbClr val="7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923" y="261493"/>
            <a:ext cx="12192000" cy="127980"/>
          </a:xfrm>
          <a:prstGeom prst="rect">
            <a:avLst/>
          </a:prstGeom>
          <a:solidFill>
            <a:srgbClr val="B0B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0182A9"/>
                </a:solidFill>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590771"/>
            <a:ext cx="10515600" cy="2852737"/>
          </a:xfrm>
        </p:spPr>
        <p:txBody>
          <a:bodyPr anchor="b"/>
          <a:lstStyle>
            <a:lvl1pPr>
              <a:defRPr sz="4500">
                <a:solidFill>
                  <a:srgbClr val="45535F"/>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4553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5828" y="277556"/>
            <a:ext cx="3195571" cy="131321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0182A9"/>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8" name="Footer Placeholder 7"/>
          <p:cNvSpPr>
            <a:spLocks noGrp="1"/>
          </p:cNvSpPr>
          <p:nvPr>
            <p:ph type="ftr" sz="quarter" idx="11"/>
          </p:nvPr>
        </p:nvSpPr>
        <p:spPr/>
        <p:txBody>
          <a:bodyPr/>
          <a:lstStyle>
            <a:lvl1pPr>
              <a:defRPr>
                <a:solidFill>
                  <a:srgbClr val="B0B6BB"/>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182A9"/>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4" name="Footer Placeholder 3"/>
          <p:cNvSpPr>
            <a:spLocks noGrp="1"/>
          </p:cNvSpPr>
          <p:nvPr>
            <p:ph type="ftr" sz="quarter" idx="11"/>
          </p:nvPr>
        </p:nvSpPr>
        <p:spPr/>
        <p:txBody>
          <a:bodyPr/>
          <a:lstStyle>
            <a:lvl1pPr>
              <a:defRPr>
                <a:solidFill>
                  <a:srgbClr val="B0B6BB"/>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3" name="Footer Placeholder 2"/>
          <p:cNvSpPr>
            <a:spLocks noGrp="1"/>
          </p:cNvSpPr>
          <p:nvPr>
            <p:ph type="ftr" sz="quarter" idx="11"/>
          </p:nvPr>
        </p:nvSpPr>
        <p:spPr/>
        <p:txBody>
          <a:bodyPr/>
          <a:lstStyle>
            <a:lvl1pPr>
              <a:defRPr>
                <a:solidFill>
                  <a:srgbClr val="B0B6BB"/>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0182A9"/>
                </a:solidFill>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0182A9"/>
                </a:solidFill>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127980"/>
          </a:xfrm>
          <a:prstGeom prst="rect">
            <a:avLst/>
          </a:prstGeom>
          <a:solidFill>
            <a:srgbClr val="018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127980"/>
            <a:ext cx="12192000" cy="127980"/>
          </a:xfrm>
          <a:prstGeom prst="rect">
            <a:avLst/>
          </a:prstGeom>
          <a:solidFill>
            <a:srgbClr val="78A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243378"/>
            <a:ext cx="12192000" cy="127980"/>
          </a:xfrm>
          <a:prstGeom prst="rect">
            <a:avLst/>
          </a:prstGeom>
          <a:solidFill>
            <a:srgbClr val="B0B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71066" y="6381566"/>
            <a:ext cx="2310333" cy="339911"/>
          </a:xfrm>
          <a:prstGeom prst="rect">
            <a:avLst/>
          </a:prstGeom>
        </p:spPr>
        <p:txBody>
          <a:bodyPr vert="horz" lIns="91440" tIns="45720" rIns="91440" bIns="45720" rtlCol="0" anchor="ctr"/>
          <a:lstStyle>
            <a:lvl1pPr algn="l">
              <a:defRPr sz="900">
                <a:solidFill>
                  <a:srgbClr val="B0B6BB"/>
                </a:solidFill>
                <a:latin typeface="Helvetica Neue" charset="0"/>
                <a:ea typeface="Helvetica Neue" charset="0"/>
                <a:cs typeface="Helvetica Neue" charset="0"/>
              </a:defRPr>
            </a:lvl1pPr>
          </a:lstStyle>
          <a:p>
            <a:r>
              <a:rPr lang="en-CA"/>
              <a:t>25-04-20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rgbClr val="B0B6BB"/>
                </a:solidFill>
                <a:latin typeface="Helvetica Neue" charset="0"/>
                <a:ea typeface="Helvetica Neue" charset="0"/>
                <a:cs typeface="Helvetica Neue" charset="0"/>
              </a:defRPr>
            </a:lvl1pPr>
          </a:lstStyle>
          <a:p>
            <a:endParaRPr lang="en-US" dirty="0"/>
          </a:p>
        </p:txBody>
      </p:sp>
      <p:sp>
        <p:nvSpPr>
          <p:cNvPr id="6" name="Slide Number Placeholder 5"/>
          <p:cNvSpPr>
            <a:spLocks noGrp="1"/>
          </p:cNvSpPr>
          <p:nvPr>
            <p:ph type="sldNum" sz="quarter" idx="4"/>
          </p:nvPr>
        </p:nvSpPr>
        <p:spPr>
          <a:xfrm>
            <a:off x="8610601" y="6356352"/>
            <a:ext cx="1573305" cy="365125"/>
          </a:xfrm>
          <a:prstGeom prst="rect">
            <a:avLst/>
          </a:prstGeom>
        </p:spPr>
        <p:txBody>
          <a:bodyPr vert="horz" lIns="91440" tIns="45720" rIns="91440" bIns="45720" rtlCol="0" anchor="ctr"/>
          <a:lstStyle>
            <a:lvl1pPr algn="r">
              <a:defRPr sz="900">
                <a:solidFill>
                  <a:srgbClr val="B0B6BB"/>
                </a:solidFill>
                <a:latin typeface="Helvetica Neue" charset="0"/>
                <a:ea typeface="Helvetica Neue" charset="0"/>
                <a:cs typeface="Helvetica Neue" charset="0"/>
              </a:defRPr>
            </a:lvl1pPr>
          </a:lstStyle>
          <a:p>
            <a:fld id="{F60E4191-B049-AF4C-B31B-63DAE0652CDF}" type="slidenum">
              <a:rPr lang="en-US" smtClean="0"/>
              <a:pPr/>
              <a:t>‹#›</a:t>
            </a:fld>
            <a:endParaRPr lang="en-US" dirty="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515600" y="6381566"/>
            <a:ext cx="1295401" cy="314695"/>
          </a:xfrm>
          <a:prstGeom prst="rect">
            <a:avLst/>
          </a:prstGeom>
        </p:spPr>
      </p:pic>
      <p:pic>
        <p:nvPicPr>
          <p:cNvPr id="8" name="Picture 7"/>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5239" y="6198612"/>
            <a:ext cx="888858" cy="6806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029937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rgbClr val="0182A9"/>
          </a:solidFill>
          <a:latin typeface="Helvetica Neue" charset="0"/>
          <a:ea typeface="Helvetica Neue" charset="0"/>
          <a:cs typeface="Helvetica Neue"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tiff"/><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Z9tzFHdz_H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tiff"/><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7929" y="1230703"/>
            <a:ext cx="6738408" cy="2091218"/>
          </a:xfrm>
        </p:spPr>
        <p:txBody>
          <a:bodyPr>
            <a:normAutofit/>
          </a:bodyPr>
          <a:lstStyle/>
          <a:p>
            <a:r>
              <a:rPr lang="en-US" b="1" dirty="0"/>
              <a:t>Renewable Energy 101</a:t>
            </a:r>
            <a:br>
              <a:rPr lang="en-US" dirty="0"/>
            </a:br>
            <a:endParaRPr lang="en-US" sz="3200" dirty="0"/>
          </a:p>
        </p:txBody>
      </p:sp>
      <p:sp>
        <p:nvSpPr>
          <p:cNvPr id="3" name="Subtitle 2"/>
          <p:cNvSpPr>
            <a:spLocks noGrp="1"/>
          </p:cNvSpPr>
          <p:nvPr>
            <p:ph type="subTitle" idx="1"/>
          </p:nvPr>
        </p:nvSpPr>
        <p:spPr/>
        <p:txBody>
          <a:bodyPr>
            <a:normAutofit/>
          </a:bodyPr>
          <a:lstStyle/>
          <a:p>
            <a:r>
              <a:rPr lang="en-US" dirty="0"/>
              <a:t>2018</a:t>
            </a:r>
          </a:p>
          <a:p>
            <a:endParaRPr lang="en-US" dirty="0"/>
          </a:p>
          <a:p>
            <a:r>
              <a:rPr lang="en-US" dirty="0"/>
              <a:t>Lesson 4 – Basic Level</a:t>
            </a:r>
          </a:p>
        </p:txBody>
      </p:sp>
      <p:sp>
        <p:nvSpPr>
          <p:cNvPr id="4" name="TextBox 3">
            <a:extLst>
              <a:ext uri="{FF2B5EF4-FFF2-40B4-BE49-F238E27FC236}">
                <a16:creationId xmlns:a16="http://schemas.microsoft.com/office/drawing/2014/main" id="{7A85F39F-2B32-8343-BDEE-0E90C7B5810E}"/>
              </a:ext>
            </a:extLst>
          </p:cNvPr>
          <p:cNvSpPr txBox="1"/>
          <p:nvPr/>
        </p:nvSpPr>
        <p:spPr>
          <a:xfrm>
            <a:off x="1298713" y="5857461"/>
            <a:ext cx="2372139" cy="338554"/>
          </a:xfrm>
          <a:prstGeom prst="rect">
            <a:avLst/>
          </a:prstGeom>
          <a:noFill/>
        </p:spPr>
        <p:txBody>
          <a:bodyPr wrap="square" rtlCol="0">
            <a:spAutoFit/>
          </a:bodyPr>
          <a:lstStyle/>
          <a:p>
            <a:pPr algn="ctr"/>
            <a:r>
              <a:rPr lang="en-US" sz="16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www.teachpeel.ca</a:t>
            </a:r>
            <a:endParaRPr lang="en-US" sz="16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2975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EC57-5ACB-F44C-8615-9D9AD2EFEB31}"/>
              </a:ext>
            </a:extLst>
          </p:cNvPr>
          <p:cNvSpPr>
            <a:spLocks noGrp="1"/>
          </p:cNvSpPr>
          <p:nvPr>
            <p:ph type="title"/>
          </p:nvPr>
        </p:nvSpPr>
        <p:spPr/>
        <p:txBody>
          <a:bodyPr/>
          <a:lstStyle/>
          <a:p>
            <a:r>
              <a:rPr lang="en-US" dirty="0"/>
              <a:t>Windmills and Wind Turbines</a:t>
            </a:r>
          </a:p>
        </p:txBody>
      </p:sp>
      <p:sp>
        <p:nvSpPr>
          <p:cNvPr id="3" name="Content Placeholder 2">
            <a:extLst>
              <a:ext uri="{FF2B5EF4-FFF2-40B4-BE49-F238E27FC236}">
                <a16:creationId xmlns:a16="http://schemas.microsoft.com/office/drawing/2014/main" id="{09C487E6-AAEA-DF4C-A52F-60265C6A068F}"/>
              </a:ext>
            </a:extLst>
          </p:cNvPr>
          <p:cNvSpPr>
            <a:spLocks noGrp="1"/>
          </p:cNvSpPr>
          <p:nvPr>
            <p:ph idx="1"/>
          </p:nvPr>
        </p:nvSpPr>
        <p:spPr>
          <a:xfrm>
            <a:off x="838200" y="1825625"/>
            <a:ext cx="10515600" cy="522464"/>
          </a:xfrm>
        </p:spPr>
        <p:txBody>
          <a:bodyPr/>
          <a:lstStyle/>
          <a:p>
            <a:r>
              <a:rPr lang="en-US" dirty="0"/>
              <a:t>They may seem the same, but they are very </a:t>
            </a:r>
            <a:r>
              <a:rPr lang="en-US" b="1" dirty="0"/>
              <a:t>different</a:t>
            </a:r>
            <a:endParaRPr lang="en-US" dirty="0"/>
          </a:p>
          <a:p>
            <a:endParaRPr lang="en-US" dirty="0"/>
          </a:p>
        </p:txBody>
      </p:sp>
      <p:sp>
        <p:nvSpPr>
          <p:cNvPr id="4" name="Date Placeholder 3">
            <a:extLst>
              <a:ext uri="{FF2B5EF4-FFF2-40B4-BE49-F238E27FC236}">
                <a16:creationId xmlns:a16="http://schemas.microsoft.com/office/drawing/2014/main" id="{7F953845-16CF-A248-AD86-FFD10B0D19CD}"/>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DE03B65-80E9-FF4C-A4F9-E41612C13791}"/>
              </a:ext>
            </a:extLst>
          </p:cNvPr>
          <p:cNvSpPr>
            <a:spLocks noGrp="1"/>
          </p:cNvSpPr>
          <p:nvPr>
            <p:ph type="sldNum" sz="quarter" idx="12"/>
          </p:nvPr>
        </p:nvSpPr>
        <p:spPr/>
        <p:txBody>
          <a:bodyPr/>
          <a:lstStyle/>
          <a:p>
            <a:fld id="{F60E4191-B049-AF4C-B31B-63DAE0652CDF}" type="slidenum">
              <a:rPr lang="en-US" smtClean="0"/>
              <a:pPr/>
              <a:t>10</a:t>
            </a:fld>
            <a:endParaRPr lang="en-US" dirty="0"/>
          </a:p>
        </p:txBody>
      </p:sp>
      <p:sp>
        <p:nvSpPr>
          <p:cNvPr id="6" name="Content Placeholder 2">
            <a:extLst>
              <a:ext uri="{FF2B5EF4-FFF2-40B4-BE49-F238E27FC236}">
                <a16:creationId xmlns:a16="http://schemas.microsoft.com/office/drawing/2014/main" id="{10A74291-25D4-C94E-B87E-5E4366C1A715}"/>
              </a:ext>
            </a:extLst>
          </p:cNvPr>
          <p:cNvSpPr txBox="1">
            <a:spLocks/>
          </p:cNvSpPr>
          <p:nvPr/>
        </p:nvSpPr>
        <p:spPr>
          <a:xfrm>
            <a:off x="1842506" y="2864013"/>
            <a:ext cx="4066432" cy="1233854"/>
          </a:xfrm>
          <a:prstGeom prst="rect">
            <a:avLst/>
          </a:prstGeom>
          <a:ln w="19050">
            <a:solidFill>
              <a:srgbClr val="60832E"/>
            </a:solid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Uses the winds energy to </a:t>
            </a:r>
            <a:r>
              <a:rPr lang="en-US" b="1" dirty="0"/>
              <a:t>grind grain</a:t>
            </a:r>
            <a:r>
              <a:rPr lang="en-US" dirty="0"/>
              <a:t>, and </a:t>
            </a:r>
            <a:r>
              <a:rPr lang="en-US" b="1" dirty="0"/>
              <a:t>pump water</a:t>
            </a:r>
          </a:p>
          <a:p>
            <a:r>
              <a:rPr lang="en-US" dirty="0"/>
              <a:t>Has typically multiple blades (4 or more)</a:t>
            </a:r>
          </a:p>
        </p:txBody>
      </p:sp>
      <p:sp>
        <p:nvSpPr>
          <p:cNvPr id="7" name="Content Placeholder 2">
            <a:extLst>
              <a:ext uri="{FF2B5EF4-FFF2-40B4-BE49-F238E27FC236}">
                <a16:creationId xmlns:a16="http://schemas.microsoft.com/office/drawing/2014/main" id="{9026EED1-5F1A-ED47-A1A1-8811CAE1EC9D}"/>
              </a:ext>
            </a:extLst>
          </p:cNvPr>
          <p:cNvSpPr txBox="1">
            <a:spLocks/>
          </p:cNvSpPr>
          <p:nvPr/>
        </p:nvSpPr>
        <p:spPr>
          <a:xfrm>
            <a:off x="6286626" y="2864013"/>
            <a:ext cx="4084363" cy="1233854"/>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Uses the winds energy to generate </a:t>
            </a:r>
            <a:r>
              <a:rPr lang="en-US" b="1" dirty="0"/>
              <a:t>electricity</a:t>
            </a:r>
          </a:p>
          <a:p>
            <a:r>
              <a:rPr lang="en-US" dirty="0"/>
              <a:t>Has typically only 3 blades</a:t>
            </a:r>
          </a:p>
        </p:txBody>
      </p:sp>
      <p:sp>
        <p:nvSpPr>
          <p:cNvPr id="8" name="Text Placeholder 6">
            <a:extLst>
              <a:ext uri="{FF2B5EF4-FFF2-40B4-BE49-F238E27FC236}">
                <a16:creationId xmlns:a16="http://schemas.microsoft.com/office/drawing/2014/main" id="{BD7BAFE1-0085-EB46-98B6-52D433DA44AC}"/>
              </a:ext>
            </a:extLst>
          </p:cNvPr>
          <p:cNvSpPr txBox="1">
            <a:spLocks/>
          </p:cNvSpPr>
          <p:nvPr/>
        </p:nvSpPr>
        <p:spPr>
          <a:xfrm>
            <a:off x="1842506" y="2348089"/>
            <a:ext cx="4066433" cy="515924"/>
          </a:xfrm>
          <a:prstGeom prst="rect">
            <a:avLst/>
          </a:prstGeom>
          <a:solidFill>
            <a:srgbClr val="819F42"/>
          </a:solidFill>
          <a:ln w="19050">
            <a:solidFill>
              <a:srgbClr val="60832E"/>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WINDMILLS</a:t>
            </a:r>
          </a:p>
        </p:txBody>
      </p:sp>
      <p:sp>
        <p:nvSpPr>
          <p:cNvPr id="9" name="Text Placeholder 8">
            <a:extLst>
              <a:ext uri="{FF2B5EF4-FFF2-40B4-BE49-F238E27FC236}">
                <a16:creationId xmlns:a16="http://schemas.microsoft.com/office/drawing/2014/main" id="{AAB98403-991C-2746-BECA-D9A8FD077E10}"/>
              </a:ext>
            </a:extLst>
          </p:cNvPr>
          <p:cNvSpPr txBox="1">
            <a:spLocks/>
          </p:cNvSpPr>
          <p:nvPr/>
        </p:nvSpPr>
        <p:spPr>
          <a:xfrm>
            <a:off x="6286625" y="2348089"/>
            <a:ext cx="4084362" cy="515924"/>
          </a:xfrm>
          <a:prstGeom prst="rect">
            <a:avLst/>
          </a:prstGeom>
          <a:solidFill>
            <a:srgbClr val="819F42"/>
          </a:solidFill>
          <a:ln w="19050">
            <a:solidFill>
              <a:srgbClr val="60832E"/>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WIND TURBINES</a:t>
            </a:r>
          </a:p>
        </p:txBody>
      </p:sp>
      <p:pic>
        <p:nvPicPr>
          <p:cNvPr id="11" name="Picture 10">
            <a:extLst>
              <a:ext uri="{FF2B5EF4-FFF2-40B4-BE49-F238E27FC236}">
                <a16:creationId xmlns:a16="http://schemas.microsoft.com/office/drawing/2014/main" id="{0AE24895-0192-6A44-A133-30D544FF85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17"/>
          <a:stretch/>
        </p:blipFill>
        <p:spPr>
          <a:xfrm>
            <a:off x="6879361" y="4252448"/>
            <a:ext cx="2898890" cy="1911587"/>
          </a:xfrm>
          <a:prstGeom prst="rect">
            <a:avLst/>
          </a:prstGeom>
        </p:spPr>
      </p:pic>
      <p:pic>
        <p:nvPicPr>
          <p:cNvPr id="13" name="Picture 12">
            <a:extLst>
              <a:ext uri="{FF2B5EF4-FFF2-40B4-BE49-F238E27FC236}">
                <a16:creationId xmlns:a16="http://schemas.microsoft.com/office/drawing/2014/main" id="{5BBB9801-78E8-7F45-83FB-A4119D8FF4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6277" y="4252448"/>
            <a:ext cx="2898890" cy="1911587"/>
          </a:xfrm>
          <a:prstGeom prst="rect">
            <a:avLst/>
          </a:prstGeom>
        </p:spPr>
      </p:pic>
    </p:spTree>
    <p:extLst>
      <p:ext uri="{BB962C8B-B14F-4D97-AF65-F5344CB8AC3E}">
        <p14:creationId xmlns:p14="http://schemas.microsoft.com/office/powerpoint/2010/main" val="2581366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057550-0B52-BF40-80E2-CFC37324F1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8087" y="2637827"/>
            <a:ext cx="2495826" cy="3743739"/>
          </a:xfrm>
          <a:prstGeom prst="rect">
            <a:avLst/>
          </a:prstGeom>
        </p:spPr>
      </p:pic>
      <p:sp>
        <p:nvSpPr>
          <p:cNvPr id="6" name="Title 5">
            <a:extLst>
              <a:ext uri="{FF2B5EF4-FFF2-40B4-BE49-F238E27FC236}">
                <a16:creationId xmlns:a16="http://schemas.microsoft.com/office/drawing/2014/main" id="{703DBD47-B2C0-6A45-A92D-303A57EA1410}"/>
              </a:ext>
            </a:extLst>
          </p:cNvPr>
          <p:cNvSpPr>
            <a:spLocks noGrp="1"/>
          </p:cNvSpPr>
          <p:nvPr>
            <p:ph type="title"/>
          </p:nvPr>
        </p:nvSpPr>
        <p:spPr/>
        <p:txBody>
          <a:bodyPr/>
          <a:lstStyle/>
          <a:p>
            <a:r>
              <a:rPr lang="en-US" dirty="0"/>
              <a:t>What is Wind Energy?</a:t>
            </a:r>
          </a:p>
        </p:txBody>
      </p:sp>
      <p:sp>
        <p:nvSpPr>
          <p:cNvPr id="7" name="Content Placeholder 6">
            <a:extLst>
              <a:ext uri="{FF2B5EF4-FFF2-40B4-BE49-F238E27FC236}">
                <a16:creationId xmlns:a16="http://schemas.microsoft.com/office/drawing/2014/main" id="{595FB0AD-FF3E-5149-AF49-EC05296FB68D}"/>
              </a:ext>
            </a:extLst>
          </p:cNvPr>
          <p:cNvSpPr>
            <a:spLocks noGrp="1"/>
          </p:cNvSpPr>
          <p:nvPr>
            <p:ph idx="1"/>
          </p:nvPr>
        </p:nvSpPr>
        <p:spPr>
          <a:xfrm>
            <a:off x="838200" y="1825625"/>
            <a:ext cx="10515600" cy="3789984"/>
          </a:xfrm>
        </p:spPr>
        <p:txBody>
          <a:bodyPr/>
          <a:lstStyle/>
          <a:p>
            <a:r>
              <a:rPr lang="en-US" dirty="0"/>
              <a:t>Wind energy generation is the conversion of the </a:t>
            </a:r>
            <a:r>
              <a:rPr lang="en-US" b="1" dirty="0"/>
              <a:t>kinetic energy</a:t>
            </a:r>
            <a:r>
              <a:rPr lang="en-US" dirty="0"/>
              <a:t> in wind to </a:t>
            </a:r>
            <a:r>
              <a:rPr lang="en-US" b="1" dirty="0"/>
              <a:t>electrical energy</a:t>
            </a:r>
            <a:endParaRPr lang="en-US" dirty="0"/>
          </a:p>
        </p:txBody>
      </p:sp>
      <p:sp>
        <p:nvSpPr>
          <p:cNvPr id="4" name="Date Placeholder 3">
            <a:extLst>
              <a:ext uri="{FF2B5EF4-FFF2-40B4-BE49-F238E27FC236}">
                <a16:creationId xmlns:a16="http://schemas.microsoft.com/office/drawing/2014/main" id="{3A23386E-EFAB-F14C-B05A-D6CA6BA17FB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63AE416-940C-CC4A-9AC9-761DD0C0A3B6}"/>
              </a:ext>
            </a:extLst>
          </p:cNvPr>
          <p:cNvSpPr>
            <a:spLocks noGrp="1"/>
          </p:cNvSpPr>
          <p:nvPr>
            <p:ph type="sldNum" sz="quarter" idx="12"/>
          </p:nvPr>
        </p:nvSpPr>
        <p:spPr/>
        <p:txBody>
          <a:bodyPr/>
          <a:lstStyle/>
          <a:p>
            <a:fld id="{F60E4191-B049-AF4C-B31B-63DAE0652CDF}" type="slidenum">
              <a:rPr lang="en-US" smtClean="0"/>
              <a:pPr/>
              <a:t>11</a:t>
            </a:fld>
            <a:endParaRPr lang="en-US" dirty="0"/>
          </a:p>
        </p:txBody>
      </p:sp>
    </p:spTree>
    <p:extLst>
      <p:ext uri="{BB962C8B-B14F-4D97-AF65-F5344CB8AC3E}">
        <p14:creationId xmlns:p14="http://schemas.microsoft.com/office/powerpoint/2010/main" val="2567917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8774-CD63-9342-89A0-322F3110B595}"/>
              </a:ext>
            </a:extLst>
          </p:cNvPr>
          <p:cNvSpPr>
            <a:spLocks noGrp="1"/>
          </p:cNvSpPr>
          <p:nvPr>
            <p:ph type="title"/>
          </p:nvPr>
        </p:nvSpPr>
        <p:spPr>
          <a:xfrm>
            <a:off x="813462" y="537405"/>
            <a:ext cx="2912166" cy="1914247"/>
          </a:xfrm>
        </p:spPr>
        <p:txBody>
          <a:bodyPr>
            <a:normAutofit/>
          </a:bodyPr>
          <a:lstStyle/>
          <a:p>
            <a:r>
              <a:rPr lang="en-US" dirty="0"/>
              <a:t>Wind Resource in Alberta</a:t>
            </a:r>
          </a:p>
        </p:txBody>
      </p:sp>
      <p:sp>
        <p:nvSpPr>
          <p:cNvPr id="4" name="Date Placeholder 3">
            <a:extLst>
              <a:ext uri="{FF2B5EF4-FFF2-40B4-BE49-F238E27FC236}">
                <a16:creationId xmlns:a16="http://schemas.microsoft.com/office/drawing/2014/main" id="{7E7E49C0-C481-C04E-B9ED-B0D6455D9498}"/>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E8521E5-E501-604E-AF01-762178DF175C}"/>
              </a:ext>
            </a:extLst>
          </p:cNvPr>
          <p:cNvSpPr>
            <a:spLocks noGrp="1"/>
          </p:cNvSpPr>
          <p:nvPr>
            <p:ph type="sldNum" sz="quarter" idx="12"/>
          </p:nvPr>
        </p:nvSpPr>
        <p:spPr/>
        <p:txBody>
          <a:bodyPr/>
          <a:lstStyle/>
          <a:p>
            <a:fld id="{F60E4191-B049-AF4C-B31B-63DAE0652CDF}" type="slidenum">
              <a:rPr lang="en-US" smtClean="0"/>
              <a:pPr/>
              <a:t>12</a:t>
            </a:fld>
            <a:endParaRPr lang="en-US" dirty="0"/>
          </a:p>
        </p:txBody>
      </p:sp>
      <p:pic>
        <p:nvPicPr>
          <p:cNvPr id="6" name="Picture 6">
            <a:extLst>
              <a:ext uri="{FF2B5EF4-FFF2-40B4-BE49-F238E27FC236}">
                <a16:creationId xmlns:a16="http://schemas.microsoft.com/office/drawing/2014/main" id="{E6822374-601B-BA41-AB9A-D22F4E01A1C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9856" y="365127"/>
            <a:ext cx="5080505" cy="657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1B4DE0A-1D4A-A94A-9642-D6E2F0DCCED7}"/>
              </a:ext>
            </a:extLst>
          </p:cNvPr>
          <p:cNvSpPr txBox="1"/>
          <p:nvPr/>
        </p:nvSpPr>
        <p:spPr>
          <a:xfrm>
            <a:off x="9458325" y="4505325"/>
            <a:ext cx="2275559" cy="369332"/>
          </a:xfrm>
          <a:prstGeom prst="rect">
            <a:avLst/>
          </a:prstGeom>
          <a:noFill/>
        </p:spPr>
        <p:txBody>
          <a:bodyPr wrap="none" rtlCol="0">
            <a:spAutoFit/>
          </a:bodyPr>
          <a:lstStyle/>
          <a:p>
            <a:r>
              <a:rPr lang="en-US" dirty="0"/>
              <a:t>Higher Wind Resource</a:t>
            </a:r>
          </a:p>
        </p:txBody>
      </p:sp>
      <p:sp>
        <p:nvSpPr>
          <p:cNvPr id="7" name="TextBox 6">
            <a:extLst>
              <a:ext uri="{FF2B5EF4-FFF2-40B4-BE49-F238E27FC236}">
                <a16:creationId xmlns:a16="http://schemas.microsoft.com/office/drawing/2014/main" id="{ECB3E3F5-AE8B-F645-BE12-89F42990905B}"/>
              </a:ext>
            </a:extLst>
          </p:cNvPr>
          <p:cNvSpPr txBox="1"/>
          <p:nvPr/>
        </p:nvSpPr>
        <p:spPr>
          <a:xfrm>
            <a:off x="9458325" y="2352675"/>
            <a:ext cx="2229328" cy="369332"/>
          </a:xfrm>
          <a:prstGeom prst="rect">
            <a:avLst/>
          </a:prstGeom>
          <a:noFill/>
        </p:spPr>
        <p:txBody>
          <a:bodyPr wrap="none" rtlCol="0">
            <a:spAutoFit/>
          </a:bodyPr>
          <a:lstStyle/>
          <a:p>
            <a:r>
              <a:rPr lang="en-US" dirty="0"/>
              <a:t>Lower Wind Resource</a:t>
            </a:r>
          </a:p>
        </p:txBody>
      </p:sp>
      <p:cxnSp>
        <p:nvCxnSpPr>
          <p:cNvPr id="9" name="Straight Arrow Connector 8">
            <a:extLst>
              <a:ext uri="{FF2B5EF4-FFF2-40B4-BE49-F238E27FC236}">
                <a16:creationId xmlns:a16="http://schemas.microsoft.com/office/drawing/2014/main" id="{3C21EBE1-FF32-9646-9895-38274DC70838}"/>
              </a:ext>
            </a:extLst>
          </p:cNvPr>
          <p:cNvCxnSpPr>
            <a:stCxn id="3" idx="1"/>
          </p:cNvCxnSpPr>
          <p:nvPr/>
        </p:nvCxnSpPr>
        <p:spPr>
          <a:xfrm flipH="1">
            <a:off x="8686800" y="4689991"/>
            <a:ext cx="771525" cy="501134"/>
          </a:xfrm>
          <a:prstGeom prst="straightConnector1">
            <a:avLst/>
          </a:prstGeom>
          <a:ln>
            <a:solidFill>
              <a:srgbClr val="0182A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75B4EB-82C4-8242-9CBC-B720F9612F5F}"/>
              </a:ext>
            </a:extLst>
          </p:cNvPr>
          <p:cNvCxnSpPr>
            <a:cxnSpLocks/>
          </p:cNvCxnSpPr>
          <p:nvPr/>
        </p:nvCxnSpPr>
        <p:spPr>
          <a:xfrm flipH="1">
            <a:off x="7343775" y="2537341"/>
            <a:ext cx="2053479" cy="184666"/>
          </a:xfrm>
          <a:prstGeom prst="straightConnector1">
            <a:avLst/>
          </a:prstGeom>
          <a:ln>
            <a:solidFill>
              <a:srgbClr val="0182A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373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FD59-8962-2A48-BE71-F2FA42DD4C38}"/>
              </a:ext>
            </a:extLst>
          </p:cNvPr>
          <p:cNvSpPr>
            <a:spLocks noGrp="1"/>
          </p:cNvSpPr>
          <p:nvPr>
            <p:ph type="title"/>
          </p:nvPr>
        </p:nvSpPr>
        <p:spPr/>
        <p:txBody>
          <a:bodyPr/>
          <a:lstStyle/>
          <a:p>
            <a:r>
              <a:rPr lang="en-US" dirty="0"/>
              <a:t>How does a wind turbine work?</a:t>
            </a:r>
          </a:p>
        </p:txBody>
      </p:sp>
      <p:sp>
        <p:nvSpPr>
          <p:cNvPr id="3" name="Content Placeholder 2">
            <a:extLst>
              <a:ext uri="{FF2B5EF4-FFF2-40B4-BE49-F238E27FC236}">
                <a16:creationId xmlns:a16="http://schemas.microsoft.com/office/drawing/2014/main" id="{D9A6BBC4-F24F-1A4A-9A40-BA866954F0CF}"/>
              </a:ext>
            </a:extLst>
          </p:cNvPr>
          <p:cNvSpPr>
            <a:spLocks noGrp="1"/>
          </p:cNvSpPr>
          <p:nvPr>
            <p:ph idx="1"/>
          </p:nvPr>
        </p:nvSpPr>
        <p:spPr>
          <a:xfrm>
            <a:off x="838200" y="1825625"/>
            <a:ext cx="10515600" cy="897696"/>
          </a:xfrm>
        </p:spPr>
        <p:txBody>
          <a:bodyPr/>
          <a:lstStyle/>
          <a:p>
            <a:r>
              <a:rPr lang="en-US" dirty="0"/>
              <a:t>The turbine blades housed in the rotor hub turn the </a:t>
            </a:r>
            <a:r>
              <a:rPr lang="en-US" b="1" dirty="0"/>
              <a:t>rotor shaft</a:t>
            </a:r>
            <a:endParaRPr lang="en-US" dirty="0"/>
          </a:p>
          <a:p>
            <a:r>
              <a:rPr lang="en-US" dirty="0"/>
              <a:t>The shaft spins a </a:t>
            </a:r>
            <a:r>
              <a:rPr lang="en-US" b="1" dirty="0"/>
              <a:t>generator</a:t>
            </a:r>
            <a:r>
              <a:rPr lang="en-US" dirty="0"/>
              <a:t> to produce electricity</a:t>
            </a:r>
          </a:p>
        </p:txBody>
      </p:sp>
      <p:sp>
        <p:nvSpPr>
          <p:cNvPr id="4" name="Date Placeholder 3">
            <a:extLst>
              <a:ext uri="{FF2B5EF4-FFF2-40B4-BE49-F238E27FC236}">
                <a16:creationId xmlns:a16="http://schemas.microsoft.com/office/drawing/2014/main" id="{FFE05B43-7CB6-6947-A136-4475617F497F}"/>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0553D003-5D94-CA48-84D4-7D489FD93D75}"/>
              </a:ext>
            </a:extLst>
          </p:cNvPr>
          <p:cNvSpPr>
            <a:spLocks noGrp="1"/>
          </p:cNvSpPr>
          <p:nvPr>
            <p:ph type="sldNum" sz="quarter" idx="12"/>
          </p:nvPr>
        </p:nvSpPr>
        <p:spPr/>
        <p:txBody>
          <a:bodyPr/>
          <a:lstStyle/>
          <a:p>
            <a:fld id="{F60E4191-B049-AF4C-B31B-63DAE0652CDF}" type="slidenum">
              <a:rPr lang="en-US" smtClean="0"/>
              <a:pPr/>
              <a:t>13</a:t>
            </a:fld>
            <a:endParaRPr lang="en-US" dirty="0"/>
          </a:p>
        </p:txBody>
      </p:sp>
      <p:pic>
        <p:nvPicPr>
          <p:cNvPr id="7" name="Picture 6">
            <a:extLst>
              <a:ext uri="{FF2B5EF4-FFF2-40B4-BE49-F238E27FC236}">
                <a16:creationId xmlns:a16="http://schemas.microsoft.com/office/drawing/2014/main" id="{912B3B18-70A6-0F4E-81FC-709F74F7456F}"/>
              </a:ext>
            </a:extLst>
          </p:cNvPr>
          <p:cNvPicPr>
            <a:picLocks noChangeAspect="1"/>
          </p:cNvPicPr>
          <p:nvPr/>
        </p:nvPicPr>
        <p:blipFill>
          <a:blip r:embed="rId3"/>
          <a:stretch>
            <a:fillRect/>
          </a:stretch>
        </p:blipFill>
        <p:spPr>
          <a:xfrm>
            <a:off x="2941319" y="2856651"/>
            <a:ext cx="6303261" cy="3526494"/>
          </a:xfrm>
          <a:prstGeom prst="rect">
            <a:avLst/>
          </a:prstGeom>
        </p:spPr>
      </p:pic>
    </p:spTree>
    <p:extLst>
      <p:ext uri="{BB962C8B-B14F-4D97-AF65-F5344CB8AC3E}">
        <p14:creationId xmlns:p14="http://schemas.microsoft.com/office/powerpoint/2010/main" val="3022823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C7775-A873-FA4D-B727-61005257BFC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sz="3700" kern="1200">
                <a:solidFill>
                  <a:srgbClr val="FFFFFF"/>
                </a:solidFill>
                <a:latin typeface="+mj-lt"/>
                <a:ea typeface="+mj-ea"/>
                <a:cs typeface="+mj-cs"/>
              </a:rPr>
              <a:t>Wind Power Costs are one-third of what they were 20 years ago. </a:t>
            </a: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F4AE2FFA-7601-104E-8BC5-5D1A74142F69}"/>
              </a:ext>
            </a:extLst>
          </p:cNvPr>
          <p:cNvSpPr>
            <a:spLocks noGrp="1"/>
          </p:cNvSpPr>
          <p:nvPr>
            <p:ph type="dt" sz="half" idx="10"/>
          </p:nvPr>
        </p:nvSpPr>
        <p:spPr>
          <a:xfrm>
            <a:off x="674237" y="5789576"/>
            <a:ext cx="3657600" cy="333510"/>
          </a:xfrm>
        </p:spPr>
        <p:txBody>
          <a:bodyPr vert="horz" lIns="91440" tIns="45720" rIns="91440" bIns="45720" rtlCol="0" anchor="ctr">
            <a:normAutofit/>
          </a:bodyPr>
          <a:lstStyle/>
          <a:p>
            <a:pPr algn="ctr" defTabSz="914400">
              <a:lnSpc>
                <a:spcPct val="90000"/>
              </a:lnSpc>
              <a:spcAft>
                <a:spcPts val="600"/>
              </a:spcAft>
            </a:pPr>
            <a:r>
              <a:rPr lang="en-US" sz="1600">
                <a:solidFill>
                  <a:srgbClr val="FFFFFF"/>
                </a:solidFill>
                <a:latin typeface="+mn-lt"/>
                <a:ea typeface="+mn-ea"/>
                <a:cs typeface="+mn-cs"/>
              </a:rPr>
              <a:t>25-04-20</a:t>
            </a:r>
          </a:p>
        </p:txBody>
      </p:sp>
      <p:pic>
        <p:nvPicPr>
          <p:cNvPr id="7" name="Picture 6" descr="A close up of text on a white background&#10;&#10;Description automatically generated">
            <a:extLst>
              <a:ext uri="{FF2B5EF4-FFF2-40B4-BE49-F238E27FC236}">
                <a16:creationId xmlns:a16="http://schemas.microsoft.com/office/drawing/2014/main" id="{E8CDEC8C-1D3A-0348-89F8-791948A6BC4A}"/>
              </a:ext>
            </a:extLst>
          </p:cNvPr>
          <p:cNvPicPr>
            <a:picLocks noChangeAspect="1"/>
          </p:cNvPicPr>
          <p:nvPr/>
        </p:nvPicPr>
        <p:blipFill>
          <a:blip r:embed="rId3"/>
          <a:stretch>
            <a:fillRect/>
          </a:stretch>
        </p:blipFill>
        <p:spPr>
          <a:xfrm>
            <a:off x="5549005" y="492573"/>
            <a:ext cx="5763179" cy="5880796"/>
          </a:xfrm>
          <a:prstGeom prst="rect">
            <a:avLst/>
          </a:prstGeom>
        </p:spPr>
      </p:pic>
      <p:sp>
        <p:nvSpPr>
          <p:cNvPr id="5" name="Slide Number Placeholder 4">
            <a:extLst>
              <a:ext uri="{FF2B5EF4-FFF2-40B4-BE49-F238E27FC236}">
                <a16:creationId xmlns:a16="http://schemas.microsoft.com/office/drawing/2014/main" id="{94287602-CDD9-7D48-A40A-50ACA865A82D}"/>
              </a:ext>
            </a:extLst>
          </p:cNvPr>
          <p:cNvSpPr>
            <a:spLocks noGrp="1"/>
          </p:cNvSpPr>
          <p:nvPr>
            <p:ph type="sldNum" sz="quarter" idx="12"/>
          </p:nvPr>
        </p:nvSpPr>
        <p:spPr>
          <a:xfrm>
            <a:off x="9991022" y="6356350"/>
            <a:ext cx="1362777" cy="365125"/>
          </a:xfrm>
        </p:spPr>
        <p:txBody>
          <a:bodyPr vert="horz" lIns="91440" tIns="45720" rIns="91440" bIns="45720" rtlCol="0" anchor="ctr">
            <a:normAutofit/>
          </a:bodyPr>
          <a:lstStyle/>
          <a:p>
            <a:pPr defTabSz="914400">
              <a:spcAft>
                <a:spcPts val="600"/>
              </a:spcAft>
            </a:pPr>
            <a:fld id="{F60E4191-B049-AF4C-B31B-63DAE0652CDF}" type="slidenum">
              <a:rPr lang="en-US" sz="1200">
                <a:solidFill>
                  <a:srgbClr val="595959"/>
                </a:solidFill>
                <a:latin typeface="+mn-lt"/>
                <a:ea typeface="+mn-ea"/>
                <a:cs typeface="+mn-cs"/>
              </a:rPr>
              <a:pPr defTabSz="914400">
                <a:spcAft>
                  <a:spcPts val="600"/>
                </a:spcAft>
              </a:pPr>
              <a:t>14</a:t>
            </a:fld>
            <a:endParaRPr lang="en-US" sz="1200">
              <a:solidFill>
                <a:srgbClr val="595959"/>
              </a:solidFill>
              <a:latin typeface="+mn-lt"/>
              <a:ea typeface="+mn-ea"/>
              <a:cs typeface="+mn-cs"/>
            </a:endParaRPr>
          </a:p>
        </p:txBody>
      </p:sp>
    </p:spTree>
    <p:extLst>
      <p:ext uri="{BB962C8B-B14F-4D97-AF65-F5344CB8AC3E}">
        <p14:creationId xmlns:p14="http://schemas.microsoft.com/office/powerpoint/2010/main" val="681020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5930-4E79-3247-82A0-7788C0207FB7}"/>
              </a:ext>
            </a:extLst>
          </p:cNvPr>
          <p:cNvSpPr>
            <a:spLocks noGrp="1"/>
          </p:cNvSpPr>
          <p:nvPr>
            <p:ph type="title"/>
          </p:nvPr>
        </p:nvSpPr>
        <p:spPr>
          <a:xfrm>
            <a:off x="838200" y="365127"/>
            <a:ext cx="10515600" cy="1325563"/>
          </a:xfrm>
        </p:spPr>
        <p:txBody>
          <a:bodyPr/>
          <a:lstStyle/>
          <a:p>
            <a:r>
              <a:rPr lang="en-US"/>
              <a:t>Largest Wind Farm in Alberta – 300 MW!</a:t>
            </a:r>
            <a:endParaRPr lang="en-US" dirty="0"/>
          </a:p>
        </p:txBody>
      </p:sp>
      <p:sp>
        <p:nvSpPr>
          <p:cNvPr id="3" name="Content Placeholder 2">
            <a:extLst>
              <a:ext uri="{FF2B5EF4-FFF2-40B4-BE49-F238E27FC236}">
                <a16:creationId xmlns:a16="http://schemas.microsoft.com/office/drawing/2014/main" id="{24355455-E1B3-224F-B000-5D124A4C8357}"/>
              </a:ext>
            </a:extLst>
          </p:cNvPr>
          <p:cNvSpPr>
            <a:spLocks noGrp="1"/>
          </p:cNvSpPr>
          <p:nvPr>
            <p:ph idx="1"/>
          </p:nvPr>
        </p:nvSpPr>
        <p:spPr>
          <a:xfrm>
            <a:off x="8293394" y="1825625"/>
            <a:ext cx="3060405" cy="3571565"/>
          </a:xfrm>
        </p:spPr>
        <p:txBody>
          <a:bodyPr/>
          <a:lstStyle/>
          <a:p>
            <a:r>
              <a:rPr lang="en-US" dirty="0" err="1"/>
              <a:t>Blackspring</a:t>
            </a:r>
            <a:r>
              <a:rPr lang="en-US" dirty="0"/>
              <a:t> Ridge is currently the largest operating wind farm in Alberta</a:t>
            </a:r>
          </a:p>
          <a:p>
            <a:r>
              <a:rPr lang="en-US" dirty="0"/>
              <a:t>Located near Vulcan, Alberta.</a:t>
            </a:r>
          </a:p>
          <a:p>
            <a:r>
              <a:rPr lang="en-US" dirty="0"/>
              <a:t>It is owned and operated by EDF Renewables and Enbridge</a:t>
            </a:r>
          </a:p>
        </p:txBody>
      </p:sp>
      <p:sp>
        <p:nvSpPr>
          <p:cNvPr id="4" name="Date Placeholder 3">
            <a:extLst>
              <a:ext uri="{FF2B5EF4-FFF2-40B4-BE49-F238E27FC236}">
                <a16:creationId xmlns:a16="http://schemas.microsoft.com/office/drawing/2014/main" id="{F6378046-B113-974B-9430-32D3F782F6C0}"/>
              </a:ext>
            </a:extLst>
          </p:cNvPr>
          <p:cNvSpPr>
            <a:spLocks noGrp="1"/>
          </p:cNvSpPr>
          <p:nvPr>
            <p:ph type="dt" sz="half" idx="10"/>
          </p:nvPr>
        </p:nvSpPr>
        <p:spPr>
          <a:xfrm>
            <a:off x="1271066" y="6381566"/>
            <a:ext cx="2310333" cy="339911"/>
          </a:xfrm>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A192E3E0-1D22-CD4B-8152-024D3EC84C1D}"/>
              </a:ext>
            </a:extLst>
          </p:cNvPr>
          <p:cNvSpPr>
            <a:spLocks noGrp="1"/>
          </p:cNvSpPr>
          <p:nvPr>
            <p:ph type="sldNum" sz="quarter" idx="12"/>
          </p:nvPr>
        </p:nvSpPr>
        <p:spPr>
          <a:xfrm>
            <a:off x="8610601" y="6356352"/>
            <a:ext cx="1573305" cy="365125"/>
          </a:xfrm>
        </p:spPr>
        <p:txBody>
          <a:bodyPr/>
          <a:lstStyle/>
          <a:p>
            <a:fld id="{F60E4191-B049-AF4C-B31B-63DAE0652CDF}" type="slidenum">
              <a:rPr lang="en-US" smtClean="0"/>
              <a:pPr/>
              <a:t>15</a:t>
            </a:fld>
            <a:endParaRPr lang="en-US" dirty="0"/>
          </a:p>
        </p:txBody>
      </p:sp>
      <p:pic>
        <p:nvPicPr>
          <p:cNvPr id="6" name="Picture 5">
            <a:extLst>
              <a:ext uri="{FF2B5EF4-FFF2-40B4-BE49-F238E27FC236}">
                <a16:creationId xmlns:a16="http://schemas.microsoft.com/office/drawing/2014/main" id="{3AC09F47-8CDD-C44E-852C-E38F75D4CF9E}"/>
              </a:ext>
            </a:extLst>
          </p:cNvPr>
          <p:cNvPicPr>
            <a:picLocks noChangeAspect="1"/>
          </p:cNvPicPr>
          <p:nvPr/>
        </p:nvPicPr>
        <p:blipFill>
          <a:blip r:embed="rId3"/>
          <a:stretch>
            <a:fillRect/>
          </a:stretch>
        </p:blipFill>
        <p:spPr>
          <a:xfrm>
            <a:off x="567963" y="1690690"/>
            <a:ext cx="7742835" cy="4072157"/>
          </a:xfrm>
          <a:prstGeom prst="rect">
            <a:avLst/>
          </a:prstGeom>
        </p:spPr>
      </p:pic>
      <p:sp>
        <p:nvSpPr>
          <p:cNvPr id="7" name="Content Placeholder 2">
            <a:extLst>
              <a:ext uri="{FF2B5EF4-FFF2-40B4-BE49-F238E27FC236}">
                <a16:creationId xmlns:a16="http://schemas.microsoft.com/office/drawing/2014/main" id="{FC8594AD-80FA-5240-8426-A2CB0F75B99B}"/>
              </a:ext>
            </a:extLst>
          </p:cNvPr>
          <p:cNvSpPr txBox="1">
            <a:spLocks/>
          </p:cNvSpPr>
          <p:nvPr/>
        </p:nvSpPr>
        <p:spPr>
          <a:xfrm>
            <a:off x="6710597" y="5869059"/>
            <a:ext cx="1600201" cy="35683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600" dirty="0" err="1"/>
              <a:t>www.edf-re.ca</a:t>
            </a:r>
            <a:endParaRPr lang="en-US" sz="1600" dirty="0"/>
          </a:p>
        </p:txBody>
      </p:sp>
    </p:spTree>
    <p:extLst>
      <p:ext uri="{BB962C8B-B14F-4D97-AF65-F5344CB8AC3E}">
        <p14:creationId xmlns:p14="http://schemas.microsoft.com/office/powerpoint/2010/main" val="31081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C4F5-F158-2E43-BB83-33AED181C10C}"/>
              </a:ext>
            </a:extLst>
          </p:cNvPr>
          <p:cNvSpPr>
            <a:spLocks noGrp="1"/>
          </p:cNvSpPr>
          <p:nvPr>
            <p:ph type="title"/>
          </p:nvPr>
        </p:nvSpPr>
        <p:spPr/>
        <p:txBody>
          <a:bodyPr/>
          <a:lstStyle/>
          <a:p>
            <a:r>
              <a:rPr lang="en-US" dirty="0"/>
              <a:t>Pros and Cons of Wind Energy</a:t>
            </a:r>
          </a:p>
        </p:txBody>
      </p:sp>
      <p:sp>
        <p:nvSpPr>
          <p:cNvPr id="4" name="Date Placeholder 3">
            <a:extLst>
              <a:ext uri="{FF2B5EF4-FFF2-40B4-BE49-F238E27FC236}">
                <a16:creationId xmlns:a16="http://schemas.microsoft.com/office/drawing/2014/main" id="{5743C803-5193-874B-9047-D8828C9425DC}"/>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314244F7-0429-7F48-BB12-82412FF69222}"/>
              </a:ext>
            </a:extLst>
          </p:cNvPr>
          <p:cNvSpPr>
            <a:spLocks noGrp="1"/>
          </p:cNvSpPr>
          <p:nvPr>
            <p:ph type="sldNum" sz="quarter" idx="12"/>
          </p:nvPr>
        </p:nvSpPr>
        <p:spPr/>
        <p:txBody>
          <a:bodyPr/>
          <a:lstStyle/>
          <a:p>
            <a:fld id="{F60E4191-B049-AF4C-B31B-63DAE0652CDF}" type="slidenum">
              <a:rPr lang="en-US" smtClean="0"/>
              <a:pPr/>
              <a:t>16</a:t>
            </a:fld>
            <a:endParaRPr lang="en-US" dirty="0"/>
          </a:p>
        </p:txBody>
      </p:sp>
      <p:sp>
        <p:nvSpPr>
          <p:cNvPr id="6" name="Content Placeholder 2">
            <a:extLst>
              <a:ext uri="{FF2B5EF4-FFF2-40B4-BE49-F238E27FC236}">
                <a16:creationId xmlns:a16="http://schemas.microsoft.com/office/drawing/2014/main" id="{A2D2D7A2-94B4-814E-95AC-971943BF7E4D}"/>
              </a:ext>
            </a:extLst>
          </p:cNvPr>
          <p:cNvSpPr txBox="1">
            <a:spLocks/>
          </p:cNvSpPr>
          <p:nvPr/>
        </p:nvSpPr>
        <p:spPr>
          <a:xfrm>
            <a:off x="1180442" y="2206613"/>
            <a:ext cx="4634715" cy="2444773"/>
          </a:xfrm>
          <a:prstGeom prst="rect">
            <a:avLst/>
          </a:prstGeom>
          <a:ln w="19050">
            <a:solidFill>
              <a:srgbClr val="60832E"/>
            </a:solidFill>
          </a:ln>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en-US" dirty="0"/>
          </a:p>
          <a:p>
            <a:r>
              <a:rPr lang="en-US" dirty="0"/>
              <a:t>Lowest cost of power in Alberta</a:t>
            </a:r>
          </a:p>
          <a:p>
            <a:r>
              <a:rPr lang="en-US" dirty="0"/>
              <a:t>No greenhouse gas emissions during the life cycle</a:t>
            </a:r>
          </a:p>
          <a:p>
            <a:r>
              <a:rPr lang="en-US" dirty="0"/>
              <a:t>No water usage</a:t>
            </a:r>
          </a:p>
          <a:p>
            <a:r>
              <a:rPr lang="en-US" dirty="0"/>
              <a:t>No air quality impacts</a:t>
            </a:r>
          </a:p>
          <a:p>
            <a:r>
              <a:rPr lang="en-US" dirty="0"/>
              <a:t>Clean fuel source</a:t>
            </a:r>
          </a:p>
          <a:p>
            <a:r>
              <a:rPr lang="en-US" dirty="0"/>
              <a:t>Can be built on existing agricultural lands</a:t>
            </a:r>
          </a:p>
          <a:p>
            <a:endParaRPr lang="en-US" dirty="0"/>
          </a:p>
          <a:p>
            <a:endParaRPr lang="en-US" dirty="0"/>
          </a:p>
        </p:txBody>
      </p:sp>
      <p:sp>
        <p:nvSpPr>
          <p:cNvPr id="7" name="Content Placeholder 2">
            <a:extLst>
              <a:ext uri="{FF2B5EF4-FFF2-40B4-BE49-F238E27FC236}">
                <a16:creationId xmlns:a16="http://schemas.microsoft.com/office/drawing/2014/main" id="{F9C08352-4F43-1D4D-A55B-D488F22DAABB}"/>
              </a:ext>
            </a:extLst>
          </p:cNvPr>
          <p:cNvSpPr txBox="1">
            <a:spLocks/>
          </p:cNvSpPr>
          <p:nvPr/>
        </p:nvSpPr>
        <p:spPr>
          <a:xfrm>
            <a:off x="6157405" y="2206614"/>
            <a:ext cx="4634716" cy="2444772"/>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Winds does not blow all the time (Variable)</a:t>
            </a:r>
          </a:p>
          <a:p>
            <a:r>
              <a:rPr lang="en-US" dirty="0"/>
              <a:t>Environmental impacts on birds and bats</a:t>
            </a:r>
          </a:p>
          <a:p>
            <a:r>
              <a:rPr lang="en-US" dirty="0"/>
              <a:t>Low employment compared to thermal power</a:t>
            </a:r>
          </a:p>
          <a:p>
            <a:endParaRPr lang="en-US" dirty="0"/>
          </a:p>
        </p:txBody>
      </p:sp>
      <p:sp>
        <p:nvSpPr>
          <p:cNvPr id="8" name="Text Placeholder 6">
            <a:extLst>
              <a:ext uri="{FF2B5EF4-FFF2-40B4-BE49-F238E27FC236}">
                <a16:creationId xmlns:a16="http://schemas.microsoft.com/office/drawing/2014/main" id="{B07D5674-A775-784B-B2D1-F6066BA6B155}"/>
              </a:ext>
            </a:extLst>
          </p:cNvPr>
          <p:cNvSpPr txBox="1">
            <a:spLocks/>
          </p:cNvSpPr>
          <p:nvPr/>
        </p:nvSpPr>
        <p:spPr>
          <a:xfrm>
            <a:off x="1180443" y="1690690"/>
            <a:ext cx="4634716" cy="515924"/>
          </a:xfrm>
          <a:prstGeom prst="rect">
            <a:avLst/>
          </a:prstGeom>
          <a:solidFill>
            <a:srgbClr val="819F42"/>
          </a:solidFill>
          <a:ln w="19050">
            <a:solidFill>
              <a:srgbClr val="60832E"/>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PROS</a:t>
            </a:r>
          </a:p>
        </p:txBody>
      </p:sp>
      <p:sp>
        <p:nvSpPr>
          <p:cNvPr id="9" name="Text Placeholder 8">
            <a:extLst>
              <a:ext uri="{FF2B5EF4-FFF2-40B4-BE49-F238E27FC236}">
                <a16:creationId xmlns:a16="http://schemas.microsoft.com/office/drawing/2014/main" id="{3EED5050-9C92-574C-A5C1-73F031C175FF}"/>
              </a:ext>
            </a:extLst>
          </p:cNvPr>
          <p:cNvSpPr txBox="1">
            <a:spLocks/>
          </p:cNvSpPr>
          <p:nvPr/>
        </p:nvSpPr>
        <p:spPr>
          <a:xfrm>
            <a:off x="6157403" y="1690690"/>
            <a:ext cx="4634715" cy="515924"/>
          </a:xfrm>
          <a:prstGeom prst="rect">
            <a:avLst/>
          </a:prstGeom>
          <a:solidFill>
            <a:srgbClr val="819F42"/>
          </a:solidFill>
          <a:ln w="19050">
            <a:solidFill>
              <a:srgbClr val="60832E"/>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CONS</a:t>
            </a:r>
          </a:p>
        </p:txBody>
      </p:sp>
      <p:pic>
        <p:nvPicPr>
          <p:cNvPr id="3" name="Picture 2">
            <a:extLst>
              <a:ext uri="{FF2B5EF4-FFF2-40B4-BE49-F238E27FC236}">
                <a16:creationId xmlns:a16="http://schemas.microsoft.com/office/drawing/2014/main" id="{8A095F4C-08B5-434F-81B1-16D78285CF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6232" y="4750571"/>
            <a:ext cx="1970906" cy="1970906"/>
          </a:xfrm>
          <a:prstGeom prst="rect">
            <a:avLst/>
          </a:prstGeom>
        </p:spPr>
      </p:pic>
    </p:spTree>
    <p:extLst>
      <p:ext uri="{BB962C8B-B14F-4D97-AF65-F5344CB8AC3E}">
        <p14:creationId xmlns:p14="http://schemas.microsoft.com/office/powerpoint/2010/main" val="283803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F87-B87C-594A-93AE-6017194EB6FF}"/>
              </a:ext>
            </a:extLst>
          </p:cNvPr>
          <p:cNvSpPr>
            <a:spLocks noGrp="1"/>
          </p:cNvSpPr>
          <p:nvPr>
            <p:ph type="title"/>
          </p:nvPr>
        </p:nvSpPr>
        <p:spPr/>
        <p:txBody>
          <a:bodyPr/>
          <a:lstStyle/>
          <a:p>
            <a:r>
              <a:rPr lang="en-US" dirty="0"/>
              <a:t>Solar Energy</a:t>
            </a:r>
          </a:p>
        </p:txBody>
      </p:sp>
      <p:sp>
        <p:nvSpPr>
          <p:cNvPr id="3" name="Text Placeholder 2">
            <a:extLst>
              <a:ext uri="{FF2B5EF4-FFF2-40B4-BE49-F238E27FC236}">
                <a16:creationId xmlns:a16="http://schemas.microsoft.com/office/drawing/2014/main" id="{2E38CC08-0B8E-BE4A-97A5-1C712C64BD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50E7798-65DA-4E4B-9820-E45520E7088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E674C80-2BDB-AB49-82A3-122D901E3F88}"/>
              </a:ext>
            </a:extLst>
          </p:cNvPr>
          <p:cNvSpPr>
            <a:spLocks noGrp="1"/>
          </p:cNvSpPr>
          <p:nvPr>
            <p:ph type="sldNum" sz="quarter" idx="12"/>
          </p:nvPr>
        </p:nvSpPr>
        <p:spPr/>
        <p:txBody>
          <a:bodyPr/>
          <a:lstStyle/>
          <a:p>
            <a:fld id="{F60E4191-B049-AF4C-B31B-63DAE0652CDF}" type="slidenum">
              <a:rPr lang="en-US" smtClean="0"/>
              <a:pPr/>
              <a:t>17</a:t>
            </a:fld>
            <a:endParaRPr lang="en-US" dirty="0"/>
          </a:p>
        </p:txBody>
      </p:sp>
      <p:pic>
        <p:nvPicPr>
          <p:cNvPr id="7" name="Picture 6">
            <a:extLst>
              <a:ext uri="{FF2B5EF4-FFF2-40B4-BE49-F238E27FC236}">
                <a16:creationId xmlns:a16="http://schemas.microsoft.com/office/drawing/2014/main" id="{48D051DD-07E3-7749-9656-EE342AF643BF}"/>
              </a:ext>
            </a:extLst>
          </p:cNvPr>
          <p:cNvPicPr>
            <a:picLocks noChangeAspect="1"/>
          </p:cNvPicPr>
          <p:nvPr/>
        </p:nvPicPr>
        <p:blipFill>
          <a:blip r:embed="rId3"/>
          <a:stretch>
            <a:fillRect/>
          </a:stretch>
        </p:blipFill>
        <p:spPr>
          <a:xfrm>
            <a:off x="6275148" y="2252312"/>
            <a:ext cx="5072303" cy="2987795"/>
          </a:xfrm>
          <a:prstGeom prst="rect">
            <a:avLst/>
          </a:prstGeom>
        </p:spPr>
      </p:pic>
    </p:spTree>
    <p:extLst>
      <p:ext uri="{BB962C8B-B14F-4D97-AF65-F5344CB8AC3E}">
        <p14:creationId xmlns:p14="http://schemas.microsoft.com/office/powerpoint/2010/main" val="136750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255A-1FC3-FD47-9960-435B06A35B75}"/>
              </a:ext>
            </a:extLst>
          </p:cNvPr>
          <p:cNvSpPr>
            <a:spLocks noGrp="1"/>
          </p:cNvSpPr>
          <p:nvPr>
            <p:ph type="title"/>
          </p:nvPr>
        </p:nvSpPr>
        <p:spPr/>
        <p:txBody>
          <a:bodyPr/>
          <a:lstStyle/>
          <a:p>
            <a:r>
              <a:rPr lang="en-US" dirty="0"/>
              <a:t>Solar PV Terminology</a:t>
            </a:r>
          </a:p>
        </p:txBody>
      </p:sp>
      <p:sp>
        <p:nvSpPr>
          <p:cNvPr id="3" name="Content Placeholder 2">
            <a:extLst>
              <a:ext uri="{FF2B5EF4-FFF2-40B4-BE49-F238E27FC236}">
                <a16:creationId xmlns:a16="http://schemas.microsoft.com/office/drawing/2014/main" id="{930BE107-5504-524F-8AD6-688136F682BD}"/>
              </a:ext>
            </a:extLst>
          </p:cNvPr>
          <p:cNvSpPr>
            <a:spLocks noGrp="1"/>
          </p:cNvSpPr>
          <p:nvPr>
            <p:ph idx="1"/>
          </p:nvPr>
        </p:nvSpPr>
        <p:spPr>
          <a:xfrm>
            <a:off x="295988" y="3435192"/>
            <a:ext cx="1950156" cy="567619"/>
          </a:xfrm>
        </p:spPr>
        <p:txBody>
          <a:bodyPr/>
          <a:lstStyle/>
          <a:p>
            <a:pPr marL="0" indent="0">
              <a:buNone/>
            </a:pPr>
            <a:r>
              <a:rPr lang="en-US" dirty="0"/>
              <a:t>One </a:t>
            </a:r>
            <a:r>
              <a:rPr lang="en-US" b="1" dirty="0"/>
              <a:t>solar cell</a:t>
            </a:r>
          </a:p>
        </p:txBody>
      </p:sp>
      <p:sp>
        <p:nvSpPr>
          <p:cNvPr id="4" name="Date Placeholder 3">
            <a:extLst>
              <a:ext uri="{FF2B5EF4-FFF2-40B4-BE49-F238E27FC236}">
                <a16:creationId xmlns:a16="http://schemas.microsoft.com/office/drawing/2014/main" id="{4E5001C9-0C5B-C443-B707-D5DBE209AFF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C81F176-9610-CB4F-A486-8D018DC21BBC}"/>
              </a:ext>
            </a:extLst>
          </p:cNvPr>
          <p:cNvSpPr>
            <a:spLocks noGrp="1"/>
          </p:cNvSpPr>
          <p:nvPr>
            <p:ph type="sldNum" sz="quarter" idx="12"/>
          </p:nvPr>
        </p:nvSpPr>
        <p:spPr/>
        <p:txBody>
          <a:bodyPr/>
          <a:lstStyle/>
          <a:p>
            <a:fld id="{F60E4191-B049-AF4C-B31B-63DAE0652CDF}" type="slidenum">
              <a:rPr lang="en-US" smtClean="0"/>
              <a:pPr/>
              <a:t>18</a:t>
            </a:fld>
            <a:endParaRPr lang="en-US" dirty="0"/>
          </a:p>
        </p:txBody>
      </p:sp>
      <p:pic>
        <p:nvPicPr>
          <p:cNvPr id="6" name="Picture 5">
            <a:extLst>
              <a:ext uri="{FF2B5EF4-FFF2-40B4-BE49-F238E27FC236}">
                <a16:creationId xmlns:a16="http://schemas.microsoft.com/office/drawing/2014/main" id="{3248A3E9-5F04-6549-BEDA-7337057E5B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988" y="1373564"/>
            <a:ext cx="1950156" cy="1950156"/>
          </a:xfrm>
          <a:prstGeom prst="rect">
            <a:avLst/>
          </a:prstGeom>
        </p:spPr>
      </p:pic>
      <p:pic>
        <p:nvPicPr>
          <p:cNvPr id="7" name="Picture 6">
            <a:extLst>
              <a:ext uri="{FF2B5EF4-FFF2-40B4-BE49-F238E27FC236}">
                <a16:creationId xmlns:a16="http://schemas.microsoft.com/office/drawing/2014/main" id="{9667B4D0-5350-5549-A33C-B85222234FE9}"/>
              </a:ext>
            </a:extLst>
          </p:cNvPr>
          <p:cNvPicPr>
            <a:picLocks noChangeAspect="1"/>
          </p:cNvPicPr>
          <p:nvPr/>
        </p:nvPicPr>
        <p:blipFill>
          <a:blip r:embed="rId4"/>
          <a:stretch>
            <a:fillRect/>
          </a:stretch>
        </p:blipFill>
        <p:spPr>
          <a:xfrm>
            <a:off x="2933229" y="2013134"/>
            <a:ext cx="1693333" cy="3301999"/>
          </a:xfrm>
          <a:prstGeom prst="rect">
            <a:avLst/>
          </a:prstGeom>
        </p:spPr>
      </p:pic>
      <p:pic>
        <p:nvPicPr>
          <p:cNvPr id="8" name="Picture 7">
            <a:extLst>
              <a:ext uri="{FF2B5EF4-FFF2-40B4-BE49-F238E27FC236}">
                <a16:creationId xmlns:a16="http://schemas.microsoft.com/office/drawing/2014/main" id="{ACA7E761-4389-1D48-AFC6-B4570F21D00D}"/>
              </a:ext>
            </a:extLst>
          </p:cNvPr>
          <p:cNvPicPr>
            <a:picLocks noChangeAspect="1"/>
          </p:cNvPicPr>
          <p:nvPr/>
        </p:nvPicPr>
        <p:blipFill>
          <a:blip r:embed="rId5"/>
          <a:stretch>
            <a:fillRect/>
          </a:stretch>
        </p:blipFill>
        <p:spPr>
          <a:xfrm>
            <a:off x="8396114" y="2504439"/>
            <a:ext cx="3575584" cy="2375023"/>
          </a:xfrm>
          <a:prstGeom prst="rect">
            <a:avLst/>
          </a:prstGeom>
          <a:ln w="57150">
            <a:noFill/>
          </a:ln>
        </p:spPr>
      </p:pic>
      <p:sp>
        <p:nvSpPr>
          <p:cNvPr id="9" name="Content Placeholder 2">
            <a:extLst>
              <a:ext uri="{FF2B5EF4-FFF2-40B4-BE49-F238E27FC236}">
                <a16:creationId xmlns:a16="http://schemas.microsoft.com/office/drawing/2014/main" id="{525FC0EF-613E-3C41-9B59-2CA25733F6E7}"/>
              </a:ext>
            </a:extLst>
          </p:cNvPr>
          <p:cNvSpPr txBox="1">
            <a:spLocks/>
          </p:cNvSpPr>
          <p:nvPr/>
        </p:nvSpPr>
        <p:spPr>
          <a:xfrm>
            <a:off x="2373722" y="5426605"/>
            <a:ext cx="2812345" cy="9803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dirty="0"/>
              <a:t>One </a:t>
            </a:r>
            <a:r>
              <a:rPr lang="en-US" b="1" dirty="0"/>
              <a:t>solar module</a:t>
            </a:r>
          </a:p>
          <a:p>
            <a:pPr marL="0" indent="0">
              <a:buFont typeface="Arial"/>
              <a:buNone/>
            </a:pPr>
            <a:r>
              <a:rPr lang="en-US" sz="1800" dirty="0"/>
              <a:t>There are 72 solar cells in this module</a:t>
            </a:r>
          </a:p>
        </p:txBody>
      </p:sp>
      <p:sp>
        <p:nvSpPr>
          <p:cNvPr id="10" name="Content Placeholder 2">
            <a:extLst>
              <a:ext uri="{FF2B5EF4-FFF2-40B4-BE49-F238E27FC236}">
                <a16:creationId xmlns:a16="http://schemas.microsoft.com/office/drawing/2014/main" id="{B23BAC24-58A7-FF4B-940E-5B1282BBDB24}"/>
              </a:ext>
            </a:extLst>
          </p:cNvPr>
          <p:cNvSpPr txBox="1">
            <a:spLocks/>
          </p:cNvSpPr>
          <p:nvPr/>
        </p:nvSpPr>
        <p:spPr>
          <a:xfrm>
            <a:off x="8396114" y="4981063"/>
            <a:ext cx="3575584" cy="8736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b="1" dirty="0"/>
              <a:t>Solar Array</a:t>
            </a:r>
          </a:p>
          <a:p>
            <a:pPr marL="0" indent="0">
              <a:buFont typeface="Arial"/>
              <a:buNone/>
            </a:pPr>
            <a:r>
              <a:rPr lang="en-US" sz="1800" dirty="0"/>
              <a:t>Multiple panels form an array</a:t>
            </a:r>
          </a:p>
        </p:txBody>
      </p:sp>
      <p:cxnSp>
        <p:nvCxnSpPr>
          <p:cNvPr id="14" name="Straight Arrow Connector 13">
            <a:extLst>
              <a:ext uri="{FF2B5EF4-FFF2-40B4-BE49-F238E27FC236}">
                <a16:creationId xmlns:a16="http://schemas.microsoft.com/office/drawing/2014/main" id="{347805A6-1B9B-9A4A-A171-CD426A87F40F}"/>
              </a:ext>
            </a:extLst>
          </p:cNvPr>
          <p:cNvCxnSpPr/>
          <p:nvPr/>
        </p:nvCxnSpPr>
        <p:spPr>
          <a:xfrm>
            <a:off x="2933229" y="1932880"/>
            <a:ext cx="1595690" cy="0"/>
          </a:xfrm>
          <a:prstGeom prst="straightConnector1">
            <a:avLst/>
          </a:prstGeom>
          <a:ln>
            <a:solidFill>
              <a:srgbClr val="78A12E"/>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EA3536-F9D2-3848-BC64-2A4125607E13}"/>
              </a:ext>
            </a:extLst>
          </p:cNvPr>
          <p:cNvCxnSpPr/>
          <p:nvPr/>
        </p:nvCxnSpPr>
        <p:spPr>
          <a:xfrm>
            <a:off x="2850245" y="2085805"/>
            <a:ext cx="0" cy="3229328"/>
          </a:xfrm>
          <a:prstGeom prst="straightConnector1">
            <a:avLst/>
          </a:prstGeom>
          <a:ln>
            <a:solidFill>
              <a:srgbClr val="78A12E"/>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82D4877-90A4-7D49-9F20-D6303E150E6A}"/>
              </a:ext>
            </a:extLst>
          </p:cNvPr>
          <p:cNvSpPr txBox="1"/>
          <p:nvPr/>
        </p:nvSpPr>
        <p:spPr>
          <a:xfrm>
            <a:off x="3445271" y="1696008"/>
            <a:ext cx="571605" cy="276999"/>
          </a:xfrm>
          <a:prstGeom prst="rect">
            <a:avLst/>
          </a:prstGeom>
          <a:noFill/>
        </p:spPr>
        <p:txBody>
          <a:bodyPr wrap="square" rtlCol="0">
            <a:spAutoFit/>
          </a:bodyPr>
          <a:lstStyle/>
          <a:p>
            <a:pPr algn="ctr"/>
            <a:r>
              <a:rPr lang="en-US" sz="1200" dirty="0">
                <a:solidFill>
                  <a:srgbClr val="78A12E"/>
                </a:solidFill>
              </a:rPr>
              <a:t>6 cells</a:t>
            </a:r>
          </a:p>
        </p:txBody>
      </p:sp>
      <p:sp>
        <p:nvSpPr>
          <p:cNvPr id="18" name="TextBox 17">
            <a:extLst>
              <a:ext uri="{FF2B5EF4-FFF2-40B4-BE49-F238E27FC236}">
                <a16:creationId xmlns:a16="http://schemas.microsoft.com/office/drawing/2014/main" id="{A0A43212-1918-3D4C-9CA3-120AD3905A40}"/>
              </a:ext>
            </a:extLst>
          </p:cNvPr>
          <p:cNvSpPr txBox="1"/>
          <p:nvPr/>
        </p:nvSpPr>
        <p:spPr>
          <a:xfrm rot="16200000">
            <a:off x="2311371" y="3525633"/>
            <a:ext cx="723332" cy="276999"/>
          </a:xfrm>
          <a:prstGeom prst="rect">
            <a:avLst/>
          </a:prstGeom>
          <a:noFill/>
        </p:spPr>
        <p:txBody>
          <a:bodyPr wrap="square" rtlCol="0">
            <a:spAutoFit/>
          </a:bodyPr>
          <a:lstStyle/>
          <a:p>
            <a:pPr algn="ctr"/>
            <a:r>
              <a:rPr lang="en-US" sz="1200" dirty="0">
                <a:solidFill>
                  <a:srgbClr val="78A12E"/>
                </a:solidFill>
              </a:rPr>
              <a:t>12 cells</a:t>
            </a:r>
          </a:p>
        </p:txBody>
      </p:sp>
      <p:pic>
        <p:nvPicPr>
          <p:cNvPr id="25" name="Picture 24">
            <a:extLst>
              <a:ext uri="{FF2B5EF4-FFF2-40B4-BE49-F238E27FC236}">
                <a16:creationId xmlns:a16="http://schemas.microsoft.com/office/drawing/2014/main" id="{67B92293-8AC2-6C4C-B896-AC562B08B5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01060" y="1319242"/>
            <a:ext cx="907141" cy="1768924"/>
          </a:xfrm>
          <a:prstGeom prst="rect">
            <a:avLst/>
          </a:prstGeom>
        </p:spPr>
      </p:pic>
      <p:pic>
        <p:nvPicPr>
          <p:cNvPr id="26" name="Picture 25">
            <a:extLst>
              <a:ext uri="{FF2B5EF4-FFF2-40B4-BE49-F238E27FC236}">
                <a16:creationId xmlns:a16="http://schemas.microsoft.com/office/drawing/2014/main" id="{C9C6409C-AB9B-B544-BF01-BE8E0E34DA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3919" y="1319242"/>
            <a:ext cx="907141" cy="1768924"/>
          </a:xfrm>
          <a:prstGeom prst="rect">
            <a:avLst/>
          </a:prstGeom>
        </p:spPr>
      </p:pic>
      <p:pic>
        <p:nvPicPr>
          <p:cNvPr id="27" name="Picture 26">
            <a:extLst>
              <a:ext uri="{FF2B5EF4-FFF2-40B4-BE49-F238E27FC236}">
                <a16:creationId xmlns:a16="http://schemas.microsoft.com/office/drawing/2014/main" id="{8E830E6B-6E89-D241-B668-45E7A5218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86778" y="1319242"/>
            <a:ext cx="907141" cy="1768924"/>
          </a:xfrm>
          <a:prstGeom prst="rect">
            <a:avLst/>
          </a:prstGeom>
        </p:spPr>
      </p:pic>
      <p:sp>
        <p:nvSpPr>
          <p:cNvPr id="29" name="Content Placeholder 2">
            <a:extLst>
              <a:ext uri="{FF2B5EF4-FFF2-40B4-BE49-F238E27FC236}">
                <a16:creationId xmlns:a16="http://schemas.microsoft.com/office/drawing/2014/main" id="{0AC80D85-CD9E-2C48-9582-1C1F4CD1CAE6}"/>
              </a:ext>
            </a:extLst>
          </p:cNvPr>
          <p:cNvSpPr txBox="1">
            <a:spLocks/>
          </p:cNvSpPr>
          <p:nvPr/>
        </p:nvSpPr>
        <p:spPr>
          <a:xfrm>
            <a:off x="5186778" y="3201767"/>
            <a:ext cx="2812345" cy="9803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1800" dirty="0"/>
              <a:t>Multiple modules form a panel</a:t>
            </a:r>
          </a:p>
        </p:txBody>
      </p:sp>
    </p:spTree>
    <p:extLst>
      <p:ext uri="{BB962C8B-B14F-4D97-AF65-F5344CB8AC3E}">
        <p14:creationId xmlns:p14="http://schemas.microsoft.com/office/powerpoint/2010/main" val="126627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A32B-0910-F743-A92D-4A0357D2121A}"/>
              </a:ext>
            </a:extLst>
          </p:cNvPr>
          <p:cNvSpPr>
            <a:spLocks noGrp="1"/>
          </p:cNvSpPr>
          <p:nvPr>
            <p:ph type="title"/>
          </p:nvPr>
        </p:nvSpPr>
        <p:spPr>
          <a:xfrm>
            <a:off x="648929" y="629266"/>
            <a:ext cx="3651467" cy="1676603"/>
          </a:xfrm>
        </p:spPr>
        <p:txBody>
          <a:bodyPr>
            <a:normAutofit/>
          </a:bodyPr>
          <a:lstStyle/>
          <a:p>
            <a:r>
              <a:rPr lang="en-US" dirty="0"/>
              <a:t>AMAZING SOLAR RESOURCE</a:t>
            </a:r>
          </a:p>
        </p:txBody>
      </p:sp>
      <p:sp>
        <p:nvSpPr>
          <p:cNvPr id="3" name="Content Placeholder 2">
            <a:extLst>
              <a:ext uri="{FF2B5EF4-FFF2-40B4-BE49-F238E27FC236}">
                <a16:creationId xmlns:a16="http://schemas.microsoft.com/office/drawing/2014/main" id="{B84DB5B9-DEE0-3343-8515-FFEB1871EC2B}"/>
              </a:ext>
            </a:extLst>
          </p:cNvPr>
          <p:cNvSpPr>
            <a:spLocks noGrp="1"/>
          </p:cNvSpPr>
          <p:nvPr>
            <p:ph idx="1"/>
          </p:nvPr>
        </p:nvSpPr>
        <p:spPr>
          <a:xfrm>
            <a:off x="648931" y="2438400"/>
            <a:ext cx="3651466" cy="3785419"/>
          </a:xfrm>
        </p:spPr>
        <p:txBody>
          <a:bodyPr>
            <a:normAutofit/>
          </a:bodyPr>
          <a:lstStyle/>
          <a:p>
            <a:r>
              <a:rPr lang="en-US" sz="1800"/>
              <a:t>Alberta has an amazing solar resource. </a:t>
            </a:r>
          </a:p>
          <a:p>
            <a:endParaRPr lang="en-US" sz="1800"/>
          </a:p>
          <a:p>
            <a:r>
              <a:rPr lang="en-US" sz="1800"/>
              <a:t>It’s really sunny here and we have mostly cloud free days!</a:t>
            </a:r>
          </a:p>
        </p:txBody>
      </p:sp>
      <p:pic>
        <p:nvPicPr>
          <p:cNvPr id="6" name="Picture 5" descr="A picture containing object, indoor&#13;&#10;&#13;&#10;Description automatically generated">
            <a:extLst>
              <a:ext uri="{FF2B5EF4-FFF2-40B4-BE49-F238E27FC236}">
                <a16:creationId xmlns:a16="http://schemas.microsoft.com/office/drawing/2014/main" id="{F6DC2DE5-7FFD-D14D-A1FA-2D9DB6725E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4639056" y="10"/>
            <a:ext cx="7552944" cy="6857990"/>
          </a:xfrm>
          <a:prstGeom prst="rect">
            <a:avLst/>
          </a:prstGeom>
          <a:effectLst/>
        </p:spPr>
      </p:pic>
      <p:sp>
        <p:nvSpPr>
          <p:cNvPr id="4" name="Date Placeholder 3">
            <a:extLst>
              <a:ext uri="{FF2B5EF4-FFF2-40B4-BE49-F238E27FC236}">
                <a16:creationId xmlns:a16="http://schemas.microsoft.com/office/drawing/2014/main" id="{433993B5-6817-D048-A82A-3041025E27F1}"/>
              </a:ext>
            </a:extLst>
          </p:cNvPr>
          <p:cNvSpPr>
            <a:spLocks noGrp="1"/>
          </p:cNvSpPr>
          <p:nvPr>
            <p:ph type="dt" sz="half" idx="10"/>
          </p:nvPr>
        </p:nvSpPr>
        <p:spPr>
          <a:xfrm>
            <a:off x="7991856" y="6356350"/>
            <a:ext cx="2660904" cy="365125"/>
          </a:xfrm>
        </p:spPr>
        <p:txBody>
          <a:bodyPr>
            <a:normAutofit/>
          </a:bodyPr>
          <a:lstStyle/>
          <a:p>
            <a:pPr algn="r">
              <a:spcAft>
                <a:spcPts val="600"/>
              </a:spcAft>
            </a:pPr>
            <a:r>
              <a:rPr lang="en-CA">
                <a:solidFill>
                  <a:srgbClr val="FFFFFF"/>
                </a:solidFill>
              </a:rPr>
              <a:t>25-04-20</a:t>
            </a:r>
            <a:endParaRPr lang="en-US">
              <a:solidFill>
                <a:srgbClr val="FFFFFF"/>
              </a:solidFill>
            </a:endParaRPr>
          </a:p>
        </p:txBody>
      </p:sp>
      <p:sp>
        <p:nvSpPr>
          <p:cNvPr id="5" name="Slide Number Placeholder 4">
            <a:extLst>
              <a:ext uri="{FF2B5EF4-FFF2-40B4-BE49-F238E27FC236}">
                <a16:creationId xmlns:a16="http://schemas.microsoft.com/office/drawing/2014/main" id="{E578DC96-F233-5B48-9375-9AD391AB85EB}"/>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F60E4191-B049-AF4C-B31B-63DAE0652CDF}" type="slidenum">
              <a:rPr lang="en-US">
                <a:solidFill>
                  <a:srgbClr val="FFFFFF"/>
                </a:solidFill>
              </a:rPr>
              <a:pPr algn="l">
                <a:spcAft>
                  <a:spcPts val="600"/>
                </a:spcAft>
              </a:pPr>
              <a:t>19</a:t>
            </a:fld>
            <a:endParaRPr lang="en-US">
              <a:solidFill>
                <a:srgbClr val="FFFFFF"/>
              </a:solidFill>
            </a:endParaRPr>
          </a:p>
        </p:txBody>
      </p:sp>
    </p:spTree>
    <p:extLst>
      <p:ext uri="{BB962C8B-B14F-4D97-AF65-F5344CB8AC3E}">
        <p14:creationId xmlns:p14="http://schemas.microsoft.com/office/powerpoint/2010/main" val="2764045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F62A9-1E89-084A-8D19-9E9A6023051D}"/>
              </a:ext>
            </a:extLst>
          </p:cNvPr>
          <p:cNvSpPr>
            <a:spLocks noGrp="1"/>
          </p:cNvSpPr>
          <p:nvPr>
            <p:ph type="title"/>
          </p:nvPr>
        </p:nvSpPr>
        <p:spPr/>
        <p:txBody>
          <a:bodyPr/>
          <a:lstStyle/>
          <a:p>
            <a:r>
              <a:rPr lang="en-US" dirty="0"/>
              <a:t>Introduction to Alberta’s Renewable Energy</a:t>
            </a:r>
          </a:p>
        </p:txBody>
      </p:sp>
      <p:sp>
        <p:nvSpPr>
          <p:cNvPr id="3" name="Content Placeholder 2">
            <a:extLst>
              <a:ext uri="{FF2B5EF4-FFF2-40B4-BE49-F238E27FC236}">
                <a16:creationId xmlns:a16="http://schemas.microsoft.com/office/drawing/2014/main" id="{B2806C0E-8448-8D46-B551-C363FA33647B}"/>
              </a:ext>
            </a:extLst>
          </p:cNvPr>
          <p:cNvSpPr>
            <a:spLocks noGrp="1"/>
          </p:cNvSpPr>
          <p:nvPr>
            <p:ph idx="1"/>
          </p:nvPr>
        </p:nvSpPr>
        <p:spPr/>
        <p:txBody>
          <a:bodyPr/>
          <a:lstStyle/>
          <a:p>
            <a:r>
              <a:rPr lang="en-US" dirty="0"/>
              <a:t>The Year of Cheap Wind Power - Year End Review Part 1</a:t>
            </a:r>
            <a:endParaRPr lang="en-US" dirty="0">
              <a:hlinkClick r:id="rId3">
                <a:extLst>
                  <a:ext uri="{A12FA001-AC4F-418D-AE19-62706E023703}">
                    <ahyp:hlinkClr xmlns:ahyp="http://schemas.microsoft.com/office/drawing/2018/hyperlinkcolor" val="tx"/>
                  </a:ext>
                </a:extLst>
              </a:hlinkClick>
            </a:endParaRPr>
          </a:p>
          <a:p>
            <a:pPr lvl="1"/>
            <a:r>
              <a:rPr lang="en-US" dirty="0">
                <a:hlinkClick r:id="rId3"/>
              </a:rPr>
              <a:t>https://www.youtube.com/watch?v=Z9tzFHdz_HM</a:t>
            </a:r>
            <a:r>
              <a:rPr lang="en-US" dirty="0"/>
              <a:t> </a:t>
            </a:r>
          </a:p>
          <a:p>
            <a:pPr lvl="1"/>
            <a:r>
              <a:rPr lang="en-US" dirty="0"/>
              <a:t>4 minute video of green energy in Alberta</a:t>
            </a:r>
          </a:p>
          <a:p>
            <a:endParaRPr lang="en-US" dirty="0"/>
          </a:p>
        </p:txBody>
      </p:sp>
      <p:sp>
        <p:nvSpPr>
          <p:cNvPr id="4" name="Date Placeholder 3">
            <a:extLst>
              <a:ext uri="{FF2B5EF4-FFF2-40B4-BE49-F238E27FC236}">
                <a16:creationId xmlns:a16="http://schemas.microsoft.com/office/drawing/2014/main" id="{EE826ED5-6141-A048-AD8B-654ECECF1385}"/>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CEA3850C-C787-7C48-B4B8-BEB5264F581F}"/>
              </a:ext>
            </a:extLst>
          </p:cNvPr>
          <p:cNvSpPr>
            <a:spLocks noGrp="1"/>
          </p:cNvSpPr>
          <p:nvPr>
            <p:ph type="sldNum" sz="quarter" idx="12"/>
          </p:nvPr>
        </p:nvSpPr>
        <p:spPr/>
        <p:txBody>
          <a:bodyPr/>
          <a:lstStyle/>
          <a:p>
            <a:fld id="{F60E4191-B049-AF4C-B31B-63DAE0652CDF}" type="slidenum">
              <a:rPr lang="en-US" smtClean="0"/>
              <a:pPr/>
              <a:t>2</a:t>
            </a:fld>
            <a:endParaRPr lang="en-US" dirty="0"/>
          </a:p>
        </p:txBody>
      </p:sp>
    </p:spTree>
    <p:extLst>
      <p:ext uri="{BB962C8B-B14F-4D97-AF65-F5344CB8AC3E}">
        <p14:creationId xmlns:p14="http://schemas.microsoft.com/office/powerpoint/2010/main" val="82500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82A1-0E75-6441-8680-D31E1C39C105}"/>
              </a:ext>
            </a:extLst>
          </p:cNvPr>
          <p:cNvSpPr>
            <a:spLocks noGrp="1"/>
          </p:cNvSpPr>
          <p:nvPr>
            <p:ph type="title"/>
          </p:nvPr>
        </p:nvSpPr>
        <p:spPr/>
        <p:txBody>
          <a:bodyPr/>
          <a:lstStyle/>
          <a:p>
            <a:r>
              <a:rPr lang="en-US" dirty="0"/>
              <a:t>What is Solar Energy?</a:t>
            </a:r>
          </a:p>
        </p:txBody>
      </p:sp>
      <p:sp>
        <p:nvSpPr>
          <p:cNvPr id="3" name="Content Placeholder 2">
            <a:extLst>
              <a:ext uri="{FF2B5EF4-FFF2-40B4-BE49-F238E27FC236}">
                <a16:creationId xmlns:a16="http://schemas.microsoft.com/office/drawing/2014/main" id="{9B852FC7-850E-4547-93EB-C479F18B54D6}"/>
              </a:ext>
            </a:extLst>
          </p:cNvPr>
          <p:cNvSpPr>
            <a:spLocks noGrp="1"/>
          </p:cNvSpPr>
          <p:nvPr>
            <p:ph idx="1"/>
          </p:nvPr>
        </p:nvSpPr>
        <p:spPr>
          <a:xfrm>
            <a:off x="838200" y="1825625"/>
            <a:ext cx="4479235" cy="1684133"/>
          </a:xfrm>
        </p:spPr>
        <p:txBody>
          <a:bodyPr/>
          <a:lstStyle/>
          <a:p>
            <a:r>
              <a:rPr lang="en-US" dirty="0">
                <a:solidFill>
                  <a:srgbClr val="819F42"/>
                </a:solidFill>
              </a:rPr>
              <a:t>Solar photovoltaics (PV) </a:t>
            </a:r>
            <a:r>
              <a:rPr lang="en-US" dirty="0"/>
              <a:t>converts energy from the sun to electricity</a:t>
            </a:r>
          </a:p>
          <a:p>
            <a:r>
              <a:rPr lang="en-US" dirty="0">
                <a:solidFill>
                  <a:srgbClr val="819F42"/>
                </a:solidFill>
              </a:rPr>
              <a:t>Solar thermal </a:t>
            </a:r>
            <a:r>
              <a:rPr lang="en-US" dirty="0"/>
              <a:t>uses heat from the sun to heat a home and hot water</a:t>
            </a:r>
          </a:p>
          <a:p>
            <a:pPr marL="0" indent="0">
              <a:buNone/>
            </a:pPr>
            <a:endParaRPr lang="en-US" dirty="0"/>
          </a:p>
        </p:txBody>
      </p:sp>
      <p:sp>
        <p:nvSpPr>
          <p:cNvPr id="4" name="Date Placeholder 3">
            <a:extLst>
              <a:ext uri="{FF2B5EF4-FFF2-40B4-BE49-F238E27FC236}">
                <a16:creationId xmlns:a16="http://schemas.microsoft.com/office/drawing/2014/main" id="{D08BDA57-B972-674E-8526-E7A67B04A7E5}"/>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1F3D9E6-EFB3-554F-8424-CAA6263E1CE6}"/>
              </a:ext>
            </a:extLst>
          </p:cNvPr>
          <p:cNvSpPr>
            <a:spLocks noGrp="1"/>
          </p:cNvSpPr>
          <p:nvPr>
            <p:ph type="sldNum" sz="quarter" idx="12"/>
          </p:nvPr>
        </p:nvSpPr>
        <p:spPr/>
        <p:txBody>
          <a:bodyPr/>
          <a:lstStyle/>
          <a:p>
            <a:fld id="{F60E4191-B049-AF4C-B31B-63DAE0652CDF}" type="slidenum">
              <a:rPr lang="en-US" smtClean="0"/>
              <a:pPr/>
              <a:t>20</a:t>
            </a:fld>
            <a:endParaRPr lang="en-US" dirty="0"/>
          </a:p>
        </p:txBody>
      </p:sp>
      <p:pic>
        <p:nvPicPr>
          <p:cNvPr id="8" name="Picture 7">
            <a:extLst>
              <a:ext uri="{FF2B5EF4-FFF2-40B4-BE49-F238E27FC236}">
                <a16:creationId xmlns:a16="http://schemas.microsoft.com/office/drawing/2014/main" id="{5BCA5539-BFF7-E440-AAC5-AB92A0B269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38720"/>
            <a:ext cx="5575801" cy="4342075"/>
          </a:xfrm>
          <a:prstGeom prst="rect">
            <a:avLst/>
          </a:prstGeom>
        </p:spPr>
      </p:pic>
      <p:sp>
        <p:nvSpPr>
          <p:cNvPr id="9" name="TextBox 8">
            <a:extLst>
              <a:ext uri="{FF2B5EF4-FFF2-40B4-BE49-F238E27FC236}">
                <a16:creationId xmlns:a16="http://schemas.microsoft.com/office/drawing/2014/main" id="{04850D36-95F6-144C-89D9-29B1F56AAD80}"/>
              </a:ext>
            </a:extLst>
          </p:cNvPr>
          <p:cNvSpPr txBox="1"/>
          <p:nvPr/>
        </p:nvSpPr>
        <p:spPr>
          <a:xfrm>
            <a:off x="9627756" y="5248425"/>
            <a:ext cx="1444435" cy="307777"/>
          </a:xfrm>
          <a:prstGeom prst="rect">
            <a:avLst/>
          </a:prstGeom>
          <a:noFill/>
        </p:spPr>
        <p:txBody>
          <a:bodyPr wrap="square" rtlCol="0">
            <a:spAutoFit/>
          </a:bodyPr>
          <a:lstStyle/>
          <a:p>
            <a:r>
              <a:rPr lang="en-US" sz="14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Creativeliving.tv</a:t>
            </a:r>
            <a:endParaRPr lang="en-US" sz="14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Cloud Callout 5">
            <a:extLst>
              <a:ext uri="{FF2B5EF4-FFF2-40B4-BE49-F238E27FC236}">
                <a16:creationId xmlns:a16="http://schemas.microsoft.com/office/drawing/2014/main" id="{8E0A6B01-2FFC-DC49-919C-583AD0455864}"/>
              </a:ext>
            </a:extLst>
          </p:cNvPr>
          <p:cNvSpPr/>
          <p:nvPr/>
        </p:nvSpPr>
        <p:spPr>
          <a:xfrm>
            <a:off x="2226858" y="3855776"/>
            <a:ext cx="2709082" cy="1684133"/>
          </a:xfrm>
          <a:prstGeom prst="cloudCallout">
            <a:avLst>
              <a:gd name="adj1" fmla="val -69765"/>
              <a:gd name="adj2" fmla="val 80397"/>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Did you know: </a:t>
            </a:r>
            <a:r>
              <a:rPr lang="en-US" sz="1400" dirty="0"/>
              <a:t>In one hour, the sun gives off enough energy to power the whole world for a year!</a:t>
            </a:r>
          </a:p>
        </p:txBody>
      </p:sp>
    </p:spTree>
    <p:extLst>
      <p:ext uri="{BB962C8B-B14F-4D97-AF65-F5344CB8AC3E}">
        <p14:creationId xmlns:p14="http://schemas.microsoft.com/office/powerpoint/2010/main" val="275594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49948C-4AA4-0545-A874-55EC2B088F43}"/>
              </a:ext>
            </a:extLst>
          </p:cNvPr>
          <p:cNvSpPr>
            <a:spLocks noGrp="1"/>
          </p:cNvSpPr>
          <p:nvPr>
            <p:ph type="title"/>
          </p:nvPr>
        </p:nvSpPr>
        <p:spPr/>
        <p:txBody>
          <a:bodyPr/>
          <a:lstStyle/>
          <a:p>
            <a:r>
              <a:rPr lang="en-US" dirty="0"/>
              <a:t>How does a solar module work?</a:t>
            </a:r>
          </a:p>
        </p:txBody>
      </p:sp>
      <p:sp>
        <p:nvSpPr>
          <p:cNvPr id="7" name="Content Placeholder 6">
            <a:extLst>
              <a:ext uri="{FF2B5EF4-FFF2-40B4-BE49-F238E27FC236}">
                <a16:creationId xmlns:a16="http://schemas.microsoft.com/office/drawing/2014/main" id="{E4539299-9CA1-FD4A-9788-F58A3C247381}"/>
              </a:ext>
            </a:extLst>
          </p:cNvPr>
          <p:cNvSpPr>
            <a:spLocks noGrp="1"/>
          </p:cNvSpPr>
          <p:nvPr>
            <p:ph idx="1"/>
          </p:nvPr>
        </p:nvSpPr>
        <p:spPr/>
        <p:txBody>
          <a:bodyPr/>
          <a:lstStyle/>
          <a:p>
            <a:r>
              <a:rPr lang="en-US" b="1" dirty="0"/>
              <a:t>Photovoltaic effect:</a:t>
            </a:r>
            <a:r>
              <a:rPr lang="en-US" dirty="0"/>
              <a:t> a process that occurs between two metals in which a voltage or electric current is generated in a photovoltaic cell due to exposure to light.</a:t>
            </a:r>
            <a:endParaRPr lang="en-US" b="1" dirty="0"/>
          </a:p>
          <a:p>
            <a:r>
              <a:rPr lang="en-US" dirty="0"/>
              <a:t>Light from the sun excites electrons in a solar cell to generate a current. The current flows into wires to generate electricity.</a:t>
            </a:r>
          </a:p>
        </p:txBody>
      </p:sp>
      <p:sp>
        <p:nvSpPr>
          <p:cNvPr id="4" name="Date Placeholder 3">
            <a:extLst>
              <a:ext uri="{FF2B5EF4-FFF2-40B4-BE49-F238E27FC236}">
                <a16:creationId xmlns:a16="http://schemas.microsoft.com/office/drawing/2014/main" id="{12733EBA-14E9-AE44-A8EC-6213FD19897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10C02A7-7E73-534E-B456-E8078B7FB48A}"/>
              </a:ext>
            </a:extLst>
          </p:cNvPr>
          <p:cNvSpPr>
            <a:spLocks noGrp="1"/>
          </p:cNvSpPr>
          <p:nvPr>
            <p:ph type="sldNum" sz="quarter" idx="12"/>
          </p:nvPr>
        </p:nvSpPr>
        <p:spPr/>
        <p:txBody>
          <a:bodyPr/>
          <a:lstStyle/>
          <a:p>
            <a:fld id="{F60E4191-B049-AF4C-B31B-63DAE0652CDF}" type="slidenum">
              <a:rPr lang="en-US" smtClean="0"/>
              <a:pPr/>
              <a:t>21</a:t>
            </a:fld>
            <a:endParaRPr lang="en-US" dirty="0"/>
          </a:p>
        </p:txBody>
      </p:sp>
      <p:sp>
        <p:nvSpPr>
          <p:cNvPr id="11" name="TextBox 10">
            <a:extLst>
              <a:ext uri="{FF2B5EF4-FFF2-40B4-BE49-F238E27FC236}">
                <a16:creationId xmlns:a16="http://schemas.microsoft.com/office/drawing/2014/main" id="{FAFC3C4D-306B-C547-90B4-69B4D1E980A6}"/>
              </a:ext>
            </a:extLst>
          </p:cNvPr>
          <p:cNvSpPr txBox="1"/>
          <p:nvPr/>
        </p:nvSpPr>
        <p:spPr>
          <a:xfrm>
            <a:off x="6095999" y="5850510"/>
            <a:ext cx="2310333" cy="307777"/>
          </a:xfrm>
          <a:prstGeom prst="rect">
            <a:avLst/>
          </a:prstGeom>
          <a:noFill/>
        </p:spPr>
        <p:txBody>
          <a:bodyPr wrap="square" rtlCol="0">
            <a:spAutoFit/>
          </a:bodyPr>
          <a:lstStyle/>
          <a:p>
            <a:r>
              <a:rPr lang="en-US" sz="14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solarpanelscompany.com</a:t>
            </a:r>
            <a:endParaRPr lang="en-US" sz="14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1594CD65-2477-DD4E-A2F5-E2384961F9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7294" y="3590692"/>
            <a:ext cx="4737411" cy="2241142"/>
          </a:xfrm>
          <a:prstGeom prst="rect">
            <a:avLst/>
          </a:prstGeom>
        </p:spPr>
      </p:pic>
    </p:spTree>
    <p:extLst>
      <p:ext uri="{BB962C8B-B14F-4D97-AF65-F5344CB8AC3E}">
        <p14:creationId xmlns:p14="http://schemas.microsoft.com/office/powerpoint/2010/main" val="747405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85ED-542D-4A46-94E5-C0EC5BA3DFF6}"/>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defTabSz="914400"/>
            <a:r>
              <a:rPr lang="en-US" sz="4200">
                <a:solidFill>
                  <a:schemeClr val="tx1"/>
                </a:solidFill>
                <a:latin typeface="+mj-lt"/>
                <a:ea typeface="+mj-ea"/>
                <a:cs typeface="+mj-cs"/>
              </a:rPr>
              <a:t>Largest PV System in Western Canada</a:t>
            </a:r>
            <a:endParaRPr lang="en-US" sz="4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D78989EB-E785-2347-87F7-1525AC0320E6}"/>
              </a:ext>
            </a:extLst>
          </p:cNvPr>
          <p:cNvSpPr>
            <a:spLocks noGrp="1"/>
          </p:cNvSpPr>
          <p:nvPr>
            <p:ph idx="1"/>
          </p:nvPr>
        </p:nvSpPr>
        <p:spPr>
          <a:xfrm>
            <a:off x="8499107" y="5091763"/>
            <a:ext cx="2974207" cy="1264587"/>
          </a:xfrm>
        </p:spPr>
        <p:txBody>
          <a:bodyPr vert="horz" lIns="91440" tIns="45720" rIns="91440" bIns="45720" rtlCol="0" anchor="ctr">
            <a:normAutofit/>
          </a:bodyPr>
          <a:lstStyle/>
          <a:p>
            <a:pPr marL="0" indent="0" defTabSz="914400">
              <a:spcBef>
                <a:spcPts val="1000"/>
              </a:spcBef>
              <a:buNone/>
            </a:pPr>
            <a:r>
              <a:rPr lang="en-US" sz="2000">
                <a:solidFill>
                  <a:schemeClr val="tx1"/>
                </a:solidFill>
                <a:latin typeface="+mn-lt"/>
                <a:ea typeface="+mn-ea"/>
                <a:cs typeface="+mn-cs"/>
              </a:rPr>
              <a:t>This is a 17 MW</a:t>
            </a:r>
            <a:r>
              <a:rPr lang="en-US" sz="2000" baseline="-25000">
                <a:solidFill>
                  <a:schemeClr val="tx1"/>
                </a:solidFill>
                <a:latin typeface="+mn-lt"/>
                <a:ea typeface="+mn-ea"/>
                <a:cs typeface="+mn-cs"/>
              </a:rPr>
              <a:t>DC</a:t>
            </a:r>
            <a:r>
              <a:rPr lang="en-US" sz="2000">
                <a:solidFill>
                  <a:schemeClr val="tx1"/>
                </a:solidFill>
                <a:latin typeface="+mn-lt"/>
                <a:ea typeface="+mn-ea"/>
                <a:cs typeface="+mn-cs"/>
              </a:rPr>
              <a:t> PV system located in Brooks, Alberta </a:t>
            </a:r>
          </a:p>
        </p:txBody>
      </p:sp>
      <p:pic>
        <p:nvPicPr>
          <p:cNvPr id="7" name="Picture 6" descr="A wooden bench sitting next to a body of water&#13;&#10;&#13;&#10;Description automatically generated">
            <a:extLst>
              <a:ext uri="{FF2B5EF4-FFF2-40B4-BE49-F238E27FC236}">
                <a16:creationId xmlns:a16="http://schemas.microsoft.com/office/drawing/2014/main" id="{8F2AA52D-084A-7F4B-B257-348E7AAB80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3" y="10"/>
            <a:ext cx="12192000" cy="4571990"/>
          </a:xfrm>
          <a:prstGeom prst="rect">
            <a:avLst/>
          </a:prstGeom>
        </p:spPr>
      </p:pic>
      <p:cxnSp>
        <p:nvCxnSpPr>
          <p:cNvPr id="17" name="Straight Connector 16">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0C0698E3-CED0-8A43-A67D-826F53D0DC5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r>
              <a:rPr lang="en-US" sz="1200">
                <a:solidFill>
                  <a:srgbClr val="FFFFFF">
                    <a:alpha val="80000"/>
                  </a:srgbClr>
                </a:solidFill>
                <a:latin typeface="Calibri" panose="020F0502020204030204"/>
                <a:ea typeface="+mn-ea"/>
                <a:cs typeface="+mn-cs"/>
              </a:rPr>
              <a:t>25-04-20</a:t>
            </a:r>
          </a:p>
        </p:txBody>
      </p:sp>
      <p:sp>
        <p:nvSpPr>
          <p:cNvPr id="5" name="Slide Number Placeholder 4">
            <a:extLst>
              <a:ext uri="{FF2B5EF4-FFF2-40B4-BE49-F238E27FC236}">
                <a16:creationId xmlns:a16="http://schemas.microsoft.com/office/drawing/2014/main" id="{33CEECDF-D5C5-5C44-9A47-AC7289731A1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r>
              <a:rPr lang="en-US" sz="1200">
                <a:solidFill>
                  <a:srgbClr val="FFFFFF">
                    <a:alpha val="80000"/>
                  </a:srgbClr>
                </a:solidFill>
                <a:latin typeface="Calibri" panose="020F0502020204030204"/>
                <a:ea typeface="+mn-ea"/>
                <a:cs typeface="+mn-cs"/>
              </a:rPr>
              <a:t>21</a:t>
            </a:r>
            <a:endParaRPr lang="en-US" sz="1200" dirty="0">
              <a:solidFill>
                <a:srgbClr val="FFFFFF">
                  <a:alpha val="80000"/>
                </a:srgbClr>
              </a:solidFill>
              <a:latin typeface="Calibri" panose="020F0502020204030204"/>
              <a:ea typeface="+mn-ea"/>
              <a:cs typeface="+mn-cs"/>
            </a:endParaRPr>
          </a:p>
        </p:txBody>
      </p:sp>
    </p:spTree>
    <p:extLst>
      <p:ext uri="{BB962C8B-B14F-4D97-AF65-F5344CB8AC3E}">
        <p14:creationId xmlns:p14="http://schemas.microsoft.com/office/powerpoint/2010/main" val="217646679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62457-4F37-4245-907E-D755FD896EB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defTabSz="914400"/>
            <a:r>
              <a:rPr lang="en-US" sz="4800" kern="1200" dirty="0">
                <a:solidFill>
                  <a:srgbClr val="FFFFFF"/>
                </a:solidFill>
                <a:latin typeface="+mj-lt"/>
                <a:ea typeface="+mj-ea"/>
                <a:cs typeface="+mj-cs"/>
              </a:rPr>
              <a:t>Solar Cost Has Reduced by 86% since 2009</a:t>
            </a:r>
          </a:p>
        </p:txBody>
      </p:sp>
      <p:sp>
        <p:nvSpPr>
          <p:cNvPr id="4" name="Date Placeholder 3">
            <a:extLst>
              <a:ext uri="{FF2B5EF4-FFF2-40B4-BE49-F238E27FC236}">
                <a16:creationId xmlns:a16="http://schemas.microsoft.com/office/drawing/2014/main" id="{19FBB21E-A6C3-E34C-AC0C-72D64C908907}"/>
              </a:ext>
            </a:extLst>
          </p:cNvPr>
          <p:cNvSpPr>
            <a:spLocks noGrp="1"/>
          </p:cNvSpPr>
          <p:nvPr>
            <p:ph type="dt" sz="half" idx="10"/>
          </p:nvPr>
        </p:nvSpPr>
        <p:spPr>
          <a:xfrm>
            <a:off x="742951" y="5853864"/>
            <a:ext cx="3476624" cy="365125"/>
          </a:xfrm>
        </p:spPr>
        <p:txBody>
          <a:bodyPr vert="horz" lIns="91440" tIns="45720" rIns="91440" bIns="45720" rtlCol="0" anchor="ctr">
            <a:normAutofit/>
          </a:bodyPr>
          <a:lstStyle/>
          <a:p>
            <a:pPr algn="ctr" defTabSz="914400">
              <a:spcAft>
                <a:spcPts val="600"/>
              </a:spcAft>
            </a:pPr>
            <a:r>
              <a:rPr lang="en-US" sz="1400">
                <a:solidFill>
                  <a:srgbClr val="FFFFFF"/>
                </a:solidFill>
                <a:latin typeface="+mn-lt"/>
                <a:ea typeface="+mn-ea"/>
                <a:cs typeface="+mn-cs"/>
              </a:rPr>
              <a:t>25-04-20</a:t>
            </a:r>
          </a:p>
        </p:txBody>
      </p:sp>
      <p:pic>
        <p:nvPicPr>
          <p:cNvPr id="7" name="Content Placeholder 6" descr="A close up of a map&#13;&#10;&#13;&#10;Description automatically generated">
            <a:extLst>
              <a:ext uri="{FF2B5EF4-FFF2-40B4-BE49-F238E27FC236}">
                <a16:creationId xmlns:a16="http://schemas.microsoft.com/office/drawing/2014/main" id="{AE1574C0-D333-2C4E-8824-22DEF5E60CB6}"/>
              </a:ext>
            </a:extLst>
          </p:cNvPr>
          <p:cNvPicPr>
            <a:picLocks noGrp="1" noChangeAspect="1"/>
          </p:cNvPicPr>
          <p:nvPr>
            <p:ph idx="1"/>
          </p:nvPr>
        </p:nvPicPr>
        <p:blipFill>
          <a:blip r:embed="rId3"/>
          <a:stretch>
            <a:fillRect/>
          </a:stretch>
        </p:blipFill>
        <p:spPr>
          <a:xfrm>
            <a:off x="5725429" y="492573"/>
            <a:ext cx="5410331" cy="5880796"/>
          </a:xfrm>
          <a:prstGeom prst="rect">
            <a:avLst/>
          </a:prstGeom>
        </p:spPr>
      </p:pic>
      <p:sp>
        <p:nvSpPr>
          <p:cNvPr id="5" name="Slide Number Placeholder 4">
            <a:extLst>
              <a:ext uri="{FF2B5EF4-FFF2-40B4-BE49-F238E27FC236}">
                <a16:creationId xmlns:a16="http://schemas.microsoft.com/office/drawing/2014/main" id="{3FEEA912-EF7A-BE4D-9F25-3F6FECFB9810}"/>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defTabSz="914400">
              <a:spcAft>
                <a:spcPts val="600"/>
              </a:spcAft>
            </a:pPr>
            <a:fld id="{F60E4191-B049-AF4C-B31B-63DAE0652CDF}" type="slidenum">
              <a:rPr lang="en-US" sz="1200" smtClean="0">
                <a:solidFill>
                  <a:schemeClr val="tx1">
                    <a:tint val="75000"/>
                  </a:schemeClr>
                </a:solidFill>
                <a:latin typeface="+mn-lt"/>
                <a:ea typeface="+mn-ea"/>
                <a:cs typeface="+mn-cs"/>
              </a:rPr>
              <a:pPr defTabSz="914400">
                <a:spcAft>
                  <a:spcPts val="600"/>
                </a:spcAft>
              </a:pPr>
              <a:t>23</a:t>
            </a:fld>
            <a:endParaRPr lang="en-US" sz="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277390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4428-EED7-0F44-B94D-A6E4D781FC7D}"/>
              </a:ext>
            </a:extLst>
          </p:cNvPr>
          <p:cNvSpPr>
            <a:spLocks noGrp="1"/>
          </p:cNvSpPr>
          <p:nvPr>
            <p:ph type="title"/>
          </p:nvPr>
        </p:nvSpPr>
        <p:spPr/>
        <p:txBody>
          <a:bodyPr/>
          <a:lstStyle/>
          <a:p>
            <a:r>
              <a:rPr lang="en-US" dirty="0"/>
              <a:t>Pros and Cons of Solar Energy</a:t>
            </a:r>
          </a:p>
        </p:txBody>
      </p:sp>
      <p:sp>
        <p:nvSpPr>
          <p:cNvPr id="4" name="Date Placeholder 3">
            <a:extLst>
              <a:ext uri="{FF2B5EF4-FFF2-40B4-BE49-F238E27FC236}">
                <a16:creationId xmlns:a16="http://schemas.microsoft.com/office/drawing/2014/main" id="{4F867BE0-C393-B944-9166-52E74A6FAFC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88D58EE-25A9-2E45-86FB-D3614FC02129}"/>
              </a:ext>
            </a:extLst>
          </p:cNvPr>
          <p:cNvSpPr>
            <a:spLocks noGrp="1"/>
          </p:cNvSpPr>
          <p:nvPr>
            <p:ph type="sldNum" sz="quarter" idx="12"/>
          </p:nvPr>
        </p:nvSpPr>
        <p:spPr/>
        <p:txBody>
          <a:bodyPr/>
          <a:lstStyle/>
          <a:p>
            <a:fld id="{F60E4191-B049-AF4C-B31B-63DAE0652CDF}" type="slidenum">
              <a:rPr lang="en-US" smtClean="0"/>
              <a:pPr/>
              <a:t>24</a:t>
            </a:fld>
            <a:endParaRPr lang="en-US" dirty="0"/>
          </a:p>
        </p:txBody>
      </p:sp>
      <p:sp>
        <p:nvSpPr>
          <p:cNvPr id="6" name="Content Placeholder 2">
            <a:extLst>
              <a:ext uri="{FF2B5EF4-FFF2-40B4-BE49-F238E27FC236}">
                <a16:creationId xmlns:a16="http://schemas.microsoft.com/office/drawing/2014/main" id="{8EF4FAD1-F505-B64C-8B90-BA8EFB73A8A8}"/>
              </a:ext>
            </a:extLst>
          </p:cNvPr>
          <p:cNvSpPr txBox="1">
            <a:spLocks/>
          </p:cNvSpPr>
          <p:nvPr/>
        </p:nvSpPr>
        <p:spPr>
          <a:xfrm>
            <a:off x="1180442" y="2206613"/>
            <a:ext cx="4634715" cy="2560177"/>
          </a:xfrm>
          <a:prstGeom prst="rect">
            <a:avLst/>
          </a:prstGeom>
          <a:ln w="19050">
            <a:solidFill>
              <a:srgbClr val="60832E"/>
            </a:solidFill>
          </a:ln>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There is a large solar resource</a:t>
            </a:r>
          </a:p>
          <a:p>
            <a:r>
              <a:rPr lang="en-US" dirty="0"/>
              <a:t>Low environmental impact</a:t>
            </a:r>
          </a:p>
          <a:p>
            <a:r>
              <a:rPr lang="en-US" dirty="0"/>
              <a:t>Quiet</a:t>
            </a:r>
          </a:p>
          <a:p>
            <a:r>
              <a:rPr lang="en-US" dirty="0"/>
              <a:t>No GHG emissions during production</a:t>
            </a:r>
          </a:p>
          <a:p>
            <a:r>
              <a:rPr lang="en-US" dirty="0"/>
              <a:t>No or little water usage during operations</a:t>
            </a:r>
          </a:p>
          <a:p>
            <a:r>
              <a:rPr lang="en-US" dirty="0"/>
              <a:t>No air quality emissions</a:t>
            </a:r>
          </a:p>
          <a:p>
            <a:r>
              <a:rPr lang="en-US" dirty="0"/>
              <a:t>Easy to predict the production levels</a:t>
            </a:r>
          </a:p>
          <a:p>
            <a:r>
              <a:rPr lang="en-US" dirty="0"/>
              <a:t>Easy to install in urban environments</a:t>
            </a:r>
          </a:p>
          <a:p>
            <a:endParaRPr lang="en-US" dirty="0"/>
          </a:p>
        </p:txBody>
      </p:sp>
      <p:sp>
        <p:nvSpPr>
          <p:cNvPr id="7" name="Content Placeholder 2">
            <a:extLst>
              <a:ext uri="{FF2B5EF4-FFF2-40B4-BE49-F238E27FC236}">
                <a16:creationId xmlns:a16="http://schemas.microsoft.com/office/drawing/2014/main" id="{1B082F8B-C9A3-E944-88FA-803DBF38A3A9}"/>
              </a:ext>
            </a:extLst>
          </p:cNvPr>
          <p:cNvSpPr txBox="1">
            <a:spLocks/>
          </p:cNvSpPr>
          <p:nvPr/>
        </p:nvSpPr>
        <p:spPr>
          <a:xfrm>
            <a:off x="6157405" y="2206614"/>
            <a:ext cx="4634716" cy="1901362"/>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Weather conditions can impact production </a:t>
            </a:r>
          </a:p>
          <a:p>
            <a:pPr lvl="1"/>
            <a:r>
              <a:rPr lang="en-US" dirty="0"/>
              <a:t>Cloud cover, snow cover, nighttime</a:t>
            </a:r>
          </a:p>
          <a:p>
            <a:r>
              <a:rPr lang="en-US" dirty="0"/>
              <a:t>Energy generation can only occur in the day</a:t>
            </a:r>
          </a:p>
        </p:txBody>
      </p:sp>
      <p:sp>
        <p:nvSpPr>
          <p:cNvPr id="8" name="Text Placeholder 6">
            <a:extLst>
              <a:ext uri="{FF2B5EF4-FFF2-40B4-BE49-F238E27FC236}">
                <a16:creationId xmlns:a16="http://schemas.microsoft.com/office/drawing/2014/main" id="{F85A0D60-9797-444E-B6EC-7B3761D9167F}"/>
              </a:ext>
            </a:extLst>
          </p:cNvPr>
          <p:cNvSpPr txBox="1">
            <a:spLocks/>
          </p:cNvSpPr>
          <p:nvPr/>
        </p:nvSpPr>
        <p:spPr>
          <a:xfrm>
            <a:off x="1180443" y="1690690"/>
            <a:ext cx="4634716" cy="515924"/>
          </a:xfrm>
          <a:prstGeom prst="rect">
            <a:avLst/>
          </a:prstGeom>
          <a:solidFill>
            <a:srgbClr val="819F42"/>
          </a:solidFill>
          <a:ln w="19050">
            <a:solidFill>
              <a:srgbClr val="60832E"/>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PROS</a:t>
            </a:r>
          </a:p>
        </p:txBody>
      </p:sp>
      <p:sp>
        <p:nvSpPr>
          <p:cNvPr id="9" name="Text Placeholder 8">
            <a:extLst>
              <a:ext uri="{FF2B5EF4-FFF2-40B4-BE49-F238E27FC236}">
                <a16:creationId xmlns:a16="http://schemas.microsoft.com/office/drawing/2014/main" id="{3B0518A3-CEAB-1E43-85DD-0DDAD628536F}"/>
              </a:ext>
            </a:extLst>
          </p:cNvPr>
          <p:cNvSpPr txBox="1">
            <a:spLocks/>
          </p:cNvSpPr>
          <p:nvPr/>
        </p:nvSpPr>
        <p:spPr>
          <a:xfrm>
            <a:off x="6157403" y="1690690"/>
            <a:ext cx="4634715" cy="515924"/>
          </a:xfrm>
          <a:prstGeom prst="rect">
            <a:avLst/>
          </a:prstGeom>
          <a:solidFill>
            <a:srgbClr val="819F42"/>
          </a:solidFill>
          <a:ln w="19050">
            <a:solidFill>
              <a:srgbClr val="60832E"/>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CONS</a:t>
            </a:r>
          </a:p>
        </p:txBody>
      </p:sp>
      <p:pic>
        <p:nvPicPr>
          <p:cNvPr id="3" name="Picture 2">
            <a:extLst>
              <a:ext uri="{FF2B5EF4-FFF2-40B4-BE49-F238E27FC236}">
                <a16:creationId xmlns:a16="http://schemas.microsoft.com/office/drawing/2014/main" id="{D450D941-2324-2F45-92E9-791061555697}"/>
              </a:ext>
            </a:extLst>
          </p:cNvPr>
          <p:cNvPicPr>
            <a:picLocks noChangeAspect="1"/>
          </p:cNvPicPr>
          <p:nvPr/>
        </p:nvPicPr>
        <p:blipFill>
          <a:blip r:embed="rId3"/>
          <a:stretch>
            <a:fillRect/>
          </a:stretch>
        </p:blipFill>
        <p:spPr>
          <a:xfrm>
            <a:off x="6724280" y="4421029"/>
            <a:ext cx="3500959" cy="1960537"/>
          </a:xfrm>
          <a:prstGeom prst="rect">
            <a:avLst/>
          </a:prstGeom>
        </p:spPr>
      </p:pic>
    </p:spTree>
    <p:extLst>
      <p:ext uri="{BB962C8B-B14F-4D97-AF65-F5344CB8AC3E}">
        <p14:creationId xmlns:p14="http://schemas.microsoft.com/office/powerpoint/2010/main" val="3371845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F87-B87C-594A-93AE-6017194EB6FF}"/>
              </a:ext>
            </a:extLst>
          </p:cNvPr>
          <p:cNvSpPr>
            <a:spLocks noGrp="1"/>
          </p:cNvSpPr>
          <p:nvPr>
            <p:ph type="title"/>
          </p:nvPr>
        </p:nvSpPr>
        <p:spPr/>
        <p:txBody>
          <a:bodyPr/>
          <a:lstStyle/>
          <a:p>
            <a:r>
              <a:rPr lang="en-US" dirty="0"/>
              <a:t>Hydropower</a:t>
            </a:r>
          </a:p>
        </p:txBody>
      </p:sp>
      <p:sp>
        <p:nvSpPr>
          <p:cNvPr id="3" name="Text Placeholder 2">
            <a:extLst>
              <a:ext uri="{FF2B5EF4-FFF2-40B4-BE49-F238E27FC236}">
                <a16:creationId xmlns:a16="http://schemas.microsoft.com/office/drawing/2014/main" id="{2E38CC08-0B8E-BE4A-97A5-1C712C64BD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50E7798-65DA-4E4B-9820-E45520E7088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E674C80-2BDB-AB49-82A3-122D901E3F88}"/>
              </a:ext>
            </a:extLst>
          </p:cNvPr>
          <p:cNvSpPr>
            <a:spLocks noGrp="1"/>
          </p:cNvSpPr>
          <p:nvPr>
            <p:ph type="sldNum" sz="quarter" idx="12"/>
          </p:nvPr>
        </p:nvSpPr>
        <p:spPr/>
        <p:txBody>
          <a:bodyPr/>
          <a:lstStyle/>
          <a:p>
            <a:fld id="{F60E4191-B049-AF4C-B31B-63DAE0652CDF}" type="slidenum">
              <a:rPr lang="en-US" smtClean="0"/>
              <a:pPr/>
              <a:t>25</a:t>
            </a:fld>
            <a:endParaRPr lang="en-US" dirty="0"/>
          </a:p>
        </p:txBody>
      </p:sp>
      <p:pic>
        <p:nvPicPr>
          <p:cNvPr id="7" name="Picture 6">
            <a:extLst>
              <a:ext uri="{FF2B5EF4-FFF2-40B4-BE49-F238E27FC236}">
                <a16:creationId xmlns:a16="http://schemas.microsoft.com/office/drawing/2014/main" id="{CA53DD28-ACB9-9F4C-9F41-60982094ED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5148" y="2193945"/>
            <a:ext cx="5072303" cy="2995479"/>
          </a:xfrm>
          <a:prstGeom prst="rect">
            <a:avLst/>
          </a:prstGeom>
        </p:spPr>
      </p:pic>
    </p:spTree>
    <p:extLst>
      <p:ext uri="{BB962C8B-B14F-4D97-AF65-F5344CB8AC3E}">
        <p14:creationId xmlns:p14="http://schemas.microsoft.com/office/powerpoint/2010/main" val="41439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796329-6C47-5244-88B0-680E4CA3647D}"/>
              </a:ext>
            </a:extLst>
          </p:cNvPr>
          <p:cNvSpPr>
            <a:spLocks noGrp="1"/>
          </p:cNvSpPr>
          <p:nvPr>
            <p:ph type="title"/>
          </p:nvPr>
        </p:nvSpPr>
        <p:spPr/>
        <p:txBody>
          <a:bodyPr/>
          <a:lstStyle/>
          <a:p>
            <a:r>
              <a:rPr lang="en-US" dirty="0"/>
              <a:t>Types of Hydropower</a:t>
            </a:r>
          </a:p>
        </p:txBody>
      </p:sp>
      <p:sp>
        <p:nvSpPr>
          <p:cNvPr id="7" name="Text Placeholder 6">
            <a:extLst>
              <a:ext uri="{FF2B5EF4-FFF2-40B4-BE49-F238E27FC236}">
                <a16:creationId xmlns:a16="http://schemas.microsoft.com/office/drawing/2014/main" id="{D09E1081-EDCE-9F49-965B-9F5A40CDFB97}"/>
              </a:ext>
            </a:extLst>
          </p:cNvPr>
          <p:cNvSpPr>
            <a:spLocks noGrp="1"/>
          </p:cNvSpPr>
          <p:nvPr>
            <p:ph type="body" idx="1"/>
          </p:nvPr>
        </p:nvSpPr>
        <p:spPr>
          <a:xfrm>
            <a:off x="839790" y="1681163"/>
            <a:ext cx="4950960" cy="762862"/>
          </a:xfrm>
          <a:solidFill>
            <a:srgbClr val="819F42"/>
          </a:solidFill>
          <a:ln w="19050">
            <a:solidFill>
              <a:srgbClr val="60832E"/>
            </a:solidFill>
          </a:ln>
        </p:spPr>
        <p:txBody>
          <a:bodyPr anchor="ctr">
            <a:normAutofit/>
          </a:bodyPr>
          <a:lstStyle/>
          <a:p>
            <a:pPr algn="ctr"/>
            <a:r>
              <a:rPr lang="en-US" sz="2400" dirty="0">
                <a:solidFill>
                  <a:schemeClr val="bg1"/>
                </a:solidFill>
              </a:rPr>
              <a:t>LARGE SCALE HYDROPOWER</a:t>
            </a:r>
          </a:p>
        </p:txBody>
      </p:sp>
      <p:sp>
        <p:nvSpPr>
          <p:cNvPr id="8" name="Content Placeholder 7">
            <a:extLst>
              <a:ext uri="{FF2B5EF4-FFF2-40B4-BE49-F238E27FC236}">
                <a16:creationId xmlns:a16="http://schemas.microsoft.com/office/drawing/2014/main" id="{3E97B168-873D-4545-98CC-49C9AA85362A}"/>
              </a:ext>
            </a:extLst>
          </p:cNvPr>
          <p:cNvSpPr>
            <a:spLocks noGrp="1"/>
          </p:cNvSpPr>
          <p:nvPr>
            <p:ph sz="half" idx="2"/>
          </p:nvPr>
        </p:nvSpPr>
        <p:spPr>
          <a:xfrm>
            <a:off x="839789" y="2444025"/>
            <a:ext cx="4950960" cy="1563122"/>
          </a:xfrm>
          <a:ln w="19050">
            <a:solidFill>
              <a:srgbClr val="60832E"/>
            </a:solidFill>
          </a:ln>
        </p:spPr>
        <p:txBody>
          <a:bodyPr>
            <a:normAutofit/>
          </a:bodyPr>
          <a:lstStyle/>
          <a:p>
            <a:r>
              <a:rPr lang="en-US" sz="1800" dirty="0"/>
              <a:t>Uses a dam to control the flow of water to produce electricity when needed</a:t>
            </a:r>
          </a:p>
          <a:p>
            <a:r>
              <a:rPr lang="en-US" sz="1800" dirty="0"/>
              <a:t>A higher reservoir stores the water </a:t>
            </a:r>
          </a:p>
        </p:txBody>
      </p:sp>
      <p:sp>
        <p:nvSpPr>
          <p:cNvPr id="9" name="Text Placeholder 8">
            <a:extLst>
              <a:ext uri="{FF2B5EF4-FFF2-40B4-BE49-F238E27FC236}">
                <a16:creationId xmlns:a16="http://schemas.microsoft.com/office/drawing/2014/main" id="{5E843868-C0F6-BE4D-9156-C0223ABE9BF1}"/>
              </a:ext>
            </a:extLst>
          </p:cNvPr>
          <p:cNvSpPr>
            <a:spLocks noGrp="1"/>
          </p:cNvSpPr>
          <p:nvPr>
            <p:ph type="body" sz="quarter" idx="3"/>
          </p:nvPr>
        </p:nvSpPr>
        <p:spPr>
          <a:xfrm>
            <a:off x="6297612" y="1681163"/>
            <a:ext cx="4950961" cy="762862"/>
          </a:xfrm>
          <a:solidFill>
            <a:srgbClr val="819F42"/>
          </a:solidFill>
          <a:ln w="19050">
            <a:solidFill>
              <a:srgbClr val="60832E"/>
            </a:solidFill>
          </a:ln>
        </p:spPr>
        <p:txBody>
          <a:bodyPr anchor="ctr">
            <a:normAutofit/>
          </a:bodyPr>
          <a:lstStyle/>
          <a:p>
            <a:pPr algn="ctr"/>
            <a:r>
              <a:rPr lang="en-US" sz="2400" dirty="0">
                <a:solidFill>
                  <a:schemeClr val="bg1"/>
                </a:solidFill>
              </a:rPr>
              <a:t>RUN-OF-THE-RIVER HYDROPOWER</a:t>
            </a:r>
          </a:p>
        </p:txBody>
      </p:sp>
      <p:sp>
        <p:nvSpPr>
          <p:cNvPr id="10" name="Content Placeholder 9">
            <a:extLst>
              <a:ext uri="{FF2B5EF4-FFF2-40B4-BE49-F238E27FC236}">
                <a16:creationId xmlns:a16="http://schemas.microsoft.com/office/drawing/2014/main" id="{B7266CC7-ED2A-B140-AEF5-D814A7E2B273}"/>
              </a:ext>
            </a:extLst>
          </p:cNvPr>
          <p:cNvSpPr>
            <a:spLocks noGrp="1"/>
          </p:cNvSpPr>
          <p:nvPr>
            <p:ph sz="quarter" idx="4"/>
          </p:nvPr>
        </p:nvSpPr>
        <p:spPr>
          <a:xfrm>
            <a:off x="6297612" y="2442557"/>
            <a:ext cx="4950961" cy="1564590"/>
          </a:xfrm>
          <a:ln w="19050">
            <a:solidFill>
              <a:srgbClr val="60832E"/>
            </a:solidFill>
          </a:ln>
        </p:spPr>
        <p:txBody>
          <a:bodyPr>
            <a:normAutofit fontScale="92500"/>
          </a:bodyPr>
          <a:lstStyle/>
          <a:p>
            <a:r>
              <a:rPr lang="en-US" sz="1800" dirty="0"/>
              <a:t>Generation is dependent on the flow of the river (lots of production variability)</a:t>
            </a:r>
          </a:p>
          <a:p>
            <a:r>
              <a:rPr lang="en-US" sz="1800" dirty="0"/>
              <a:t>No reservoirs to store water (smaller footprint)</a:t>
            </a:r>
          </a:p>
          <a:p>
            <a:r>
              <a:rPr lang="en-US" sz="1800" dirty="0"/>
              <a:t>Less power produced than large scale hydropower</a:t>
            </a:r>
          </a:p>
        </p:txBody>
      </p:sp>
      <p:sp>
        <p:nvSpPr>
          <p:cNvPr id="4" name="Date Placeholder 3">
            <a:extLst>
              <a:ext uri="{FF2B5EF4-FFF2-40B4-BE49-F238E27FC236}">
                <a16:creationId xmlns:a16="http://schemas.microsoft.com/office/drawing/2014/main" id="{77EC5CF4-ECF8-5D42-B3CE-DB9D98D5F684}"/>
              </a:ext>
            </a:extLst>
          </p:cNvPr>
          <p:cNvSpPr>
            <a:spLocks noGrp="1"/>
          </p:cNvSpPr>
          <p:nvPr>
            <p:ph type="dt" sz="half" idx="10"/>
          </p:nvPr>
        </p:nvSpPr>
        <p:spPr>
          <a:xfrm>
            <a:off x="1276917" y="6381566"/>
            <a:ext cx="2310333" cy="339911"/>
          </a:xfrm>
        </p:spPr>
        <p:txBody>
          <a:bodyPr/>
          <a:lstStyle/>
          <a:p>
            <a:r>
              <a:rPr lang="en-CA" dirty="0"/>
              <a:t>25-04-20</a:t>
            </a:r>
            <a:endParaRPr lang="en-US" dirty="0"/>
          </a:p>
        </p:txBody>
      </p:sp>
      <p:sp>
        <p:nvSpPr>
          <p:cNvPr id="5" name="Slide Number Placeholder 4">
            <a:extLst>
              <a:ext uri="{FF2B5EF4-FFF2-40B4-BE49-F238E27FC236}">
                <a16:creationId xmlns:a16="http://schemas.microsoft.com/office/drawing/2014/main" id="{0B6E613C-2A13-AB48-BD5E-D22F5B38E864}"/>
              </a:ext>
            </a:extLst>
          </p:cNvPr>
          <p:cNvSpPr>
            <a:spLocks noGrp="1"/>
          </p:cNvSpPr>
          <p:nvPr>
            <p:ph type="sldNum" sz="quarter" idx="12"/>
          </p:nvPr>
        </p:nvSpPr>
        <p:spPr/>
        <p:txBody>
          <a:bodyPr/>
          <a:lstStyle/>
          <a:p>
            <a:fld id="{F60E4191-B049-AF4C-B31B-63DAE0652CDF}" type="slidenum">
              <a:rPr lang="en-US" smtClean="0"/>
              <a:pPr/>
              <a:t>26</a:t>
            </a:fld>
            <a:endParaRPr lang="en-US" dirty="0"/>
          </a:p>
        </p:txBody>
      </p:sp>
      <p:pic>
        <p:nvPicPr>
          <p:cNvPr id="17" name="Picture 16">
            <a:extLst>
              <a:ext uri="{FF2B5EF4-FFF2-40B4-BE49-F238E27FC236}">
                <a16:creationId xmlns:a16="http://schemas.microsoft.com/office/drawing/2014/main" id="{4F73F7EE-9627-644B-8F77-64F985896D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9984" y="4164217"/>
            <a:ext cx="4076704" cy="2127683"/>
          </a:xfrm>
          <a:prstGeom prst="rect">
            <a:avLst/>
          </a:prstGeom>
        </p:spPr>
      </p:pic>
      <p:pic>
        <p:nvPicPr>
          <p:cNvPr id="3" name="Picture 2">
            <a:extLst>
              <a:ext uri="{FF2B5EF4-FFF2-40B4-BE49-F238E27FC236}">
                <a16:creationId xmlns:a16="http://schemas.microsoft.com/office/drawing/2014/main" id="{06F3D864-FF14-D544-B151-989A907AE7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6917" y="4164216"/>
            <a:ext cx="4076704" cy="2127683"/>
          </a:xfrm>
          <a:prstGeom prst="rect">
            <a:avLst/>
          </a:prstGeom>
        </p:spPr>
      </p:pic>
    </p:spTree>
    <p:extLst>
      <p:ext uri="{BB962C8B-B14F-4D97-AF65-F5344CB8AC3E}">
        <p14:creationId xmlns:p14="http://schemas.microsoft.com/office/powerpoint/2010/main" val="20648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8387-35E7-4E4D-9EB3-2B2DD3C02D23}"/>
              </a:ext>
            </a:extLst>
          </p:cNvPr>
          <p:cNvSpPr>
            <a:spLocks noGrp="1"/>
          </p:cNvSpPr>
          <p:nvPr>
            <p:ph type="title"/>
          </p:nvPr>
        </p:nvSpPr>
        <p:spPr/>
        <p:txBody>
          <a:bodyPr/>
          <a:lstStyle/>
          <a:p>
            <a:r>
              <a:rPr lang="en-US" dirty="0"/>
              <a:t>What is Hydropower?</a:t>
            </a:r>
          </a:p>
        </p:txBody>
      </p:sp>
      <p:sp>
        <p:nvSpPr>
          <p:cNvPr id="3" name="Content Placeholder 2">
            <a:extLst>
              <a:ext uri="{FF2B5EF4-FFF2-40B4-BE49-F238E27FC236}">
                <a16:creationId xmlns:a16="http://schemas.microsoft.com/office/drawing/2014/main" id="{C64A1B9E-766A-A94C-A247-711BBD3C9D4D}"/>
              </a:ext>
            </a:extLst>
          </p:cNvPr>
          <p:cNvSpPr>
            <a:spLocks noGrp="1"/>
          </p:cNvSpPr>
          <p:nvPr>
            <p:ph idx="1"/>
          </p:nvPr>
        </p:nvSpPr>
        <p:spPr>
          <a:xfrm>
            <a:off x="838200" y="1825625"/>
            <a:ext cx="10515600" cy="2636023"/>
          </a:xfrm>
        </p:spPr>
        <p:txBody>
          <a:bodyPr>
            <a:normAutofit/>
          </a:bodyPr>
          <a:lstStyle/>
          <a:p>
            <a:r>
              <a:rPr lang="en-US" dirty="0"/>
              <a:t>“</a:t>
            </a:r>
            <a:r>
              <a:rPr lang="en-US" i="1" dirty="0"/>
              <a:t>Hydro</a:t>
            </a:r>
            <a:r>
              <a:rPr lang="en-US" dirty="0"/>
              <a:t>” means “water” in Greek</a:t>
            </a:r>
          </a:p>
          <a:p>
            <a:pPr lvl="1"/>
            <a:r>
              <a:rPr lang="en-US" i="1" dirty="0">
                <a:solidFill>
                  <a:srgbClr val="819F42"/>
                </a:solidFill>
              </a:rPr>
              <a:t>Hydropower</a:t>
            </a:r>
            <a:r>
              <a:rPr lang="en-US" dirty="0">
                <a:solidFill>
                  <a:srgbClr val="819F42"/>
                </a:solidFill>
              </a:rPr>
              <a:t> means power that is generated from the flow of water</a:t>
            </a:r>
            <a:endParaRPr lang="en-US" dirty="0"/>
          </a:p>
          <a:p>
            <a:r>
              <a:rPr lang="en-US" dirty="0"/>
              <a:t>Hydropower uses the force of water to turn a turbine</a:t>
            </a:r>
          </a:p>
          <a:p>
            <a:r>
              <a:rPr lang="en-US" dirty="0"/>
              <a:t>Hydropower is the conversion of </a:t>
            </a:r>
            <a:r>
              <a:rPr lang="en-US" b="1" dirty="0"/>
              <a:t>potential energy</a:t>
            </a:r>
            <a:r>
              <a:rPr lang="en-US" dirty="0"/>
              <a:t> to </a:t>
            </a:r>
            <a:r>
              <a:rPr lang="en-US" b="1" dirty="0"/>
              <a:t>kinetic energy</a:t>
            </a:r>
            <a:endParaRPr lang="en-US" dirty="0"/>
          </a:p>
          <a:p>
            <a:r>
              <a:rPr lang="en-US" dirty="0"/>
              <a:t>There are two types: </a:t>
            </a:r>
            <a:r>
              <a:rPr lang="en-US" b="1" dirty="0"/>
              <a:t>large scale hydro and run-of-the-river (small hydro)</a:t>
            </a:r>
          </a:p>
          <a:p>
            <a:endParaRPr lang="en-US" b="1" dirty="0"/>
          </a:p>
          <a:p>
            <a:endParaRPr lang="en-US" dirty="0"/>
          </a:p>
        </p:txBody>
      </p:sp>
      <p:sp>
        <p:nvSpPr>
          <p:cNvPr id="4" name="Date Placeholder 3">
            <a:extLst>
              <a:ext uri="{FF2B5EF4-FFF2-40B4-BE49-F238E27FC236}">
                <a16:creationId xmlns:a16="http://schemas.microsoft.com/office/drawing/2014/main" id="{E18C5E86-6FC8-854B-BCDC-8AE0727ADCE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0FE20F5-929D-AB4C-9C6A-4CCD4C7A1A00}"/>
              </a:ext>
            </a:extLst>
          </p:cNvPr>
          <p:cNvSpPr>
            <a:spLocks noGrp="1"/>
          </p:cNvSpPr>
          <p:nvPr>
            <p:ph type="sldNum" sz="quarter" idx="12"/>
          </p:nvPr>
        </p:nvSpPr>
        <p:spPr/>
        <p:txBody>
          <a:bodyPr/>
          <a:lstStyle/>
          <a:p>
            <a:fld id="{F60E4191-B049-AF4C-B31B-63DAE0652CDF}" type="slidenum">
              <a:rPr lang="en-US" smtClean="0"/>
              <a:pPr/>
              <a:t>27</a:t>
            </a:fld>
            <a:endParaRPr lang="en-US" dirty="0"/>
          </a:p>
        </p:txBody>
      </p:sp>
      <p:sp>
        <p:nvSpPr>
          <p:cNvPr id="7" name="Cloud Callout 6">
            <a:extLst>
              <a:ext uri="{FF2B5EF4-FFF2-40B4-BE49-F238E27FC236}">
                <a16:creationId xmlns:a16="http://schemas.microsoft.com/office/drawing/2014/main" id="{B42DA544-2F2F-C94F-8FF9-295AC88E3915}"/>
              </a:ext>
            </a:extLst>
          </p:cNvPr>
          <p:cNvSpPr/>
          <p:nvPr/>
        </p:nvSpPr>
        <p:spPr>
          <a:xfrm>
            <a:off x="6668293" y="4461648"/>
            <a:ext cx="2813638" cy="1894704"/>
          </a:xfrm>
          <a:prstGeom prst="cloudCallout">
            <a:avLst>
              <a:gd name="adj1" fmla="val 51610"/>
              <a:gd name="adj2" fmla="val 67488"/>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Did you know: </a:t>
            </a:r>
            <a:r>
              <a:rPr lang="en-US" sz="1400" dirty="0"/>
              <a:t>There are 475 hydropower generating stations in Canada! We rank #2 in hydropower generation!</a:t>
            </a:r>
          </a:p>
          <a:p>
            <a:pPr algn="ctr"/>
            <a:r>
              <a:rPr lang="en-US" sz="1000" dirty="0" err="1"/>
              <a:t>energybc.ca</a:t>
            </a:r>
            <a:endParaRPr lang="en-US" sz="900" dirty="0"/>
          </a:p>
        </p:txBody>
      </p:sp>
    </p:spTree>
    <p:extLst>
      <p:ext uri="{BB962C8B-B14F-4D97-AF65-F5344CB8AC3E}">
        <p14:creationId xmlns:p14="http://schemas.microsoft.com/office/powerpoint/2010/main" val="1970320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F84C22CA-10C3-EF49-A44F-08DF2E26FD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0204" y="3176845"/>
            <a:ext cx="4891592" cy="3544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8">
            <a:extLst>
              <a:ext uri="{FF2B5EF4-FFF2-40B4-BE49-F238E27FC236}">
                <a16:creationId xmlns:a16="http://schemas.microsoft.com/office/drawing/2014/main" id="{0D93A7B2-CE90-574A-A45B-0744F4D18F45}"/>
              </a:ext>
            </a:extLst>
          </p:cNvPr>
          <p:cNvSpPr>
            <a:spLocks noGrp="1"/>
          </p:cNvSpPr>
          <p:nvPr>
            <p:ph type="title"/>
          </p:nvPr>
        </p:nvSpPr>
        <p:spPr/>
        <p:txBody>
          <a:bodyPr/>
          <a:lstStyle/>
          <a:p>
            <a:r>
              <a:rPr lang="en-US" dirty="0"/>
              <a:t>How Hydropower Works</a:t>
            </a:r>
          </a:p>
        </p:txBody>
      </p:sp>
      <p:sp>
        <p:nvSpPr>
          <p:cNvPr id="10" name="Content Placeholder 9">
            <a:extLst>
              <a:ext uri="{FF2B5EF4-FFF2-40B4-BE49-F238E27FC236}">
                <a16:creationId xmlns:a16="http://schemas.microsoft.com/office/drawing/2014/main" id="{412912FD-7AEA-714C-94DF-A73F17C5D0B8}"/>
              </a:ext>
            </a:extLst>
          </p:cNvPr>
          <p:cNvSpPr>
            <a:spLocks noGrp="1"/>
          </p:cNvSpPr>
          <p:nvPr>
            <p:ph idx="1"/>
          </p:nvPr>
        </p:nvSpPr>
        <p:spPr/>
        <p:txBody>
          <a:bodyPr/>
          <a:lstStyle/>
          <a:p>
            <a:r>
              <a:rPr lang="en-US" dirty="0"/>
              <a:t>Hydropower is the </a:t>
            </a:r>
            <a:r>
              <a:rPr lang="en-US" dirty="0">
                <a:solidFill>
                  <a:srgbClr val="78A12E"/>
                </a:solidFill>
              </a:rPr>
              <a:t>most common</a:t>
            </a:r>
            <a:r>
              <a:rPr lang="en-US" dirty="0"/>
              <a:t> renewable energy source in the world</a:t>
            </a:r>
          </a:p>
          <a:p>
            <a:r>
              <a:rPr lang="en-US" dirty="0"/>
              <a:t>Water flows from a high reservoir to a low reservoir</a:t>
            </a:r>
          </a:p>
          <a:p>
            <a:r>
              <a:rPr lang="en-US" dirty="0"/>
              <a:t>The flow of water turns a turbine and generates </a:t>
            </a:r>
            <a:r>
              <a:rPr lang="en-US" b="1" dirty="0"/>
              <a:t>electricity</a:t>
            </a:r>
            <a:endParaRPr lang="en-US" dirty="0"/>
          </a:p>
        </p:txBody>
      </p:sp>
      <p:sp>
        <p:nvSpPr>
          <p:cNvPr id="7" name="Date Placeholder 6">
            <a:extLst>
              <a:ext uri="{FF2B5EF4-FFF2-40B4-BE49-F238E27FC236}">
                <a16:creationId xmlns:a16="http://schemas.microsoft.com/office/drawing/2014/main" id="{92480812-F2C2-B442-8C8D-385D4A38A944}"/>
              </a:ext>
            </a:extLst>
          </p:cNvPr>
          <p:cNvSpPr>
            <a:spLocks noGrp="1"/>
          </p:cNvSpPr>
          <p:nvPr>
            <p:ph type="dt" sz="half" idx="10"/>
          </p:nvPr>
        </p:nvSpPr>
        <p:spPr/>
        <p:txBody>
          <a:bodyPr/>
          <a:lstStyle/>
          <a:p>
            <a:r>
              <a:rPr lang="en-CA"/>
              <a:t>25-04-20</a:t>
            </a:r>
            <a:endParaRPr lang="en-US" dirty="0"/>
          </a:p>
        </p:txBody>
      </p:sp>
      <p:sp>
        <p:nvSpPr>
          <p:cNvPr id="8" name="Slide Number Placeholder 7">
            <a:extLst>
              <a:ext uri="{FF2B5EF4-FFF2-40B4-BE49-F238E27FC236}">
                <a16:creationId xmlns:a16="http://schemas.microsoft.com/office/drawing/2014/main" id="{9353B364-FC96-2541-AB10-C19D97CD9498}"/>
              </a:ext>
            </a:extLst>
          </p:cNvPr>
          <p:cNvSpPr>
            <a:spLocks noGrp="1"/>
          </p:cNvSpPr>
          <p:nvPr>
            <p:ph type="sldNum" sz="quarter" idx="12"/>
          </p:nvPr>
        </p:nvSpPr>
        <p:spPr/>
        <p:txBody>
          <a:bodyPr/>
          <a:lstStyle/>
          <a:p>
            <a:fld id="{F60E4191-B049-AF4C-B31B-63DAE0652CDF}" type="slidenum">
              <a:rPr lang="en-US" smtClean="0"/>
              <a:pPr/>
              <a:t>28</a:t>
            </a:fld>
            <a:endParaRPr lang="en-US" dirty="0"/>
          </a:p>
        </p:txBody>
      </p:sp>
      <p:sp>
        <p:nvSpPr>
          <p:cNvPr id="2" name="TextBox 1">
            <a:extLst>
              <a:ext uri="{FF2B5EF4-FFF2-40B4-BE49-F238E27FC236}">
                <a16:creationId xmlns:a16="http://schemas.microsoft.com/office/drawing/2014/main" id="{7F10D3E2-25AA-7543-8032-26683A922FCE}"/>
              </a:ext>
            </a:extLst>
          </p:cNvPr>
          <p:cNvSpPr txBox="1"/>
          <p:nvPr/>
        </p:nvSpPr>
        <p:spPr>
          <a:xfrm>
            <a:off x="3806687" y="15703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48282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459C-72AB-D549-A749-D44808F5A5E7}"/>
              </a:ext>
            </a:extLst>
          </p:cNvPr>
          <p:cNvSpPr>
            <a:spLocks noGrp="1"/>
          </p:cNvSpPr>
          <p:nvPr>
            <p:ph type="title"/>
          </p:nvPr>
        </p:nvSpPr>
        <p:spPr/>
        <p:txBody>
          <a:bodyPr/>
          <a:lstStyle/>
          <a:p>
            <a:r>
              <a:rPr lang="en-US" dirty="0"/>
              <a:t>Hydropower in Alberta</a:t>
            </a:r>
          </a:p>
        </p:txBody>
      </p:sp>
      <p:sp>
        <p:nvSpPr>
          <p:cNvPr id="3" name="Content Placeholder 2">
            <a:extLst>
              <a:ext uri="{FF2B5EF4-FFF2-40B4-BE49-F238E27FC236}">
                <a16:creationId xmlns:a16="http://schemas.microsoft.com/office/drawing/2014/main" id="{D3C45A8F-8A0E-E148-839F-5F0CAFE818BF}"/>
              </a:ext>
            </a:extLst>
          </p:cNvPr>
          <p:cNvSpPr>
            <a:spLocks noGrp="1"/>
          </p:cNvSpPr>
          <p:nvPr>
            <p:ph idx="1"/>
          </p:nvPr>
        </p:nvSpPr>
        <p:spPr>
          <a:xfrm>
            <a:off x="838200" y="1825625"/>
            <a:ext cx="10515600" cy="1144335"/>
          </a:xfrm>
        </p:spPr>
        <p:txBody>
          <a:bodyPr/>
          <a:lstStyle/>
          <a:p>
            <a:r>
              <a:rPr lang="en-US" dirty="0"/>
              <a:t>Canada has lots of hydropower facilities, but Alberta does not</a:t>
            </a:r>
          </a:p>
          <a:p>
            <a:r>
              <a:rPr lang="en-US" dirty="0"/>
              <a:t>Hydropower makes up about 6% of Alberta’s electricity </a:t>
            </a:r>
            <a:r>
              <a:rPr lang="en-US" baseline="30000" dirty="0"/>
              <a:t>[1]</a:t>
            </a:r>
            <a:endParaRPr lang="en-US" dirty="0"/>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FED75753-6392-504B-86E4-753A4EE2FCAD}"/>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207EA46-8BAA-5C46-A169-19BDB2573CF7}"/>
              </a:ext>
            </a:extLst>
          </p:cNvPr>
          <p:cNvSpPr>
            <a:spLocks noGrp="1"/>
          </p:cNvSpPr>
          <p:nvPr>
            <p:ph type="sldNum" sz="quarter" idx="12"/>
          </p:nvPr>
        </p:nvSpPr>
        <p:spPr/>
        <p:txBody>
          <a:bodyPr/>
          <a:lstStyle/>
          <a:p>
            <a:fld id="{F60E4191-B049-AF4C-B31B-63DAE0652CDF}" type="slidenum">
              <a:rPr lang="en-US" smtClean="0"/>
              <a:pPr/>
              <a:t>29</a:t>
            </a:fld>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779" y="2969960"/>
            <a:ext cx="5037221" cy="2833437"/>
          </a:xfrm>
          <a:prstGeom prst="rect">
            <a:avLst/>
          </a:prstGeom>
        </p:spPr>
      </p:pic>
      <p:sp>
        <p:nvSpPr>
          <p:cNvPr id="7" name="Content Placeholder 2">
            <a:extLst>
              <a:ext uri="{FF2B5EF4-FFF2-40B4-BE49-F238E27FC236}">
                <a16:creationId xmlns:a16="http://schemas.microsoft.com/office/drawing/2014/main" id="{267BCD70-57F3-2845-A8EF-0B484A65AAB2}"/>
              </a:ext>
            </a:extLst>
          </p:cNvPr>
          <p:cNvSpPr txBox="1">
            <a:spLocks/>
          </p:cNvSpPr>
          <p:nvPr/>
        </p:nvSpPr>
        <p:spPr>
          <a:xfrm>
            <a:off x="6537157" y="2969959"/>
            <a:ext cx="5037222" cy="17877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Horseshoe Hydroelectric Dam located near Kananaskis</a:t>
            </a:r>
          </a:p>
          <a:p>
            <a:pPr lvl="1"/>
            <a:r>
              <a:rPr lang="en-US" dirty="0"/>
              <a:t>First large scale hydropower facility built in 1911</a:t>
            </a:r>
          </a:p>
          <a:p>
            <a:pPr lvl="1"/>
            <a:r>
              <a:rPr lang="en-US" dirty="0"/>
              <a:t>Owned and operated by TransAlta Corporation</a:t>
            </a:r>
          </a:p>
          <a:p>
            <a:endParaRPr lang="en-US" dirty="0"/>
          </a:p>
          <a:p>
            <a:pPr marL="0" indent="0">
              <a:buFont typeface="Arial"/>
              <a:buNone/>
            </a:pPr>
            <a:endParaRPr lang="en-US" dirty="0"/>
          </a:p>
        </p:txBody>
      </p:sp>
    </p:spTree>
    <p:extLst>
      <p:ext uri="{BB962C8B-B14F-4D97-AF65-F5344CB8AC3E}">
        <p14:creationId xmlns:p14="http://schemas.microsoft.com/office/powerpoint/2010/main" val="133867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2046-6359-3043-8DE9-FEB187598087}"/>
              </a:ext>
            </a:extLst>
          </p:cNvPr>
          <p:cNvSpPr>
            <a:spLocks noGrp="1"/>
          </p:cNvSpPr>
          <p:nvPr>
            <p:ph type="title"/>
          </p:nvPr>
        </p:nvSpPr>
        <p:spPr/>
        <p:txBody>
          <a:bodyPr/>
          <a:lstStyle/>
          <a:p>
            <a:r>
              <a:rPr lang="en-US" dirty="0"/>
              <a:t>Circle of Concern, Control and Influence</a:t>
            </a:r>
          </a:p>
        </p:txBody>
      </p:sp>
      <p:sp>
        <p:nvSpPr>
          <p:cNvPr id="3" name="Content Placeholder 2">
            <a:extLst>
              <a:ext uri="{FF2B5EF4-FFF2-40B4-BE49-F238E27FC236}">
                <a16:creationId xmlns:a16="http://schemas.microsoft.com/office/drawing/2014/main" id="{0E6AA7BE-B985-5C49-9BBF-E4036BF4C4C1}"/>
              </a:ext>
            </a:extLst>
          </p:cNvPr>
          <p:cNvSpPr>
            <a:spLocks noGrp="1"/>
          </p:cNvSpPr>
          <p:nvPr>
            <p:ph idx="1"/>
          </p:nvPr>
        </p:nvSpPr>
        <p:spPr>
          <a:xfrm>
            <a:off x="838200" y="1825625"/>
            <a:ext cx="4940508" cy="4351338"/>
          </a:xfrm>
        </p:spPr>
        <p:txBody>
          <a:bodyPr/>
          <a:lstStyle/>
          <a:p>
            <a:r>
              <a:rPr lang="en-US" sz="2400" b="1" dirty="0"/>
              <a:t>Circle of concern  - </a:t>
            </a:r>
            <a:r>
              <a:rPr lang="en-US" sz="2400" dirty="0"/>
              <a:t>things we may not have direct control over.</a:t>
            </a:r>
          </a:p>
          <a:p>
            <a:endParaRPr lang="en-US" sz="2400" b="1" dirty="0"/>
          </a:p>
          <a:p>
            <a:r>
              <a:rPr lang="en-US" sz="2400" b="1" dirty="0"/>
              <a:t>Circle of influence  - </a:t>
            </a:r>
            <a:r>
              <a:rPr lang="en-US" sz="2400" dirty="0"/>
              <a:t>things that I can influence and others can do something.</a:t>
            </a:r>
          </a:p>
          <a:p>
            <a:endParaRPr lang="en-US" sz="2400" dirty="0"/>
          </a:p>
          <a:p>
            <a:r>
              <a:rPr lang="en-US" sz="2400" b="1" dirty="0"/>
              <a:t>Circle of control  - </a:t>
            </a:r>
            <a:r>
              <a:rPr lang="en-US" sz="2400" dirty="0"/>
              <a:t>things I can actually do </a:t>
            </a:r>
          </a:p>
          <a:p>
            <a:endParaRPr lang="en-US" dirty="0"/>
          </a:p>
        </p:txBody>
      </p:sp>
      <p:sp>
        <p:nvSpPr>
          <p:cNvPr id="4" name="Date Placeholder 3">
            <a:extLst>
              <a:ext uri="{FF2B5EF4-FFF2-40B4-BE49-F238E27FC236}">
                <a16:creationId xmlns:a16="http://schemas.microsoft.com/office/drawing/2014/main" id="{9AE82B3E-E7B5-794B-9082-CD3E4E74F97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EBD0EF6E-579D-8545-9EAB-3597FAB94DC3}"/>
              </a:ext>
            </a:extLst>
          </p:cNvPr>
          <p:cNvSpPr>
            <a:spLocks noGrp="1"/>
          </p:cNvSpPr>
          <p:nvPr>
            <p:ph type="sldNum" sz="quarter" idx="12"/>
          </p:nvPr>
        </p:nvSpPr>
        <p:spPr/>
        <p:txBody>
          <a:bodyPr/>
          <a:lstStyle/>
          <a:p>
            <a:fld id="{F60E4191-B049-AF4C-B31B-63DAE0652CDF}" type="slidenum">
              <a:rPr lang="en-US" smtClean="0"/>
              <a:pPr/>
              <a:t>3</a:t>
            </a:fld>
            <a:endParaRPr lang="en-US" dirty="0"/>
          </a:p>
        </p:txBody>
      </p:sp>
      <p:pic>
        <p:nvPicPr>
          <p:cNvPr id="6" name="Content Placeholder 5">
            <a:extLst>
              <a:ext uri="{FF2B5EF4-FFF2-40B4-BE49-F238E27FC236}">
                <a16:creationId xmlns:a16="http://schemas.microsoft.com/office/drawing/2014/main" id="{DE955127-557C-0D46-94DA-40CB9F318D3C}"/>
              </a:ext>
            </a:extLst>
          </p:cNvPr>
          <p:cNvPicPr>
            <a:picLocks noChangeAspect="1"/>
          </p:cNvPicPr>
          <p:nvPr/>
        </p:nvPicPr>
        <p:blipFill>
          <a:blip r:embed="rId3" cstate="email">
            <a:extLst>
              <a:ext uri="{28A0092B-C50C-407E-A947-70E740481C1C}">
                <a14:useLocalDpi xmlns:a14="http://schemas.microsoft.com/office/drawing/2010/main"/>
              </a:ext>
            </a:extLst>
          </a:blip>
          <a:srcRect l="-29365" r="-29365"/>
          <a:stretch>
            <a:fillRect/>
          </a:stretch>
        </p:blipFill>
        <p:spPr>
          <a:xfrm>
            <a:off x="6267934" y="1825625"/>
            <a:ext cx="5566756" cy="3507056"/>
          </a:xfrm>
          <a:prstGeom prst="rect">
            <a:avLst/>
          </a:prstGeom>
        </p:spPr>
      </p:pic>
    </p:spTree>
    <p:extLst>
      <p:ext uri="{BB962C8B-B14F-4D97-AF65-F5344CB8AC3E}">
        <p14:creationId xmlns:p14="http://schemas.microsoft.com/office/powerpoint/2010/main" val="3340169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C24C-9D66-2044-9505-22398ACBF270}"/>
              </a:ext>
            </a:extLst>
          </p:cNvPr>
          <p:cNvSpPr>
            <a:spLocks noGrp="1"/>
          </p:cNvSpPr>
          <p:nvPr>
            <p:ph type="title"/>
          </p:nvPr>
        </p:nvSpPr>
        <p:spPr/>
        <p:txBody>
          <a:bodyPr/>
          <a:lstStyle/>
          <a:p>
            <a:r>
              <a:rPr lang="en-US" dirty="0"/>
              <a:t>Pros and Cons of Hydropower</a:t>
            </a:r>
          </a:p>
        </p:txBody>
      </p:sp>
      <p:sp>
        <p:nvSpPr>
          <p:cNvPr id="4" name="Date Placeholder 3">
            <a:extLst>
              <a:ext uri="{FF2B5EF4-FFF2-40B4-BE49-F238E27FC236}">
                <a16:creationId xmlns:a16="http://schemas.microsoft.com/office/drawing/2014/main" id="{63A39CFE-C013-E349-88A9-AA11E30A91AC}"/>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6D25439-CCE1-5D49-B162-0D91821B761E}"/>
              </a:ext>
            </a:extLst>
          </p:cNvPr>
          <p:cNvSpPr>
            <a:spLocks noGrp="1"/>
          </p:cNvSpPr>
          <p:nvPr>
            <p:ph type="sldNum" sz="quarter" idx="12"/>
          </p:nvPr>
        </p:nvSpPr>
        <p:spPr/>
        <p:txBody>
          <a:bodyPr/>
          <a:lstStyle/>
          <a:p>
            <a:fld id="{F60E4191-B049-AF4C-B31B-63DAE0652CDF}" type="slidenum">
              <a:rPr lang="en-US" smtClean="0"/>
              <a:pPr/>
              <a:t>30</a:t>
            </a:fld>
            <a:endParaRPr lang="en-US" dirty="0"/>
          </a:p>
        </p:txBody>
      </p:sp>
      <p:graphicFrame>
        <p:nvGraphicFramePr>
          <p:cNvPr id="6" name="Table 5">
            <a:extLst>
              <a:ext uri="{FF2B5EF4-FFF2-40B4-BE49-F238E27FC236}">
                <a16:creationId xmlns:a16="http://schemas.microsoft.com/office/drawing/2014/main" id="{F5101500-273D-1242-8D79-40A168E0074A}"/>
              </a:ext>
            </a:extLst>
          </p:cNvPr>
          <p:cNvGraphicFramePr>
            <a:graphicFrameLocks noGrp="1"/>
          </p:cNvGraphicFramePr>
          <p:nvPr>
            <p:extLst>
              <p:ext uri="{D42A27DB-BD31-4B8C-83A1-F6EECF244321}">
                <p14:modId xmlns:p14="http://schemas.microsoft.com/office/powerpoint/2010/main" val="3653275719"/>
              </p:ext>
            </p:extLst>
          </p:nvPr>
        </p:nvGraphicFramePr>
        <p:xfrm>
          <a:off x="838199" y="1424763"/>
          <a:ext cx="10198394" cy="4693351"/>
        </p:xfrm>
        <a:graphic>
          <a:graphicData uri="http://schemas.openxmlformats.org/drawingml/2006/table">
            <a:tbl>
              <a:tblPr firstRow="1" bandRow="1">
                <a:tableStyleId>{2D5ABB26-0587-4C30-8999-92F81FD0307C}</a:tableStyleId>
              </a:tblPr>
              <a:tblGrid>
                <a:gridCol w="921488">
                  <a:extLst>
                    <a:ext uri="{9D8B030D-6E8A-4147-A177-3AD203B41FA5}">
                      <a16:colId xmlns:a16="http://schemas.microsoft.com/office/drawing/2014/main" val="1112638391"/>
                    </a:ext>
                  </a:extLst>
                </a:gridCol>
                <a:gridCol w="4655809">
                  <a:extLst>
                    <a:ext uri="{9D8B030D-6E8A-4147-A177-3AD203B41FA5}">
                      <a16:colId xmlns:a16="http://schemas.microsoft.com/office/drawing/2014/main" val="1886278531"/>
                    </a:ext>
                  </a:extLst>
                </a:gridCol>
                <a:gridCol w="4621097">
                  <a:extLst>
                    <a:ext uri="{9D8B030D-6E8A-4147-A177-3AD203B41FA5}">
                      <a16:colId xmlns:a16="http://schemas.microsoft.com/office/drawing/2014/main" val="2738382012"/>
                    </a:ext>
                  </a:extLst>
                </a:gridCol>
              </a:tblGrid>
              <a:tr h="549283">
                <a:tc>
                  <a:txBody>
                    <a:bodyPr/>
                    <a:lstStyle/>
                    <a:p>
                      <a:endParaRPr lang="en-US" sz="2000"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Large Scale Hydropower</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78A12E"/>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dirty="0"/>
                        <a:t>Run-of-the-river</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78A12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100844"/>
                  </a:ext>
                </a:extLst>
              </a:tr>
              <a:tr h="2019848">
                <a:tc>
                  <a:txBody>
                    <a:bodyPr/>
                    <a:lstStyle/>
                    <a:p>
                      <a:r>
                        <a:rPr lang="en-US" sz="2800" b="1" dirty="0"/>
                        <a:t>Pros</a:t>
                      </a:r>
                    </a:p>
                  </a:txBody>
                  <a:tcPr>
                    <a:lnL w="28575" cap="flat" cmpd="sng" algn="ctr">
                      <a:noFill/>
                      <a:prstDash val="solid"/>
                      <a:round/>
                      <a:headEnd type="none" w="med" len="med"/>
                      <a:tailEnd type="none" w="med" len="med"/>
                    </a:lnL>
                    <a:lnR w="28575" cap="flat" cmpd="sng" algn="ctr">
                      <a:solidFill>
                        <a:srgbClr val="78A12E"/>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2800" dirty="0"/>
                        <a:t>Renewable source</a:t>
                      </a:r>
                    </a:p>
                    <a:p>
                      <a:pPr marL="285750" indent="-285750">
                        <a:buFont typeface="Arial" panose="020B0604020202020204" pitchFamily="34" charset="0"/>
                        <a:buChar char="•"/>
                      </a:pPr>
                      <a:r>
                        <a:rPr lang="en-US" sz="2800" dirty="0"/>
                        <a:t>Low emissions</a:t>
                      </a:r>
                    </a:p>
                    <a:p>
                      <a:pPr marL="285750" indent="-285750">
                        <a:buFont typeface="Arial" panose="020B0604020202020204" pitchFamily="34" charset="0"/>
                        <a:buChar char="•"/>
                      </a:pPr>
                      <a:r>
                        <a:rPr lang="en-US" sz="2800" dirty="0"/>
                        <a:t>Long lifetime</a:t>
                      </a:r>
                    </a:p>
                  </a:txBody>
                  <a:tcPr>
                    <a:lnL w="28575" cap="flat" cmpd="sng" algn="ctr">
                      <a:solidFill>
                        <a:srgbClr val="78A12E"/>
                      </a:solidFill>
                      <a:prstDash val="solid"/>
                      <a:round/>
                      <a:headEnd type="none" w="med" len="med"/>
                      <a:tailEnd type="none" w="med" len="med"/>
                    </a:lnL>
                    <a:lnR w="28575" cap="flat" cmpd="sng" algn="ctr">
                      <a:solidFill>
                        <a:srgbClr val="78A12E"/>
                      </a:solidFill>
                      <a:prstDash val="solid"/>
                      <a:round/>
                      <a:headEnd type="none" w="med" len="med"/>
                      <a:tailEnd type="none" w="med" len="med"/>
                    </a:lnR>
                    <a:lnT w="28575" cap="flat" cmpd="sng" algn="ctr">
                      <a:solidFill>
                        <a:srgbClr val="78A12E"/>
                      </a:solidFill>
                      <a:prstDash val="solid"/>
                      <a:round/>
                      <a:headEnd type="none" w="med" len="med"/>
                      <a:tailEnd type="none" w="med" len="med"/>
                    </a:lnT>
                    <a:lnB w="28575" cap="flat" cmpd="sng" algn="ctr">
                      <a:solidFill>
                        <a:srgbClr val="78A12E"/>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800" dirty="0"/>
                        <a:t>Renewable source</a:t>
                      </a:r>
                    </a:p>
                    <a:p>
                      <a:pPr marL="285750" indent="-285750">
                        <a:buFont typeface="Arial" panose="020B0604020202020204" pitchFamily="34" charset="0"/>
                        <a:buChar char="•"/>
                      </a:pPr>
                      <a:r>
                        <a:rPr lang="en-US" sz="2800" dirty="0"/>
                        <a:t>Low emissions</a:t>
                      </a:r>
                    </a:p>
                    <a:p>
                      <a:pPr marL="285750" indent="-285750">
                        <a:buFont typeface="Arial" panose="020B0604020202020204" pitchFamily="34" charset="0"/>
                        <a:buChar char="•"/>
                      </a:pPr>
                      <a:r>
                        <a:rPr lang="en-US" sz="2800" dirty="0"/>
                        <a:t>Long lifetime</a:t>
                      </a:r>
                    </a:p>
                    <a:p>
                      <a:pPr marL="285750" indent="-285750">
                        <a:buFont typeface="Arial" panose="020B0604020202020204" pitchFamily="34" charset="0"/>
                        <a:buChar char="•"/>
                      </a:pPr>
                      <a:r>
                        <a:rPr lang="en-US" sz="2800" dirty="0"/>
                        <a:t>Low environmental impact </a:t>
                      </a:r>
                    </a:p>
                  </a:txBody>
                  <a:tcPr>
                    <a:lnL w="28575" cap="flat" cmpd="sng" algn="ctr">
                      <a:solidFill>
                        <a:srgbClr val="78A12E"/>
                      </a:solidFill>
                      <a:prstDash val="solid"/>
                      <a:round/>
                      <a:headEnd type="none" w="med" len="med"/>
                      <a:tailEnd type="none" w="med" len="med"/>
                    </a:lnL>
                    <a:lnR w="28575" cap="flat" cmpd="sng" algn="ctr">
                      <a:solidFill>
                        <a:srgbClr val="78A12E"/>
                      </a:solidFill>
                      <a:prstDash val="solid"/>
                      <a:round/>
                      <a:headEnd type="none" w="med" len="med"/>
                      <a:tailEnd type="none" w="med" len="med"/>
                    </a:lnR>
                    <a:lnT w="28575" cap="flat" cmpd="sng" algn="ctr">
                      <a:solidFill>
                        <a:srgbClr val="78A12E"/>
                      </a:solidFill>
                      <a:prstDash val="solid"/>
                      <a:round/>
                      <a:headEnd type="none" w="med" len="med"/>
                      <a:tailEnd type="none" w="med" len="med"/>
                    </a:lnT>
                    <a:lnB w="28575" cap="flat" cmpd="sng" algn="ctr">
                      <a:solidFill>
                        <a:srgbClr val="78A12E"/>
                      </a:solidFill>
                      <a:prstDash val="solid"/>
                      <a:round/>
                      <a:headEnd type="none" w="med" len="med"/>
                      <a:tailEnd type="none" w="med" len="med"/>
                    </a:lnB>
                  </a:tcPr>
                </a:tc>
                <a:extLst>
                  <a:ext uri="{0D108BD9-81ED-4DB2-BD59-A6C34878D82A}">
                    <a16:rowId xmlns:a16="http://schemas.microsoft.com/office/drawing/2014/main" val="2115809036"/>
                  </a:ext>
                </a:extLst>
              </a:tr>
              <a:tr h="2124220">
                <a:tc>
                  <a:txBody>
                    <a:bodyPr/>
                    <a:lstStyle/>
                    <a:p>
                      <a:r>
                        <a:rPr lang="en-US" sz="2800" b="1" dirty="0"/>
                        <a:t>Cons</a:t>
                      </a:r>
                    </a:p>
                  </a:txBody>
                  <a:tcPr>
                    <a:lnL w="28575" cap="flat" cmpd="sng" algn="ctr">
                      <a:noFill/>
                      <a:prstDash val="solid"/>
                      <a:round/>
                      <a:headEnd type="none" w="med" len="med"/>
                      <a:tailEnd type="none" w="med" len="med"/>
                    </a:lnL>
                    <a:lnR w="28575" cap="flat" cmpd="sng" algn="ctr">
                      <a:solidFill>
                        <a:srgbClr val="78A12E"/>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2800" dirty="0"/>
                        <a:t>Can have a large impact on fish population</a:t>
                      </a:r>
                    </a:p>
                    <a:p>
                      <a:pPr marL="285750" indent="-285750">
                        <a:buFont typeface="Arial" panose="020B0604020202020204" pitchFamily="34" charset="0"/>
                        <a:buChar char="•"/>
                      </a:pPr>
                      <a:r>
                        <a:rPr lang="en-US" sz="2800" dirty="0"/>
                        <a:t>Takes over 10 years to develop and built the project</a:t>
                      </a:r>
                    </a:p>
                  </a:txBody>
                  <a:tcPr>
                    <a:lnL w="28575" cap="flat" cmpd="sng" algn="ctr">
                      <a:solidFill>
                        <a:srgbClr val="78A12E"/>
                      </a:solidFill>
                      <a:prstDash val="solid"/>
                      <a:round/>
                      <a:headEnd type="none" w="med" len="med"/>
                      <a:tailEnd type="none" w="med" len="med"/>
                    </a:lnL>
                    <a:lnR w="28575" cap="flat" cmpd="sng" algn="ctr">
                      <a:solidFill>
                        <a:srgbClr val="78A12E"/>
                      </a:solidFill>
                      <a:prstDash val="solid"/>
                      <a:round/>
                      <a:headEnd type="none" w="med" len="med"/>
                      <a:tailEnd type="none" w="med" len="med"/>
                    </a:lnR>
                    <a:lnT w="28575" cap="flat" cmpd="sng" algn="ctr">
                      <a:solidFill>
                        <a:srgbClr val="78A12E"/>
                      </a:solidFill>
                      <a:prstDash val="solid"/>
                      <a:round/>
                      <a:headEnd type="none" w="med" len="med"/>
                      <a:tailEnd type="none" w="med" len="med"/>
                    </a:lnT>
                    <a:lnB w="28575" cap="flat" cmpd="sng" algn="ctr">
                      <a:solidFill>
                        <a:srgbClr val="78A12E"/>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800" dirty="0"/>
                        <a:t>Can be high cost</a:t>
                      </a:r>
                    </a:p>
                  </a:txBody>
                  <a:tcPr>
                    <a:lnL w="28575" cap="flat" cmpd="sng" algn="ctr">
                      <a:solidFill>
                        <a:srgbClr val="78A12E"/>
                      </a:solidFill>
                      <a:prstDash val="solid"/>
                      <a:round/>
                      <a:headEnd type="none" w="med" len="med"/>
                      <a:tailEnd type="none" w="med" len="med"/>
                    </a:lnL>
                    <a:lnR w="28575" cap="flat" cmpd="sng" algn="ctr">
                      <a:solidFill>
                        <a:srgbClr val="78A12E"/>
                      </a:solidFill>
                      <a:prstDash val="solid"/>
                      <a:round/>
                      <a:headEnd type="none" w="med" len="med"/>
                      <a:tailEnd type="none" w="med" len="med"/>
                    </a:lnR>
                    <a:lnT w="28575" cap="flat" cmpd="sng" algn="ctr">
                      <a:solidFill>
                        <a:srgbClr val="78A12E"/>
                      </a:solidFill>
                      <a:prstDash val="solid"/>
                      <a:round/>
                      <a:headEnd type="none" w="med" len="med"/>
                      <a:tailEnd type="none" w="med" len="med"/>
                    </a:lnT>
                    <a:lnB w="28575" cap="flat" cmpd="sng" algn="ctr">
                      <a:solidFill>
                        <a:srgbClr val="78A12E"/>
                      </a:solidFill>
                      <a:prstDash val="solid"/>
                      <a:round/>
                      <a:headEnd type="none" w="med" len="med"/>
                      <a:tailEnd type="none" w="med" len="med"/>
                    </a:lnB>
                  </a:tcPr>
                </a:tc>
                <a:extLst>
                  <a:ext uri="{0D108BD9-81ED-4DB2-BD59-A6C34878D82A}">
                    <a16:rowId xmlns:a16="http://schemas.microsoft.com/office/drawing/2014/main" val="3265046727"/>
                  </a:ext>
                </a:extLst>
              </a:tr>
            </a:tbl>
          </a:graphicData>
        </a:graphic>
      </p:graphicFrame>
    </p:spTree>
    <p:extLst>
      <p:ext uri="{BB962C8B-B14F-4D97-AF65-F5344CB8AC3E}">
        <p14:creationId xmlns:p14="http://schemas.microsoft.com/office/powerpoint/2010/main" val="1356373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F87-B87C-594A-93AE-6017194EB6FF}"/>
              </a:ext>
            </a:extLst>
          </p:cNvPr>
          <p:cNvSpPr>
            <a:spLocks noGrp="1"/>
          </p:cNvSpPr>
          <p:nvPr>
            <p:ph type="title"/>
          </p:nvPr>
        </p:nvSpPr>
        <p:spPr/>
        <p:txBody>
          <a:bodyPr/>
          <a:lstStyle/>
          <a:p>
            <a:r>
              <a:rPr lang="en-US" dirty="0"/>
              <a:t>Geothermal Power</a:t>
            </a:r>
          </a:p>
        </p:txBody>
      </p:sp>
      <p:sp>
        <p:nvSpPr>
          <p:cNvPr id="3" name="Text Placeholder 2">
            <a:extLst>
              <a:ext uri="{FF2B5EF4-FFF2-40B4-BE49-F238E27FC236}">
                <a16:creationId xmlns:a16="http://schemas.microsoft.com/office/drawing/2014/main" id="{2E38CC08-0B8E-BE4A-97A5-1C712C64BD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50E7798-65DA-4E4B-9820-E45520E7088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E674C80-2BDB-AB49-82A3-122D901E3F88}"/>
              </a:ext>
            </a:extLst>
          </p:cNvPr>
          <p:cNvSpPr>
            <a:spLocks noGrp="1"/>
          </p:cNvSpPr>
          <p:nvPr>
            <p:ph type="sldNum" sz="quarter" idx="12"/>
          </p:nvPr>
        </p:nvSpPr>
        <p:spPr/>
        <p:txBody>
          <a:bodyPr/>
          <a:lstStyle/>
          <a:p>
            <a:fld id="{F60E4191-B049-AF4C-B31B-63DAE0652CDF}" type="slidenum">
              <a:rPr lang="en-US" smtClean="0"/>
              <a:pPr/>
              <a:t>31</a:t>
            </a:fld>
            <a:endParaRPr lang="en-US" dirty="0"/>
          </a:p>
        </p:txBody>
      </p:sp>
      <p:pic>
        <p:nvPicPr>
          <p:cNvPr id="6" name="Picture 5">
            <a:extLst>
              <a:ext uri="{FF2B5EF4-FFF2-40B4-BE49-F238E27FC236}">
                <a16:creationId xmlns:a16="http://schemas.microsoft.com/office/drawing/2014/main" id="{34F41926-E750-254B-B59C-9E73E28220CD}"/>
              </a:ext>
            </a:extLst>
          </p:cNvPr>
          <p:cNvPicPr>
            <a:picLocks noChangeAspect="1"/>
          </p:cNvPicPr>
          <p:nvPr/>
        </p:nvPicPr>
        <p:blipFill>
          <a:blip r:embed="rId3"/>
          <a:stretch>
            <a:fillRect/>
          </a:stretch>
        </p:blipFill>
        <p:spPr>
          <a:xfrm>
            <a:off x="6275148" y="2193946"/>
            <a:ext cx="5072303" cy="2995479"/>
          </a:xfrm>
          <a:prstGeom prst="rect">
            <a:avLst/>
          </a:prstGeom>
        </p:spPr>
      </p:pic>
    </p:spTree>
    <p:extLst>
      <p:ext uri="{BB962C8B-B14F-4D97-AF65-F5344CB8AC3E}">
        <p14:creationId xmlns:p14="http://schemas.microsoft.com/office/powerpoint/2010/main" val="1960541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6342-B9A5-BC4D-8706-77BE2D07A369}"/>
              </a:ext>
            </a:extLst>
          </p:cNvPr>
          <p:cNvSpPr>
            <a:spLocks noGrp="1"/>
          </p:cNvSpPr>
          <p:nvPr>
            <p:ph type="title"/>
          </p:nvPr>
        </p:nvSpPr>
        <p:spPr/>
        <p:txBody>
          <a:bodyPr/>
          <a:lstStyle/>
          <a:p>
            <a:r>
              <a:rPr lang="en-US" dirty="0"/>
              <a:t>What is Geothermal Energy and Ground Source Heat?</a:t>
            </a:r>
          </a:p>
        </p:txBody>
      </p:sp>
      <p:sp>
        <p:nvSpPr>
          <p:cNvPr id="3" name="Content Placeholder 2">
            <a:extLst>
              <a:ext uri="{FF2B5EF4-FFF2-40B4-BE49-F238E27FC236}">
                <a16:creationId xmlns:a16="http://schemas.microsoft.com/office/drawing/2014/main" id="{266E1E61-192F-2644-B102-734C5BE9E76D}"/>
              </a:ext>
            </a:extLst>
          </p:cNvPr>
          <p:cNvSpPr>
            <a:spLocks noGrp="1"/>
          </p:cNvSpPr>
          <p:nvPr>
            <p:ph idx="1"/>
          </p:nvPr>
        </p:nvSpPr>
        <p:spPr/>
        <p:txBody>
          <a:bodyPr/>
          <a:lstStyle/>
          <a:p>
            <a:r>
              <a:rPr lang="en-US" dirty="0">
                <a:solidFill>
                  <a:srgbClr val="819F42"/>
                </a:solidFill>
              </a:rPr>
              <a:t>Geothermal energy </a:t>
            </a:r>
            <a:r>
              <a:rPr lang="en-US" dirty="0"/>
              <a:t>generates electricity from </a:t>
            </a:r>
            <a:r>
              <a:rPr lang="en-US" b="1" dirty="0"/>
              <a:t>hot reservoirs </a:t>
            </a:r>
            <a:r>
              <a:rPr lang="en-US" dirty="0"/>
              <a:t>of water below the Earth’s surface</a:t>
            </a:r>
          </a:p>
          <a:p>
            <a:r>
              <a:rPr lang="en-US" dirty="0">
                <a:solidFill>
                  <a:srgbClr val="819F42"/>
                </a:solidFill>
              </a:rPr>
              <a:t>Ground source heat </a:t>
            </a:r>
            <a:r>
              <a:rPr lang="en-US" dirty="0"/>
              <a:t>is a temperature regulator in buildings. It uses the earth for heating a cooling in the winter and summer months. </a:t>
            </a:r>
          </a:p>
          <a:p>
            <a:endParaRPr lang="en-US" dirty="0"/>
          </a:p>
          <a:p>
            <a:pPr lvl="1"/>
            <a:endParaRPr lang="en-US" dirty="0"/>
          </a:p>
        </p:txBody>
      </p:sp>
      <p:sp>
        <p:nvSpPr>
          <p:cNvPr id="4" name="Date Placeholder 3">
            <a:extLst>
              <a:ext uri="{FF2B5EF4-FFF2-40B4-BE49-F238E27FC236}">
                <a16:creationId xmlns:a16="http://schemas.microsoft.com/office/drawing/2014/main" id="{744F39CD-0165-4949-80A8-7705D5FB534F}"/>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25E2441-3AAF-8946-AE9A-055F655330D7}"/>
              </a:ext>
            </a:extLst>
          </p:cNvPr>
          <p:cNvSpPr>
            <a:spLocks noGrp="1"/>
          </p:cNvSpPr>
          <p:nvPr>
            <p:ph type="sldNum" sz="quarter" idx="12"/>
          </p:nvPr>
        </p:nvSpPr>
        <p:spPr/>
        <p:txBody>
          <a:bodyPr/>
          <a:lstStyle/>
          <a:p>
            <a:fld id="{F60E4191-B049-AF4C-B31B-63DAE0652CDF}" type="slidenum">
              <a:rPr lang="en-US" smtClean="0"/>
              <a:pPr/>
              <a:t>32</a:t>
            </a:fld>
            <a:endParaRPr lang="en-US" dirty="0"/>
          </a:p>
        </p:txBody>
      </p:sp>
      <p:pic>
        <p:nvPicPr>
          <p:cNvPr id="6" name="Picture 5">
            <a:extLst>
              <a:ext uri="{FF2B5EF4-FFF2-40B4-BE49-F238E27FC236}">
                <a16:creationId xmlns:a16="http://schemas.microsoft.com/office/drawing/2014/main" id="{93653830-C38D-FF48-9E77-12F698E56C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4418" y="3540410"/>
            <a:ext cx="3610407" cy="2398280"/>
          </a:xfrm>
          <a:prstGeom prst="rect">
            <a:avLst/>
          </a:prstGeom>
        </p:spPr>
      </p:pic>
      <p:pic>
        <p:nvPicPr>
          <p:cNvPr id="7" name="Picture 6">
            <a:extLst>
              <a:ext uri="{FF2B5EF4-FFF2-40B4-BE49-F238E27FC236}">
                <a16:creationId xmlns:a16="http://schemas.microsoft.com/office/drawing/2014/main" id="{E3493304-9BA8-DE4B-AFD7-F90845FCA10E}"/>
              </a:ext>
            </a:extLst>
          </p:cNvPr>
          <p:cNvPicPr>
            <a:picLocks noChangeAspect="1"/>
          </p:cNvPicPr>
          <p:nvPr/>
        </p:nvPicPr>
        <p:blipFill>
          <a:blip r:embed="rId4"/>
          <a:stretch>
            <a:fillRect/>
          </a:stretch>
        </p:blipFill>
        <p:spPr>
          <a:xfrm>
            <a:off x="7011907" y="3419049"/>
            <a:ext cx="2101319" cy="2641002"/>
          </a:xfrm>
          <a:prstGeom prst="rect">
            <a:avLst/>
          </a:prstGeom>
        </p:spPr>
      </p:pic>
    </p:spTree>
    <p:extLst>
      <p:ext uri="{BB962C8B-B14F-4D97-AF65-F5344CB8AC3E}">
        <p14:creationId xmlns:p14="http://schemas.microsoft.com/office/powerpoint/2010/main" val="181063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A8F0-8901-4148-9898-90D70A410743}"/>
              </a:ext>
            </a:extLst>
          </p:cNvPr>
          <p:cNvSpPr>
            <a:spLocks noGrp="1"/>
          </p:cNvSpPr>
          <p:nvPr>
            <p:ph type="title"/>
          </p:nvPr>
        </p:nvSpPr>
        <p:spPr/>
        <p:txBody>
          <a:bodyPr/>
          <a:lstStyle/>
          <a:p>
            <a:r>
              <a:rPr lang="en-US" dirty="0"/>
              <a:t>How Geothermal Energy Works</a:t>
            </a:r>
          </a:p>
        </p:txBody>
      </p:sp>
      <p:sp>
        <p:nvSpPr>
          <p:cNvPr id="3" name="Content Placeholder 2">
            <a:extLst>
              <a:ext uri="{FF2B5EF4-FFF2-40B4-BE49-F238E27FC236}">
                <a16:creationId xmlns:a16="http://schemas.microsoft.com/office/drawing/2014/main" id="{BC83029C-9F06-6847-998A-592345D04637}"/>
              </a:ext>
            </a:extLst>
          </p:cNvPr>
          <p:cNvSpPr>
            <a:spLocks noGrp="1"/>
          </p:cNvSpPr>
          <p:nvPr>
            <p:ph idx="1"/>
          </p:nvPr>
        </p:nvSpPr>
        <p:spPr>
          <a:xfrm>
            <a:off x="838200" y="1825625"/>
            <a:ext cx="10515600" cy="706267"/>
          </a:xfrm>
        </p:spPr>
        <p:txBody>
          <a:bodyPr/>
          <a:lstStyle/>
          <a:p>
            <a:r>
              <a:rPr lang="en-US" dirty="0"/>
              <a:t>Two wells are drilled into the ground to access the hot reservoirs in the Earth (mantle layer)</a:t>
            </a:r>
          </a:p>
        </p:txBody>
      </p:sp>
      <p:sp>
        <p:nvSpPr>
          <p:cNvPr id="4" name="Date Placeholder 3">
            <a:extLst>
              <a:ext uri="{FF2B5EF4-FFF2-40B4-BE49-F238E27FC236}">
                <a16:creationId xmlns:a16="http://schemas.microsoft.com/office/drawing/2014/main" id="{CC3E1B7B-6D92-D24C-9080-C7C9EB0F2F1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782E86DC-7D8F-D44A-A334-73B96B0D6092}"/>
              </a:ext>
            </a:extLst>
          </p:cNvPr>
          <p:cNvSpPr>
            <a:spLocks noGrp="1"/>
          </p:cNvSpPr>
          <p:nvPr>
            <p:ph type="sldNum" sz="quarter" idx="12"/>
          </p:nvPr>
        </p:nvSpPr>
        <p:spPr/>
        <p:txBody>
          <a:bodyPr/>
          <a:lstStyle/>
          <a:p>
            <a:fld id="{F60E4191-B049-AF4C-B31B-63DAE0652CDF}" type="slidenum">
              <a:rPr lang="en-US" smtClean="0"/>
              <a:pPr/>
              <a:t>33</a:t>
            </a:fld>
            <a:endParaRPr lang="en-US" dirty="0"/>
          </a:p>
        </p:txBody>
      </p:sp>
      <p:pic>
        <p:nvPicPr>
          <p:cNvPr id="8" name="Picture 7">
            <a:extLst>
              <a:ext uri="{FF2B5EF4-FFF2-40B4-BE49-F238E27FC236}">
                <a16:creationId xmlns:a16="http://schemas.microsoft.com/office/drawing/2014/main" id="{879FDD91-5AC0-8F47-8491-295AFC88E3B7}"/>
              </a:ext>
            </a:extLst>
          </p:cNvPr>
          <p:cNvPicPr>
            <a:picLocks noChangeAspect="1"/>
          </p:cNvPicPr>
          <p:nvPr/>
        </p:nvPicPr>
        <p:blipFill>
          <a:blip r:embed="rId3"/>
          <a:stretch>
            <a:fillRect/>
          </a:stretch>
        </p:blipFill>
        <p:spPr>
          <a:xfrm>
            <a:off x="838200" y="2531892"/>
            <a:ext cx="5453270" cy="3435760"/>
          </a:xfrm>
          <a:prstGeom prst="rect">
            <a:avLst/>
          </a:prstGeom>
        </p:spPr>
      </p:pic>
      <p:sp>
        <p:nvSpPr>
          <p:cNvPr id="9" name="Content Placeholder 2">
            <a:extLst>
              <a:ext uri="{FF2B5EF4-FFF2-40B4-BE49-F238E27FC236}">
                <a16:creationId xmlns:a16="http://schemas.microsoft.com/office/drawing/2014/main" id="{F5E1EAE3-0770-8F4E-840F-019DA6DF1BAA}"/>
              </a:ext>
            </a:extLst>
          </p:cNvPr>
          <p:cNvSpPr txBox="1">
            <a:spLocks/>
          </p:cNvSpPr>
          <p:nvPr/>
        </p:nvSpPr>
        <p:spPr>
          <a:xfrm>
            <a:off x="6558170" y="2531892"/>
            <a:ext cx="4528930" cy="379747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A </a:t>
            </a:r>
            <a:r>
              <a:rPr lang="en-US" b="1" dirty="0"/>
              <a:t>production well</a:t>
            </a:r>
            <a:r>
              <a:rPr lang="en-US" dirty="0"/>
              <a:t> pulls hot water or steam from the reservoirs</a:t>
            </a:r>
          </a:p>
          <a:p>
            <a:r>
              <a:rPr lang="en-US" dirty="0"/>
              <a:t>An </a:t>
            </a:r>
            <a:r>
              <a:rPr lang="en-US" b="1" dirty="0"/>
              <a:t>injection well</a:t>
            </a:r>
            <a:r>
              <a:rPr lang="en-US" dirty="0"/>
              <a:t> returns the cooled water or condensed steam back to the reservoir to be renewed</a:t>
            </a:r>
          </a:p>
        </p:txBody>
      </p:sp>
      <p:sp>
        <p:nvSpPr>
          <p:cNvPr id="7" name="Frame 6">
            <a:extLst>
              <a:ext uri="{FF2B5EF4-FFF2-40B4-BE49-F238E27FC236}">
                <a16:creationId xmlns:a16="http://schemas.microsoft.com/office/drawing/2014/main" id="{9764A545-C238-6D46-A7D4-E9BDA155C0CB}"/>
              </a:ext>
            </a:extLst>
          </p:cNvPr>
          <p:cNvSpPr/>
          <p:nvPr/>
        </p:nvSpPr>
        <p:spPr>
          <a:xfrm>
            <a:off x="5359078" y="3168396"/>
            <a:ext cx="736922" cy="280686"/>
          </a:xfrm>
          <a:prstGeom prst="frame">
            <a:avLst>
              <a:gd name="adj1" fmla="val 12887"/>
            </a:avLst>
          </a:prstGeom>
          <a:solidFill>
            <a:srgbClr val="60832E"/>
          </a:solidFill>
          <a:ln>
            <a:solidFill>
              <a:srgbClr val="608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55624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4ED6-3E9C-B340-8D86-438CBC400783}"/>
              </a:ext>
            </a:extLst>
          </p:cNvPr>
          <p:cNvSpPr>
            <a:spLocks noGrp="1"/>
          </p:cNvSpPr>
          <p:nvPr>
            <p:ph type="title"/>
          </p:nvPr>
        </p:nvSpPr>
        <p:spPr/>
        <p:txBody>
          <a:bodyPr/>
          <a:lstStyle/>
          <a:p>
            <a:r>
              <a:rPr lang="en-US" dirty="0"/>
              <a:t>How Ground Source Heat Pumps Work</a:t>
            </a:r>
          </a:p>
        </p:txBody>
      </p:sp>
      <p:sp>
        <p:nvSpPr>
          <p:cNvPr id="3" name="Content Placeholder 2">
            <a:extLst>
              <a:ext uri="{FF2B5EF4-FFF2-40B4-BE49-F238E27FC236}">
                <a16:creationId xmlns:a16="http://schemas.microsoft.com/office/drawing/2014/main" id="{5AA53D47-7DBE-C540-B9E2-A79991765EAE}"/>
              </a:ext>
            </a:extLst>
          </p:cNvPr>
          <p:cNvSpPr>
            <a:spLocks noGrp="1"/>
          </p:cNvSpPr>
          <p:nvPr>
            <p:ph idx="1"/>
          </p:nvPr>
        </p:nvSpPr>
        <p:spPr>
          <a:xfrm>
            <a:off x="838200" y="1825625"/>
            <a:ext cx="10515600" cy="4351338"/>
          </a:xfrm>
        </p:spPr>
        <p:txBody>
          <a:bodyPr/>
          <a:lstStyle/>
          <a:p>
            <a:r>
              <a:rPr lang="en-US" dirty="0"/>
              <a:t>Ground source heat pumps cycle water through a closed loop</a:t>
            </a:r>
          </a:p>
          <a:p>
            <a:r>
              <a:rPr lang="en-US" dirty="0"/>
              <a:t>While in the ground, the water heats up</a:t>
            </a:r>
          </a:p>
          <a:p>
            <a:r>
              <a:rPr lang="en-US" dirty="0"/>
              <a:t>In the winter, closed loop ground source heat pumps pull </a:t>
            </a:r>
            <a:r>
              <a:rPr lang="en-US" b="1" dirty="0"/>
              <a:t>hot</a:t>
            </a:r>
            <a:r>
              <a:rPr lang="en-US" dirty="0"/>
              <a:t> water from the ground</a:t>
            </a:r>
          </a:p>
          <a:p>
            <a:r>
              <a:rPr lang="en-US" dirty="0"/>
              <a:t>In the summer, closed loop ground source heat pumps pull </a:t>
            </a:r>
            <a:r>
              <a:rPr lang="en-US" b="1" dirty="0"/>
              <a:t>cold</a:t>
            </a:r>
            <a:r>
              <a:rPr lang="en-US" dirty="0"/>
              <a:t> water from the ground</a:t>
            </a:r>
          </a:p>
        </p:txBody>
      </p:sp>
      <p:sp>
        <p:nvSpPr>
          <p:cNvPr id="4" name="Date Placeholder 3">
            <a:extLst>
              <a:ext uri="{FF2B5EF4-FFF2-40B4-BE49-F238E27FC236}">
                <a16:creationId xmlns:a16="http://schemas.microsoft.com/office/drawing/2014/main" id="{D7D06BCF-303E-3E43-95AA-858FF38C7D73}"/>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0F0BC882-A525-6643-918F-A9A1B90A60CF}"/>
              </a:ext>
            </a:extLst>
          </p:cNvPr>
          <p:cNvSpPr>
            <a:spLocks noGrp="1"/>
          </p:cNvSpPr>
          <p:nvPr>
            <p:ph type="sldNum" sz="quarter" idx="12"/>
          </p:nvPr>
        </p:nvSpPr>
        <p:spPr/>
        <p:txBody>
          <a:bodyPr/>
          <a:lstStyle/>
          <a:p>
            <a:fld id="{F60E4191-B049-AF4C-B31B-63DAE0652CDF}" type="slidenum">
              <a:rPr lang="en-US" smtClean="0"/>
              <a:pPr/>
              <a:t>34</a:t>
            </a:fld>
            <a:endParaRPr lang="en-US" dirty="0"/>
          </a:p>
        </p:txBody>
      </p:sp>
      <p:pic>
        <p:nvPicPr>
          <p:cNvPr id="6" name="Picture 5">
            <a:extLst>
              <a:ext uri="{FF2B5EF4-FFF2-40B4-BE49-F238E27FC236}">
                <a16:creationId xmlns:a16="http://schemas.microsoft.com/office/drawing/2014/main" id="{08E44E8E-0843-4945-BEE0-9722F286D091}"/>
              </a:ext>
            </a:extLst>
          </p:cNvPr>
          <p:cNvPicPr>
            <a:picLocks noChangeAspect="1"/>
          </p:cNvPicPr>
          <p:nvPr/>
        </p:nvPicPr>
        <p:blipFill>
          <a:blip r:embed="rId3"/>
          <a:stretch>
            <a:fillRect/>
          </a:stretch>
        </p:blipFill>
        <p:spPr>
          <a:xfrm>
            <a:off x="3742082" y="3554616"/>
            <a:ext cx="4707835" cy="2622347"/>
          </a:xfrm>
          <a:prstGeom prst="rect">
            <a:avLst/>
          </a:prstGeom>
        </p:spPr>
      </p:pic>
      <p:sp>
        <p:nvSpPr>
          <p:cNvPr id="7" name="Content Placeholder 2">
            <a:extLst>
              <a:ext uri="{FF2B5EF4-FFF2-40B4-BE49-F238E27FC236}">
                <a16:creationId xmlns:a16="http://schemas.microsoft.com/office/drawing/2014/main" id="{2AB76E32-F0E9-4440-A506-41811D593BD3}"/>
              </a:ext>
            </a:extLst>
          </p:cNvPr>
          <p:cNvSpPr txBox="1">
            <a:spLocks/>
          </p:cNvSpPr>
          <p:nvPr/>
        </p:nvSpPr>
        <p:spPr>
          <a:xfrm>
            <a:off x="7605091" y="5832616"/>
            <a:ext cx="844826" cy="234958"/>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200" dirty="0" err="1">
                <a:solidFill>
                  <a:schemeClr val="bg1"/>
                </a:solidFill>
              </a:rPr>
              <a:t>epa.gov</a:t>
            </a:r>
            <a:endParaRPr lang="en-US" sz="1200" dirty="0">
              <a:solidFill>
                <a:schemeClr val="bg1"/>
              </a:solidFill>
            </a:endParaRPr>
          </a:p>
        </p:txBody>
      </p:sp>
    </p:spTree>
    <p:extLst>
      <p:ext uri="{BB962C8B-B14F-4D97-AF65-F5344CB8AC3E}">
        <p14:creationId xmlns:p14="http://schemas.microsoft.com/office/powerpoint/2010/main" val="2366325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4E60-20C5-3C42-9D72-66F90D459BA6}"/>
              </a:ext>
            </a:extLst>
          </p:cNvPr>
          <p:cNvSpPr>
            <a:spLocks noGrp="1"/>
          </p:cNvSpPr>
          <p:nvPr>
            <p:ph type="title"/>
          </p:nvPr>
        </p:nvSpPr>
        <p:spPr/>
        <p:txBody>
          <a:bodyPr/>
          <a:lstStyle/>
          <a:p>
            <a:r>
              <a:rPr lang="en-US" dirty="0"/>
              <a:t>Geothermal in Alberta</a:t>
            </a:r>
          </a:p>
        </p:txBody>
      </p:sp>
      <p:sp>
        <p:nvSpPr>
          <p:cNvPr id="3" name="Content Placeholder 2">
            <a:extLst>
              <a:ext uri="{FF2B5EF4-FFF2-40B4-BE49-F238E27FC236}">
                <a16:creationId xmlns:a16="http://schemas.microsoft.com/office/drawing/2014/main" id="{167A14F8-9B16-5047-87FA-D3FFCE63CC16}"/>
              </a:ext>
            </a:extLst>
          </p:cNvPr>
          <p:cNvSpPr>
            <a:spLocks noGrp="1"/>
          </p:cNvSpPr>
          <p:nvPr>
            <p:ph idx="1"/>
          </p:nvPr>
        </p:nvSpPr>
        <p:spPr>
          <a:xfrm>
            <a:off x="838200" y="1858980"/>
            <a:ext cx="10515600" cy="1036106"/>
          </a:xfrm>
        </p:spPr>
        <p:txBody>
          <a:bodyPr/>
          <a:lstStyle/>
          <a:p>
            <a:r>
              <a:rPr lang="en-US" dirty="0"/>
              <a:t>There are not many geothermal energy facilities in Alberta, however, there are some under development</a:t>
            </a:r>
          </a:p>
        </p:txBody>
      </p:sp>
      <p:sp>
        <p:nvSpPr>
          <p:cNvPr id="4" name="Date Placeholder 3">
            <a:extLst>
              <a:ext uri="{FF2B5EF4-FFF2-40B4-BE49-F238E27FC236}">
                <a16:creationId xmlns:a16="http://schemas.microsoft.com/office/drawing/2014/main" id="{50539061-374B-2345-BEFB-55C5629E368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CC4BF5A1-B3E0-8448-BC6F-8B6100D5DA95}"/>
              </a:ext>
            </a:extLst>
          </p:cNvPr>
          <p:cNvSpPr>
            <a:spLocks noGrp="1"/>
          </p:cNvSpPr>
          <p:nvPr>
            <p:ph type="sldNum" sz="quarter" idx="12"/>
          </p:nvPr>
        </p:nvSpPr>
        <p:spPr/>
        <p:txBody>
          <a:bodyPr/>
          <a:lstStyle/>
          <a:p>
            <a:fld id="{F60E4191-B049-AF4C-B31B-63DAE0652CDF}" type="slidenum">
              <a:rPr lang="en-US" smtClean="0"/>
              <a:pPr/>
              <a:t>35</a:t>
            </a:fld>
            <a:endParaRPr lang="en-US" dirty="0"/>
          </a:p>
        </p:txBody>
      </p:sp>
      <p:pic>
        <p:nvPicPr>
          <p:cNvPr id="6" name="Picture 5">
            <a:extLst>
              <a:ext uri="{FF2B5EF4-FFF2-40B4-BE49-F238E27FC236}">
                <a16:creationId xmlns:a16="http://schemas.microsoft.com/office/drawing/2014/main" id="{0919BFEC-07F3-114D-B6BB-2F915685D2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3063374"/>
            <a:ext cx="4263189" cy="2842126"/>
          </a:xfrm>
          <a:prstGeom prst="rect">
            <a:avLst/>
          </a:prstGeom>
        </p:spPr>
      </p:pic>
      <p:sp>
        <p:nvSpPr>
          <p:cNvPr id="8" name="TextBox 7">
            <a:extLst>
              <a:ext uri="{FF2B5EF4-FFF2-40B4-BE49-F238E27FC236}">
                <a16:creationId xmlns:a16="http://schemas.microsoft.com/office/drawing/2014/main" id="{ABF6EEB2-EE9A-DD42-AC5A-317B607E2489}"/>
              </a:ext>
            </a:extLst>
          </p:cNvPr>
          <p:cNvSpPr txBox="1"/>
          <p:nvPr/>
        </p:nvSpPr>
        <p:spPr>
          <a:xfrm>
            <a:off x="2537145" y="5905500"/>
            <a:ext cx="2564244" cy="307777"/>
          </a:xfrm>
          <a:prstGeom prst="rect">
            <a:avLst/>
          </a:prstGeom>
          <a:noFill/>
        </p:spPr>
        <p:txBody>
          <a:bodyPr wrap="square" rtlCol="0">
            <a:spAutoFit/>
          </a:bodyPr>
          <a:lstStyle/>
          <a:p>
            <a:r>
              <a:rPr lang="en-US" sz="14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www.banfflakelouise.com</a:t>
            </a:r>
            <a:endParaRPr lang="en-US" sz="14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Content Placeholder 2">
            <a:extLst>
              <a:ext uri="{FF2B5EF4-FFF2-40B4-BE49-F238E27FC236}">
                <a16:creationId xmlns:a16="http://schemas.microsoft.com/office/drawing/2014/main" id="{57804934-C82E-3D4B-8B49-0C0C07D4C609}"/>
              </a:ext>
            </a:extLst>
          </p:cNvPr>
          <p:cNvSpPr txBox="1">
            <a:spLocks/>
          </p:cNvSpPr>
          <p:nvPr/>
        </p:nvSpPr>
        <p:spPr>
          <a:xfrm>
            <a:off x="5381121" y="3063374"/>
            <a:ext cx="4658734" cy="160337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The Banff Hot Springs are an example of recreational use of geothermal energy</a:t>
            </a:r>
          </a:p>
        </p:txBody>
      </p:sp>
    </p:spTree>
    <p:extLst>
      <p:ext uri="{BB962C8B-B14F-4D97-AF65-F5344CB8AC3E}">
        <p14:creationId xmlns:p14="http://schemas.microsoft.com/office/powerpoint/2010/main" val="843429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4428-EED7-0F44-B94D-A6E4D781FC7D}"/>
              </a:ext>
            </a:extLst>
          </p:cNvPr>
          <p:cNvSpPr>
            <a:spLocks noGrp="1"/>
          </p:cNvSpPr>
          <p:nvPr>
            <p:ph type="title"/>
          </p:nvPr>
        </p:nvSpPr>
        <p:spPr/>
        <p:txBody>
          <a:bodyPr/>
          <a:lstStyle/>
          <a:p>
            <a:r>
              <a:rPr lang="en-US" dirty="0"/>
              <a:t>Pros and Cons of Geothermal Energy</a:t>
            </a:r>
          </a:p>
        </p:txBody>
      </p:sp>
      <p:sp>
        <p:nvSpPr>
          <p:cNvPr id="4" name="Date Placeholder 3">
            <a:extLst>
              <a:ext uri="{FF2B5EF4-FFF2-40B4-BE49-F238E27FC236}">
                <a16:creationId xmlns:a16="http://schemas.microsoft.com/office/drawing/2014/main" id="{4F867BE0-C393-B944-9166-52E74A6FAFC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88D58EE-25A9-2E45-86FB-D3614FC02129}"/>
              </a:ext>
            </a:extLst>
          </p:cNvPr>
          <p:cNvSpPr>
            <a:spLocks noGrp="1"/>
          </p:cNvSpPr>
          <p:nvPr>
            <p:ph type="sldNum" sz="quarter" idx="12"/>
          </p:nvPr>
        </p:nvSpPr>
        <p:spPr/>
        <p:txBody>
          <a:bodyPr/>
          <a:lstStyle/>
          <a:p>
            <a:fld id="{F60E4191-B049-AF4C-B31B-63DAE0652CDF}" type="slidenum">
              <a:rPr lang="en-US" smtClean="0"/>
              <a:pPr/>
              <a:t>36</a:t>
            </a:fld>
            <a:endParaRPr lang="en-US" dirty="0"/>
          </a:p>
        </p:txBody>
      </p:sp>
      <p:sp>
        <p:nvSpPr>
          <p:cNvPr id="6" name="Content Placeholder 2">
            <a:extLst>
              <a:ext uri="{FF2B5EF4-FFF2-40B4-BE49-F238E27FC236}">
                <a16:creationId xmlns:a16="http://schemas.microsoft.com/office/drawing/2014/main" id="{8EF4FAD1-F505-B64C-8B90-BA8EFB73A8A8}"/>
              </a:ext>
            </a:extLst>
          </p:cNvPr>
          <p:cNvSpPr txBox="1">
            <a:spLocks/>
          </p:cNvSpPr>
          <p:nvPr/>
        </p:nvSpPr>
        <p:spPr>
          <a:xfrm>
            <a:off x="1180442" y="2206614"/>
            <a:ext cx="4634715" cy="2444774"/>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Sustainable way to heat/cool your home year round</a:t>
            </a:r>
          </a:p>
          <a:p>
            <a:r>
              <a:rPr lang="en-US" dirty="0"/>
              <a:t>Small environmental footprint</a:t>
            </a:r>
          </a:p>
          <a:p>
            <a:r>
              <a:rPr lang="en-US" dirty="0"/>
              <a:t>Earth’s heat is continuously replaced</a:t>
            </a:r>
          </a:p>
          <a:p>
            <a:endParaRPr lang="en-US" dirty="0"/>
          </a:p>
        </p:txBody>
      </p:sp>
      <p:sp>
        <p:nvSpPr>
          <p:cNvPr id="7" name="Content Placeholder 2">
            <a:extLst>
              <a:ext uri="{FF2B5EF4-FFF2-40B4-BE49-F238E27FC236}">
                <a16:creationId xmlns:a16="http://schemas.microsoft.com/office/drawing/2014/main" id="{1B082F8B-C9A3-E944-88FA-803DBF38A3A9}"/>
              </a:ext>
            </a:extLst>
          </p:cNvPr>
          <p:cNvSpPr txBox="1">
            <a:spLocks/>
          </p:cNvSpPr>
          <p:nvPr/>
        </p:nvSpPr>
        <p:spPr>
          <a:xfrm>
            <a:off x="6157405" y="2206614"/>
            <a:ext cx="4634716" cy="2444773"/>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Currently no geothermal power production in Alberta</a:t>
            </a:r>
          </a:p>
          <a:p>
            <a:r>
              <a:rPr lang="en-US" dirty="0"/>
              <a:t>Requires specific temperatures to be able to generate power.</a:t>
            </a:r>
          </a:p>
          <a:p>
            <a:r>
              <a:rPr lang="en-US" dirty="0"/>
              <a:t>Location specific </a:t>
            </a:r>
          </a:p>
          <a:p>
            <a:pPr lvl="1"/>
            <a:r>
              <a:rPr lang="en-US" dirty="0"/>
              <a:t>Alberta does not have very hot  temperatures</a:t>
            </a:r>
          </a:p>
        </p:txBody>
      </p:sp>
      <p:sp>
        <p:nvSpPr>
          <p:cNvPr id="8" name="Text Placeholder 6">
            <a:extLst>
              <a:ext uri="{FF2B5EF4-FFF2-40B4-BE49-F238E27FC236}">
                <a16:creationId xmlns:a16="http://schemas.microsoft.com/office/drawing/2014/main" id="{F85A0D60-9797-444E-B6EC-7B3761D9167F}"/>
              </a:ext>
            </a:extLst>
          </p:cNvPr>
          <p:cNvSpPr txBox="1">
            <a:spLocks/>
          </p:cNvSpPr>
          <p:nvPr/>
        </p:nvSpPr>
        <p:spPr>
          <a:xfrm>
            <a:off x="1180443" y="1690690"/>
            <a:ext cx="4634716" cy="515924"/>
          </a:xfrm>
          <a:prstGeom prst="rect">
            <a:avLst/>
          </a:prstGeom>
          <a:solidFill>
            <a:srgbClr val="819F42"/>
          </a:solidFill>
          <a:ln w="19050">
            <a:solidFill>
              <a:srgbClr val="60832E"/>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PROS</a:t>
            </a:r>
          </a:p>
        </p:txBody>
      </p:sp>
      <p:sp>
        <p:nvSpPr>
          <p:cNvPr id="9" name="Text Placeholder 8">
            <a:extLst>
              <a:ext uri="{FF2B5EF4-FFF2-40B4-BE49-F238E27FC236}">
                <a16:creationId xmlns:a16="http://schemas.microsoft.com/office/drawing/2014/main" id="{3B0518A3-CEAB-1E43-85DD-0DDAD628536F}"/>
              </a:ext>
            </a:extLst>
          </p:cNvPr>
          <p:cNvSpPr txBox="1">
            <a:spLocks/>
          </p:cNvSpPr>
          <p:nvPr/>
        </p:nvSpPr>
        <p:spPr>
          <a:xfrm>
            <a:off x="6157403" y="1690690"/>
            <a:ext cx="4634715" cy="515924"/>
          </a:xfrm>
          <a:prstGeom prst="rect">
            <a:avLst/>
          </a:prstGeom>
          <a:solidFill>
            <a:srgbClr val="819F42"/>
          </a:solidFill>
          <a:ln w="19050">
            <a:solidFill>
              <a:srgbClr val="60832E"/>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CONS</a:t>
            </a:r>
          </a:p>
        </p:txBody>
      </p:sp>
    </p:spTree>
    <p:extLst>
      <p:ext uri="{BB962C8B-B14F-4D97-AF65-F5344CB8AC3E}">
        <p14:creationId xmlns:p14="http://schemas.microsoft.com/office/powerpoint/2010/main" val="264799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F87-B87C-594A-93AE-6017194EB6FF}"/>
              </a:ext>
            </a:extLst>
          </p:cNvPr>
          <p:cNvSpPr>
            <a:spLocks noGrp="1"/>
          </p:cNvSpPr>
          <p:nvPr>
            <p:ph type="title"/>
          </p:nvPr>
        </p:nvSpPr>
        <p:spPr/>
        <p:txBody>
          <a:bodyPr/>
          <a:lstStyle/>
          <a:p>
            <a:r>
              <a:rPr lang="en-US" dirty="0"/>
              <a:t>Biomass</a:t>
            </a:r>
          </a:p>
        </p:txBody>
      </p:sp>
      <p:sp>
        <p:nvSpPr>
          <p:cNvPr id="3" name="Text Placeholder 2">
            <a:extLst>
              <a:ext uri="{FF2B5EF4-FFF2-40B4-BE49-F238E27FC236}">
                <a16:creationId xmlns:a16="http://schemas.microsoft.com/office/drawing/2014/main" id="{2E38CC08-0B8E-BE4A-97A5-1C712C64BD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50E7798-65DA-4E4B-9820-E45520E7088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E674C80-2BDB-AB49-82A3-122D901E3F88}"/>
              </a:ext>
            </a:extLst>
          </p:cNvPr>
          <p:cNvSpPr>
            <a:spLocks noGrp="1"/>
          </p:cNvSpPr>
          <p:nvPr>
            <p:ph type="sldNum" sz="quarter" idx="12"/>
          </p:nvPr>
        </p:nvSpPr>
        <p:spPr/>
        <p:txBody>
          <a:bodyPr/>
          <a:lstStyle/>
          <a:p>
            <a:fld id="{F60E4191-B049-AF4C-B31B-63DAE0652CDF}" type="slidenum">
              <a:rPr lang="en-US" smtClean="0"/>
              <a:pPr/>
              <a:t>37</a:t>
            </a:fld>
            <a:endParaRPr lang="en-US" dirty="0"/>
          </a:p>
        </p:txBody>
      </p:sp>
      <p:pic>
        <p:nvPicPr>
          <p:cNvPr id="7" name="Picture 6">
            <a:extLst>
              <a:ext uri="{FF2B5EF4-FFF2-40B4-BE49-F238E27FC236}">
                <a16:creationId xmlns:a16="http://schemas.microsoft.com/office/drawing/2014/main" id="{20ED293A-04D7-FE43-9C8B-CD2618D34C5F}"/>
              </a:ext>
            </a:extLst>
          </p:cNvPr>
          <p:cNvPicPr>
            <a:picLocks noChangeAspect="1"/>
          </p:cNvPicPr>
          <p:nvPr/>
        </p:nvPicPr>
        <p:blipFill>
          <a:blip r:embed="rId3"/>
          <a:stretch>
            <a:fillRect/>
          </a:stretch>
        </p:blipFill>
        <p:spPr>
          <a:xfrm>
            <a:off x="6275147" y="2193945"/>
            <a:ext cx="5072304" cy="2995479"/>
          </a:xfrm>
          <a:prstGeom prst="rect">
            <a:avLst/>
          </a:prstGeom>
        </p:spPr>
      </p:pic>
    </p:spTree>
    <p:extLst>
      <p:ext uri="{BB962C8B-B14F-4D97-AF65-F5344CB8AC3E}">
        <p14:creationId xmlns:p14="http://schemas.microsoft.com/office/powerpoint/2010/main" val="3087664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C040-FE1F-784B-A5D8-89ACB2C02BA3}"/>
              </a:ext>
            </a:extLst>
          </p:cNvPr>
          <p:cNvSpPr>
            <a:spLocks noGrp="1"/>
          </p:cNvSpPr>
          <p:nvPr>
            <p:ph type="title"/>
          </p:nvPr>
        </p:nvSpPr>
        <p:spPr>
          <a:xfrm>
            <a:off x="838200" y="365127"/>
            <a:ext cx="10515600" cy="1325563"/>
          </a:xfrm>
        </p:spPr>
        <p:txBody>
          <a:bodyPr/>
          <a:lstStyle/>
          <a:p>
            <a:r>
              <a:rPr lang="en-US" dirty="0"/>
              <a:t>What is Biomass?</a:t>
            </a:r>
          </a:p>
        </p:txBody>
      </p:sp>
      <p:sp>
        <p:nvSpPr>
          <p:cNvPr id="3" name="Content Placeholder 2">
            <a:extLst>
              <a:ext uri="{FF2B5EF4-FFF2-40B4-BE49-F238E27FC236}">
                <a16:creationId xmlns:a16="http://schemas.microsoft.com/office/drawing/2014/main" id="{EFE21C2D-1A6B-564F-BD9A-58489DF6A823}"/>
              </a:ext>
            </a:extLst>
          </p:cNvPr>
          <p:cNvSpPr>
            <a:spLocks noGrp="1"/>
          </p:cNvSpPr>
          <p:nvPr>
            <p:ph idx="1"/>
          </p:nvPr>
        </p:nvSpPr>
        <p:spPr>
          <a:xfrm>
            <a:off x="491641" y="2238236"/>
            <a:ext cx="4381573" cy="2626387"/>
          </a:xfrm>
        </p:spPr>
        <p:txBody>
          <a:bodyPr/>
          <a:lstStyle/>
          <a:p>
            <a:r>
              <a:rPr lang="en-US" dirty="0"/>
              <a:t>Biomass is </a:t>
            </a:r>
            <a:r>
              <a:rPr lang="en-US" b="1" dirty="0"/>
              <a:t>organic material</a:t>
            </a:r>
            <a:r>
              <a:rPr lang="en-US" dirty="0"/>
              <a:t> from plants and animals</a:t>
            </a:r>
          </a:p>
          <a:p>
            <a:pPr lvl="1"/>
            <a:r>
              <a:rPr lang="en-US" dirty="0">
                <a:solidFill>
                  <a:srgbClr val="819F42"/>
                </a:solidFill>
              </a:rPr>
              <a:t>Wood, crops, seaweeds, animal wastes</a:t>
            </a:r>
          </a:p>
          <a:p>
            <a:r>
              <a:rPr lang="en-US" dirty="0"/>
              <a:t>Biomass can be converted to biofuels or biogas, which can be used as fuels</a:t>
            </a:r>
          </a:p>
          <a:p>
            <a:pPr lvl="1"/>
            <a:r>
              <a:rPr lang="en-US" dirty="0"/>
              <a:t>This is a renewable fuel</a:t>
            </a:r>
          </a:p>
        </p:txBody>
      </p:sp>
      <p:sp>
        <p:nvSpPr>
          <p:cNvPr id="4" name="Date Placeholder 3">
            <a:extLst>
              <a:ext uri="{FF2B5EF4-FFF2-40B4-BE49-F238E27FC236}">
                <a16:creationId xmlns:a16="http://schemas.microsoft.com/office/drawing/2014/main" id="{FF8FB4D2-0F5C-BD4B-B2F3-2A3952ABF8E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05B0D2B-186A-D149-95C2-F731D1AE37A9}"/>
              </a:ext>
            </a:extLst>
          </p:cNvPr>
          <p:cNvSpPr>
            <a:spLocks noGrp="1"/>
          </p:cNvSpPr>
          <p:nvPr>
            <p:ph type="sldNum" sz="quarter" idx="12"/>
          </p:nvPr>
        </p:nvSpPr>
        <p:spPr/>
        <p:txBody>
          <a:bodyPr/>
          <a:lstStyle/>
          <a:p>
            <a:fld id="{F60E4191-B049-AF4C-B31B-63DAE0652CDF}" type="slidenum">
              <a:rPr lang="en-US" smtClean="0"/>
              <a:pPr/>
              <a:t>38</a:t>
            </a:fld>
            <a:endParaRPr lang="en-US" dirty="0"/>
          </a:p>
        </p:txBody>
      </p:sp>
      <p:pic>
        <p:nvPicPr>
          <p:cNvPr id="67" name="Picture 66">
            <a:extLst>
              <a:ext uri="{FF2B5EF4-FFF2-40B4-BE49-F238E27FC236}">
                <a16:creationId xmlns:a16="http://schemas.microsoft.com/office/drawing/2014/main" id="{90E5B0AB-8B8C-E442-8A67-874214F027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8502" y="1690690"/>
            <a:ext cx="6811526" cy="3172194"/>
          </a:xfrm>
          <a:prstGeom prst="rect">
            <a:avLst/>
          </a:prstGeom>
        </p:spPr>
      </p:pic>
    </p:spTree>
    <p:extLst>
      <p:ext uri="{BB962C8B-B14F-4D97-AF65-F5344CB8AC3E}">
        <p14:creationId xmlns:p14="http://schemas.microsoft.com/office/powerpoint/2010/main" val="1315948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1F4AF-1B7B-7842-AF9E-C818A232AF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701AF-0F96-5541-84C9-86003C7ED716}"/>
              </a:ext>
            </a:extLst>
          </p:cNvPr>
          <p:cNvSpPr>
            <a:spLocks noGrp="1"/>
          </p:cNvSpPr>
          <p:nvPr>
            <p:ph type="title"/>
          </p:nvPr>
        </p:nvSpPr>
        <p:spPr>
          <a:xfrm>
            <a:off x="594805" y="640263"/>
            <a:ext cx="3759240" cy="1344975"/>
          </a:xfrm>
        </p:spPr>
        <p:txBody>
          <a:bodyPr>
            <a:normAutofit/>
          </a:bodyPr>
          <a:lstStyle/>
          <a:p>
            <a:r>
              <a:rPr lang="en-US" sz="4000"/>
              <a:t>How Biomass Works</a:t>
            </a:r>
          </a:p>
        </p:txBody>
      </p:sp>
      <p:sp>
        <p:nvSpPr>
          <p:cNvPr id="3" name="Content Placeholder 2">
            <a:extLst>
              <a:ext uri="{FF2B5EF4-FFF2-40B4-BE49-F238E27FC236}">
                <a16:creationId xmlns:a16="http://schemas.microsoft.com/office/drawing/2014/main" id="{9588E922-C3AD-9D4D-AC1D-481E35E2D616}"/>
              </a:ext>
            </a:extLst>
          </p:cNvPr>
          <p:cNvSpPr>
            <a:spLocks noGrp="1"/>
          </p:cNvSpPr>
          <p:nvPr>
            <p:ph idx="1"/>
          </p:nvPr>
        </p:nvSpPr>
        <p:spPr>
          <a:xfrm>
            <a:off x="594110" y="2121763"/>
            <a:ext cx="3764826" cy="3773010"/>
          </a:xfrm>
        </p:spPr>
        <p:txBody>
          <a:bodyPr>
            <a:normAutofit/>
          </a:bodyPr>
          <a:lstStyle/>
          <a:p>
            <a:r>
              <a:rPr lang="en-US" sz="1800"/>
              <a:t>The energy in biomass comes from the stored energy in organic matter</a:t>
            </a:r>
          </a:p>
          <a:p>
            <a:r>
              <a:rPr lang="en-US" sz="1800"/>
              <a:t>Most common biomass conversion process:</a:t>
            </a:r>
          </a:p>
          <a:p>
            <a:pPr lvl="1"/>
            <a:r>
              <a:rPr lang="en-US"/>
              <a:t>Combustion</a:t>
            </a:r>
            <a:endParaRPr lang="en-US" dirty="0"/>
          </a:p>
          <a:p>
            <a:endParaRPr lang="en-US" sz="1800"/>
          </a:p>
        </p:txBody>
      </p:sp>
      <p:sp>
        <p:nvSpPr>
          <p:cNvPr id="4" name="Date Placeholder 3">
            <a:extLst>
              <a:ext uri="{FF2B5EF4-FFF2-40B4-BE49-F238E27FC236}">
                <a16:creationId xmlns:a16="http://schemas.microsoft.com/office/drawing/2014/main" id="{67A7091A-2C2A-C74E-A9A4-B12AD7635BA8}"/>
              </a:ext>
            </a:extLst>
          </p:cNvPr>
          <p:cNvSpPr>
            <a:spLocks noGrp="1"/>
          </p:cNvSpPr>
          <p:nvPr>
            <p:ph type="dt" sz="half" idx="10"/>
          </p:nvPr>
        </p:nvSpPr>
        <p:spPr>
          <a:xfrm>
            <a:off x="838200" y="6356350"/>
            <a:ext cx="2743200" cy="365125"/>
          </a:xfrm>
        </p:spPr>
        <p:txBody>
          <a:bodyPr>
            <a:normAutofit/>
          </a:bodyPr>
          <a:lstStyle/>
          <a:p>
            <a:pPr>
              <a:spcAft>
                <a:spcPts val="600"/>
              </a:spcAft>
            </a:pPr>
            <a:r>
              <a:rPr lang="en-CA">
                <a:solidFill>
                  <a:srgbClr val="FFFFFF"/>
                </a:solidFill>
              </a:rPr>
              <a:t>25-04-20</a:t>
            </a:r>
            <a:endParaRPr lang="en-US">
              <a:solidFill>
                <a:srgbClr val="FFFFFF"/>
              </a:solidFill>
            </a:endParaRPr>
          </a:p>
        </p:txBody>
      </p:sp>
      <p:sp>
        <p:nvSpPr>
          <p:cNvPr id="5" name="Slide Number Placeholder 4">
            <a:extLst>
              <a:ext uri="{FF2B5EF4-FFF2-40B4-BE49-F238E27FC236}">
                <a16:creationId xmlns:a16="http://schemas.microsoft.com/office/drawing/2014/main" id="{75FA2591-C74C-044A-9D7A-B20C981EAD9B}"/>
              </a:ext>
            </a:extLst>
          </p:cNvPr>
          <p:cNvSpPr>
            <a:spLocks noGrp="1"/>
          </p:cNvSpPr>
          <p:nvPr>
            <p:ph type="sldNum" sz="quarter" idx="12"/>
          </p:nvPr>
        </p:nvSpPr>
        <p:spPr>
          <a:xfrm>
            <a:off x="8610600" y="6356350"/>
            <a:ext cx="2743200" cy="365125"/>
          </a:xfrm>
        </p:spPr>
        <p:txBody>
          <a:bodyPr>
            <a:normAutofit/>
          </a:bodyPr>
          <a:lstStyle/>
          <a:p>
            <a:pPr>
              <a:spcAft>
                <a:spcPts val="600"/>
              </a:spcAft>
            </a:pPr>
            <a:fld id="{F60E4191-B049-AF4C-B31B-63DAE0652CDF}" type="slidenum">
              <a:rPr lang="en-US">
                <a:solidFill>
                  <a:srgbClr val="FFFFFF"/>
                </a:solidFill>
              </a:rPr>
              <a:pPr>
                <a:spcAft>
                  <a:spcPts val="600"/>
                </a:spcAft>
              </a:pPr>
              <a:t>39</a:t>
            </a:fld>
            <a:endParaRPr lang="en-US">
              <a:solidFill>
                <a:srgbClr val="FFFFFF"/>
              </a:solidFill>
            </a:endParaRPr>
          </a:p>
        </p:txBody>
      </p:sp>
    </p:spTree>
    <p:extLst>
      <p:ext uri="{BB962C8B-B14F-4D97-AF65-F5344CB8AC3E}">
        <p14:creationId xmlns:p14="http://schemas.microsoft.com/office/powerpoint/2010/main" val="2381645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315E9E-D783-4842-BAA2-1157BF6E0C74}"/>
              </a:ext>
            </a:extLst>
          </p:cNvPr>
          <p:cNvSpPr>
            <a:spLocks noGrp="1"/>
          </p:cNvSpPr>
          <p:nvPr>
            <p:ph type="title"/>
          </p:nvPr>
        </p:nvSpPr>
        <p:spPr/>
        <p:txBody>
          <a:bodyPr/>
          <a:lstStyle/>
          <a:p>
            <a:r>
              <a:rPr lang="en-US" dirty="0"/>
              <a:t>Types of Energy</a:t>
            </a:r>
          </a:p>
        </p:txBody>
      </p:sp>
      <p:sp>
        <p:nvSpPr>
          <p:cNvPr id="9" name="Text Placeholder 8">
            <a:extLst>
              <a:ext uri="{FF2B5EF4-FFF2-40B4-BE49-F238E27FC236}">
                <a16:creationId xmlns:a16="http://schemas.microsoft.com/office/drawing/2014/main" id="{70C1C4C2-034A-4A43-9282-485342981AE8}"/>
              </a:ext>
            </a:extLst>
          </p:cNvPr>
          <p:cNvSpPr>
            <a:spLocks noGrp="1"/>
          </p:cNvSpPr>
          <p:nvPr>
            <p:ph type="body" idx="1"/>
          </p:nvPr>
        </p:nvSpPr>
        <p:spPr/>
        <p:txBody>
          <a:bodyPr/>
          <a:lstStyle/>
          <a:p>
            <a:r>
              <a:rPr lang="en-US" dirty="0">
                <a:solidFill>
                  <a:srgbClr val="0182A9"/>
                </a:solidFill>
              </a:rPr>
              <a:t>Renewable energy and non-renewable energy</a:t>
            </a:r>
          </a:p>
        </p:txBody>
      </p:sp>
      <p:sp>
        <p:nvSpPr>
          <p:cNvPr id="4" name="Date Placeholder 3">
            <a:extLst>
              <a:ext uri="{FF2B5EF4-FFF2-40B4-BE49-F238E27FC236}">
                <a16:creationId xmlns:a16="http://schemas.microsoft.com/office/drawing/2014/main" id="{2F8451B5-B2BD-724A-A1C7-5AC48F1F5E6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B55FF70-16D7-5840-8130-2D16D12578FB}"/>
              </a:ext>
            </a:extLst>
          </p:cNvPr>
          <p:cNvSpPr>
            <a:spLocks noGrp="1"/>
          </p:cNvSpPr>
          <p:nvPr>
            <p:ph type="sldNum" sz="quarter" idx="12"/>
          </p:nvPr>
        </p:nvSpPr>
        <p:spPr/>
        <p:txBody>
          <a:bodyPr/>
          <a:lstStyle/>
          <a:p>
            <a:fld id="{F60E4191-B049-AF4C-B31B-63DAE0652CDF}" type="slidenum">
              <a:rPr lang="en-US" smtClean="0"/>
              <a:pPr/>
              <a:t>4</a:t>
            </a:fld>
            <a:endParaRPr lang="en-US" dirty="0"/>
          </a:p>
        </p:txBody>
      </p:sp>
    </p:spTree>
    <p:extLst>
      <p:ext uri="{BB962C8B-B14F-4D97-AF65-F5344CB8AC3E}">
        <p14:creationId xmlns:p14="http://schemas.microsoft.com/office/powerpoint/2010/main" val="2147585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36EC-FDED-EA40-B83F-76FF1D2BF355}"/>
              </a:ext>
            </a:extLst>
          </p:cNvPr>
          <p:cNvSpPr>
            <a:spLocks noGrp="1"/>
          </p:cNvSpPr>
          <p:nvPr>
            <p:ph type="title"/>
          </p:nvPr>
        </p:nvSpPr>
        <p:spPr/>
        <p:txBody>
          <a:bodyPr/>
          <a:lstStyle/>
          <a:p>
            <a:r>
              <a:rPr lang="en-US" dirty="0"/>
              <a:t>Biomass in Alberta</a:t>
            </a:r>
          </a:p>
        </p:txBody>
      </p:sp>
      <p:sp>
        <p:nvSpPr>
          <p:cNvPr id="3" name="Content Placeholder 2">
            <a:extLst>
              <a:ext uri="{FF2B5EF4-FFF2-40B4-BE49-F238E27FC236}">
                <a16:creationId xmlns:a16="http://schemas.microsoft.com/office/drawing/2014/main" id="{0C884784-2681-F24E-81B2-C2C81C9B8C67}"/>
              </a:ext>
            </a:extLst>
          </p:cNvPr>
          <p:cNvSpPr>
            <a:spLocks noGrp="1"/>
          </p:cNvSpPr>
          <p:nvPr>
            <p:ph idx="1"/>
          </p:nvPr>
        </p:nvSpPr>
        <p:spPr>
          <a:xfrm>
            <a:off x="838199" y="1825625"/>
            <a:ext cx="10809157" cy="2305063"/>
          </a:xfrm>
        </p:spPr>
        <p:txBody>
          <a:bodyPr>
            <a:normAutofit/>
          </a:bodyPr>
          <a:lstStyle/>
          <a:p>
            <a:r>
              <a:rPr lang="en-US" dirty="0"/>
              <a:t>Biomass has been around for many years</a:t>
            </a:r>
          </a:p>
          <a:p>
            <a:pPr lvl="1"/>
            <a:r>
              <a:rPr lang="en-US" dirty="0"/>
              <a:t>It was used in stove-heated homes and in centralized power generation</a:t>
            </a:r>
          </a:p>
          <a:p>
            <a:r>
              <a:rPr lang="en-US" dirty="0"/>
              <a:t>There are currently 9 Biomass power facilities in Alberta</a:t>
            </a:r>
          </a:p>
          <a:p>
            <a:pPr lvl="1"/>
            <a:r>
              <a:rPr lang="en-US" dirty="0"/>
              <a:t>Athabasca, Grande Prairie (3), </a:t>
            </a:r>
            <a:r>
              <a:rPr lang="en-US" dirty="0" err="1"/>
              <a:t>Dapp</a:t>
            </a:r>
            <a:r>
              <a:rPr lang="en-US" dirty="0"/>
              <a:t>, Hinton, Peace River, Drayton Valley, Whitecourt</a:t>
            </a:r>
          </a:p>
          <a:p>
            <a:endParaRPr lang="en-US" dirty="0"/>
          </a:p>
          <a:p>
            <a:endParaRPr lang="en-US" dirty="0"/>
          </a:p>
        </p:txBody>
      </p:sp>
      <p:sp>
        <p:nvSpPr>
          <p:cNvPr id="4" name="Date Placeholder 3">
            <a:extLst>
              <a:ext uri="{FF2B5EF4-FFF2-40B4-BE49-F238E27FC236}">
                <a16:creationId xmlns:a16="http://schemas.microsoft.com/office/drawing/2014/main" id="{91AE2329-A9B9-FE46-B089-392BE596C75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FD215FF-BC56-6244-BE1D-D8F337377A00}"/>
              </a:ext>
            </a:extLst>
          </p:cNvPr>
          <p:cNvSpPr>
            <a:spLocks noGrp="1"/>
          </p:cNvSpPr>
          <p:nvPr>
            <p:ph type="sldNum" sz="quarter" idx="12"/>
          </p:nvPr>
        </p:nvSpPr>
        <p:spPr/>
        <p:txBody>
          <a:bodyPr/>
          <a:lstStyle/>
          <a:p>
            <a:fld id="{F60E4191-B049-AF4C-B31B-63DAE0652CDF}" type="slidenum">
              <a:rPr lang="en-US" smtClean="0"/>
              <a:pPr/>
              <a:t>40</a:t>
            </a:fld>
            <a:endParaRPr lang="en-US" dirty="0"/>
          </a:p>
        </p:txBody>
      </p:sp>
      <p:pic>
        <p:nvPicPr>
          <p:cNvPr id="6" name="Picture 5">
            <a:extLst>
              <a:ext uri="{FF2B5EF4-FFF2-40B4-BE49-F238E27FC236}">
                <a16:creationId xmlns:a16="http://schemas.microsoft.com/office/drawing/2014/main" id="{84F392B8-CB7E-AC47-BEDF-646D67C72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9088" y="3577119"/>
            <a:ext cx="2035453" cy="2035453"/>
          </a:xfrm>
          <a:prstGeom prst="rect">
            <a:avLst/>
          </a:prstGeom>
        </p:spPr>
      </p:pic>
      <p:sp>
        <p:nvSpPr>
          <p:cNvPr id="8" name="TextBox 7">
            <a:extLst>
              <a:ext uri="{FF2B5EF4-FFF2-40B4-BE49-F238E27FC236}">
                <a16:creationId xmlns:a16="http://schemas.microsoft.com/office/drawing/2014/main" id="{2F40C538-E41A-404D-A483-2C9D7D5C4C4C}"/>
              </a:ext>
            </a:extLst>
          </p:cNvPr>
          <p:cNvSpPr txBox="1"/>
          <p:nvPr/>
        </p:nvSpPr>
        <p:spPr>
          <a:xfrm>
            <a:off x="1945872" y="5628631"/>
            <a:ext cx="3031212" cy="523220"/>
          </a:xfrm>
          <a:prstGeom prst="rect">
            <a:avLst/>
          </a:prstGeom>
          <a:noFill/>
        </p:spPr>
        <p:txBody>
          <a:bodyPr wrap="square" rtlCol="0">
            <a:spAutoFit/>
          </a:bodyPr>
          <a:lstStyle/>
          <a:p>
            <a:pPr algn="ctr"/>
            <a:r>
              <a:rPr lang="en-US" sz="14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This is an old wood burning stove that was used to heat small homes</a:t>
            </a:r>
          </a:p>
        </p:txBody>
      </p:sp>
      <p:pic>
        <p:nvPicPr>
          <p:cNvPr id="9" name="Picture 8">
            <a:extLst>
              <a:ext uri="{FF2B5EF4-FFF2-40B4-BE49-F238E27FC236}">
                <a16:creationId xmlns:a16="http://schemas.microsoft.com/office/drawing/2014/main" id="{89839065-1525-0E4A-9DB8-4B8DE8129569}"/>
              </a:ext>
            </a:extLst>
          </p:cNvPr>
          <p:cNvPicPr>
            <a:picLocks noChangeAspect="1"/>
          </p:cNvPicPr>
          <p:nvPr/>
        </p:nvPicPr>
        <p:blipFill>
          <a:blip r:embed="rId4"/>
          <a:stretch>
            <a:fillRect/>
          </a:stretch>
        </p:blipFill>
        <p:spPr>
          <a:xfrm>
            <a:off x="6385810" y="3561061"/>
            <a:ext cx="3397095" cy="2052411"/>
          </a:xfrm>
          <a:prstGeom prst="rect">
            <a:avLst/>
          </a:prstGeom>
        </p:spPr>
      </p:pic>
      <p:sp>
        <p:nvSpPr>
          <p:cNvPr id="7" name="Right Arrow 6">
            <a:extLst>
              <a:ext uri="{FF2B5EF4-FFF2-40B4-BE49-F238E27FC236}">
                <a16:creationId xmlns:a16="http://schemas.microsoft.com/office/drawing/2014/main" id="{F0D54F7C-EE03-674C-A897-531334E62D6D}"/>
              </a:ext>
            </a:extLst>
          </p:cNvPr>
          <p:cNvSpPr/>
          <p:nvPr/>
        </p:nvSpPr>
        <p:spPr>
          <a:xfrm>
            <a:off x="5179761" y="4281025"/>
            <a:ext cx="854090" cy="612484"/>
          </a:xfrm>
          <a:prstGeom prst="rightArrow">
            <a:avLst/>
          </a:prstGeom>
          <a:solidFill>
            <a:srgbClr val="78A12E"/>
          </a:solidFill>
          <a:ln>
            <a:solidFill>
              <a:srgbClr val="78A1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650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4428-EED7-0F44-B94D-A6E4D781FC7D}"/>
              </a:ext>
            </a:extLst>
          </p:cNvPr>
          <p:cNvSpPr>
            <a:spLocks noGrp="1"/>
          </p:cNvSpPr>
          <p:nvPr>
            <p:ph type="title"/>
          </p:nvPr>
        </p:nvSpPr>
        <p:spPr/>
        <p:txBody>
          <a:bodyPr/>
          <a:lstStyle/>
          <a:p>
            <a:r>
              <a:rPr lang="en-US" dirty="0"/>
              <a:t>Pros and Cons of Biomass Energy</a:t>
            </a:r>
          </a:p>
        </p:txBody>
      </p:sp>
      <p:sp>
        <p:nvSpPr>
          <p:cNvPr id="4" name="Date Placeholder 3">
            <a:extLst>
              <a:ext uri="{FF2B5EF4-FFF2-40B4-BE49-F238E27FC236}">
                <a16:creationId xmlns:a16="http://schemas.microsoft.com/office/drawing/2014/main" id="{4F867BE0-C393-B944-9166-52E74A6FAFC1}"/>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88D58EE-25A9-2E45-86FB-D3614FC02129}"/>
              </a:ext>
            </a:extLst>
          </p:cNvPr>
          <p:cNvSpPr>
            <a:spLocks noGrp="1"/>
          </p:cNvSpPr>
          <p:nvPr>
            <p:ph type="sldNum" sz="quarter" idx="12"/>
          </p:nvPr>
        </p:nvSpPr>
        <p:spPr/>
        <p:txBody>
          <a:bodyPr/>
          <a:lstStyle/>
          <a:p>
            <a:fld id="{F60E4191-B049-AF4C-B31B-63DAE0652CDF}" type="slidenum">
              <a:rPr lang="en-US" smtClean="0"/>
              <a:pPr/>
              <a:t>41</a:t>
            </a:fld>
            <a:endParaRPr lang="en-US" dirty="0"/>
          </a:p>
        </p:txBody>
      </p:sp>
      <p:sp>
        <p:nvSpPr>
          <p:cNvPr id="6" name="Content Placeholder 2">
            <a:extLst>
              <a:ext uri="{FF2B5EF4-FFF2-40B4-BE49-F238E27FC236}">
                <a16:creationId xmlns:a16="http://schemas.microsoft.com/office/drawing/2014/main" id="{8EF4FAD1-F505-B64C-8B90-BA8EFB73A8A8}"/>
              </a:ext>
            </a:extLst>
          </p:cNvPr>
          <p:cNvSpPr txBox="1">
            <a:spLocks/>
          </p:cNvSpPr>
          <p:nvPr/>
        </p:nvSpPr>
        <p:spPr>
          <a:xfrm>
            <a:off x="1180442" y="2206613"/>
            <a:ext cx="4634715" cy="3110821"/>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Carbon neutral life cycle</a:t>
            </a:r>
          </a:p>
          <a:p>
            <a:r>
              <a:rPr lang="en-US" dirty="0"/>
              <a:t>Widely available  in Alberta (not site specific like other sources)</a:t>
            </a:r>
          </a:p>
          <a:p>
            <a:r>
              <a:rPr lang="en-US" dirty="0"/>
              <a:t>Biomass comes in many forms</a:t>
            </a:r>
          </a:p>
          <a:p>
            <a:r>
              <a:rPr lang="en-US" dirty="0"/>
              <a:t>Not location specific</a:t>
            </a:r>
          </a:p>
          <a:p>
            <a:r>
              <a:rPr lang="en-US" dirty="0"/>
              <a:t>Great method of waste management for wood waste and municipal solid waste.</a:t>
            </a:r>
          </a:p>
          <a:p>
            <a:endParaRPr lang="en-US" dirty="0"/>
          </a:p>
        </p:txBody>
      </p:sp>
      <p:sp>
        <p:nvSpPr>
          <p:cNvPr id="7" name="Content Placeholder 2">
            <a:extLst>
              <a:ext uri="{FF2B5EF4-FFF2-40B4-BE49-F238E27FC236}">
                <a16:creationId xmlns:a16="http://schemas.microsoft.com/office/drawing/2014/main" id="{1B082F8B-C9A3-E944-88FA-803DBF38A3A9}"/>
              </a:ext>
            </a:extLst>
          </p:cNvPr>
          <p:cNvSpPr txBox="1">
            <a:spLocks/>
          </p:cNvSpPr>
          <p:nvPr/>
        </p:nvSpPr>
        <p:spPr>
          <a:xfrm>
            <a:off x="6157405" y="2206614"/>
            <a:ext cx="4634716" cy="3110820"/>
          </a:xfrm>
          <a:prstGeom prst="rect">
            <a:avLst/>
          </a:prstGeom>
          <a:ln w="19050">
            <a:solidFill>
              <a:srgbClr val="60832E"/>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Air Quality emissions</a:t>
            </a:r>
          </a:p>
          <a:p>
            <a:r>
              <a:rPr lang="en-US" dirty="0"/>
              <a:t>Uses water to generate power</a:t>
            </a:r>
          </a:p>
          <a:p>
            <a:r>
              <a:rPr lang="en-US" dirty="0"/>
              <a:t>Not very cost effective since they are usually smaller scale. </a:t>
            </a:r>
          </a:p>
          <a:p>
            <a:endParaRPr lang="en-US" dirty="0"/>
          </a:p>
        </p:txBody>
      </p:sp>
      <p:sp>
        <p:nvSpPr>
          <p:cNvPr id="8" name="Text Placeholder 6">
            <a:extLst>
              <a:ext uri="{FF2B5EF4-FFF2-40B4-BE49-F238E27FC236}">
                <a16:creationId xmlns:a16="http://schemas.microsoft.com/office/drawing/2014/main" id="{F85A0D60-9797-444E-B6EC-7B3761D9167F}"/>
              </a:ext>
            </a:extLst>
          </p:cNvPr>
          <p:cNvSpPr txBox="1">
            <a:spLocks/>
          </p:cNvSpPr>
          <p:nvPr/>
        </p:nvSpPr>
        <p:spPr>
          <a:xfrm>
            <a:off x="1180443" y="1690690"/>
            <a:ext cx="4634716" cy="515924"/>
          </a:xfrm>
          <a:prstGeom prst="rect">
            <a:avLst/>
          </a:prstGeom>
          <a:solidFill>
            <a:srgbClr val="819F42"/>
          </a:solidFill>
          <a:ln w="19050">
            <a:solidFill>
              <a:srgbClr val="60832E"/>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PROS</a:t>
            </a:r>
          </a:p>
        </p:txBody>
      </p:sp>
      <p:sp>
        <p:nvSpPr>
          <p:cNvPr id="9" name="Text Placeholder 8">
            <a:extLst>
              <a:ext uri="{FF2B5EF4-FFF2-40B4-BE49-F238E27FC236}">
                <a16:creationId xmlns:a16="http://schemas.microsoft.com/office/drawing/2014/main" id="{3B0518A3-CEAB-1E43-85DD-0DDAD628536F}"/>
              </a:ext>
            </a:extLst>
          </p:cNvPr>
          <p:cNvSpPr txBox="1">
            <a:spLocks/>
          </p:cNvSpPr>
          <p:nvPr/>
        </p:nvSpPr>
        <p:spPr>
          <a:xfrm>
            <a:off x="6157403" y="1690690"/>
            <a:ext cx="4634715" cy="515924"/>
          </a:xfrm>
          <a:prstGeom prst="rect">
            <a:avLst/>
          </a:prstGeom>
          <a:solidFill>
            <a:srgbClr val="819F42"/>
          </a:solidFill>
          <a:ln w="19050">
            <a:solidFill>
              <a:srgbClr val="60832E"/>
            </a:solidFill>
          </a:ln>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2400" b="1" dirty="0">
                <a:solidFill>
                  <a:schemeClr val="bg1"/>
                </a:solidFill>
              </a:rPr>
              <a:t>CONS</a:t>
            </a:r>
          </a:p>
        </p:txBody>
      </p:sp>
    </p:spTree>
    <p:extLst>
      <p:ext uri="{BB962C8B-B14F-4D97-AF65-F5344CB8AC3E}">
        <p14:creationId xmlns:p14="http://schemas.microsoft.com/office/powerpoint/2010/main" val="2082264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126D-22C1-2C4B-ACF7-A5572D64CB6E}"/>
              </a:ext>
            </a:extLst>
          </p:cNvPr>
          <p:cNvSpPr>
            <a:spLocks noGrp="1"/>
          </p:cNvSpPr>
          <p:nvPr>
            <p:ph type="title"/>
          </p:nvPr>
        </p:nvSpPr>
        <p:spPr>
          <a:xfrm>
            <a:off x="831852" y="1590771"/>
            <a:ext cx="3612558" cy="2852737"/>
          </a:xfrm>
        </p:spPr>
        <p:txBody>
          <a:bodyPr/>
          <a:lstStyle/>
          <a:p>
            <a:r>
              <a:rPr lang="en-US" dirty="0"/>
              <a:t>Electricity in Alberta today</a:t>
            </a:r>
          </a:p>
        </p:txBody>
      </p:sp>
      <p:sp>
        <p:nvSpPr>
          <p:cNvPr id="3" name="Text Placeholder 2">
            <a:extLst>
              <a:ext uri="{FF2B5EF4-FFF2-40B4-BE49-F238E27FC236}">
                <a16:creationId xmlns:a16="http://schemas.microsoft.com/office/drawing/2014/main" id="{055EA4D5-94DB-8448-990B-0D2E4F87808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EFC40E2-5167-2945-BD76-50F0CEFA826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8FBC9BF-DC6C-834E-B938-D3A4C5D5AF2B}"/>
              </a:ext>
            </a:extLst>
          </p:cNvPr>
          <p:cNvSpPr>
            <a:spLocks noGrp="1"/>
          </p:cNvSpPr>
          <p:nvPr>
            <p:ph type="sldNum" sz="quarter" idx="12"/>
          </p:nvPr>
        </p:nvSpPr>
        <p:spPr/>
        <p:txBody>
          <a:bodyPr/>
          <a:lstStyle/>
          <a:p>
            <a:fld id="{F60E4191-B049-AF4C-B31B-63DAE0652CDF}" type="slidenum">
              <a:rPr lang="en-US" smtClean="0"/>
              <a:pPr/>
              <a:t>42</a:t>
            </a:fld>
            <a:endParaRPr lang="en-US" dirty="0"/>
          </a:p>
        </p:txBody>
      </p:sp>
      <p:pic>
        <p:nvPicPr>
          <p:cNvPr id="6" name="Picture 5">
            <a:extLst>
              <a:ext uri="{FF2B5EF4-FFF2-40B4-BE49-F238E27FC236}">
                <a16:creationId xmlns:a16="http://schemas.microsoft.com/office/drawing/2014/main" id="{8CF16193-4F73-0944-9702-98D7ECD223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8006" y="1781925"/>
            <a:ext cx="7037422" cy="3951783"/>
          </a:xfrm>
          <a:prstGeom prst="rect">
            <a:avLst/>
          </a:prstGeom>
        </p:spPr>
      </p:pic>
      <p:sp>
        <p:nvSpPr>
          <p:cNvPr id="7" name="TextBox 6">
            <a:extLst>
              <a:ext uri="{FF2B5EF4-FFF2-40B4-BE49-F238E27FC236}">
                <a16:creationId xmlns:a16="http://schemas.microsoft.com/office/drawing/2014/main" id="{68E8E3F1-6E3F-6040-BF9C-17E7D3D39D24}"/>
              </a:ext>
            </a:extLst>
          </p:cNvPr>
          <p:cNvSpPr txBox="1"/>
          <p:nvPr/>
        </p:nvSpPr>
        <p:spPr>
          <a:xfrm>
            <a:off x="10871634" y="5357682"/>
            <a:ext cx="1320366" cy="369332"/>
          </a:xfrm>
          <a:prstGeom prst="rect">
            <a:avLst/>
          </a:prstGeom>
          <a:noFill/>
        </p:spPr>
        <p:txBody>
          <a:bodyPr wrap="square" rtlCol="0">
            <a:spAutoFit/>
          </a:bodyPr>
          <a:lstStyle/>
          <a:p>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CBC.ca</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02974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8A72-AB21-8041-833E-C21C14644A73}"/>
              </a:ext>
            </a:extLst>
          </p:cNvPr>
          <p:cNvSpPr>
            <a:spLocks noGrp="1"/>
          </p:cNvSpPr>
          <p:nvPr>
            <p:ph type="title"/>
          </p:nvPr>
        </p:nvSpPr>
        <p:spPr/>
        <p:txBody>
          <a:bodyPr/>
          <a:lstStyle/>
          <a:p>
            <a:r>
              <a:rPr lang="en-US" dirty="0"/>
              <a:t>Alberta’s Current Electricity Generation Profile</a:t>
            </a:r>
          </a:p>
        </p:txBody>
      </p:sp>
      <p:sp>
        <p:nvSpPr>
          <p:cNvPr id="3" name="Content Placeholder 2">
            <a:extLst>
              <a:ext uri="{FF2B5EF4-FFF2-40B4-BE49-F238E27FC236}">
                <a16:creationId xmlns:a16="http://schemas.microsoft.com/office/drawing/2014/main" id="{4378F5BD-32A4-5440-AA40-496AB12E179D}"/>
              </a:ext>
            </a:extLst>
          </p:cNvPr>
          <p:cNvSpPr>
            <a:spLocks noGrp="1"/>
          </p:cNvSpPr>
          <p:nvPr>
            <p:ph idx="1"/>
          </p:nvPr>
        </p:nvSpPr>
        <p:spPr>
          <a:xfrm>
            <a:off x="838200" y="1825625"/>
            <a:ext cx="4259580" cy="4351338"/>
          </a:xfrm>
        </p:spPr>
        <p:txBody>
          <a:bodyPr/>
          <a:lstStyle/>
          <a:p>
            <a:r>
              <a:rPr lang="en-US" dirty="0"/>
              <a:t>This is Alberta’s current energy generation as of March 2018</a:t>
            </a:r>
          </a:p>
          <a:p>
            <a:r>
              <a:rPr lang="en-US" dirty="0"/>
              <a:t>83.2% of our electricity is from fossil fuels</a:t>
            </a:r>
          </a:p>
          <a:p>
            <a:pPr lvl="1"/>
            <a:r>
              <a:rPr lang="en-US" dirty="0"/>
              <a:t>37.8% of our generation comes from coal-fired power plants</a:t>
            </a:r>
          </a:p>
          <a:p>
            <a:endParaRPr lang="en-US" dirty="0"/>
          </a:p>
          <a:p>
            <a:endParaRPr lang="en-US" dirty="0"/>
          </a:p>
        </p:txBody>
      </p:sp>
      <p:sp>
        <p:nvSpPr>
          <p:cNvPr id="4" name="Date Placeholder 3">
            <a:extLst>
              <a:ext uri="{FF2B5EF4-FFF2-40B4-BE49-F238E27FC236}">
                <a16:creationId xmlns:a16="http://schemas.microsoft.com/office/drawing/2014/main" id="{9619C7B8-5CD1-8B4D-8E1F-813F16ED04D6}"/>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926A1F7B-5847-3E44-8719-AC37B4465504}"/>
              </a:ext>
            </a:extLst>
          </p:cNvPr>
          <p:cNvSpPr>
            <a:spLocks noGrp="1"/>
          </p:cNvSpPr>
          <p:nvPr>
            <p:ph type="sldNum" sz="quarter" idx="12"/>
          </p:nvPr>
        </p:nvSpPr>
        <p:spPr/>
        <p:txBody>
          <a:bodyPr/>
          <a:lstStyle/>
          <a:p>
            <a:fld id="{F60E4191-B049-AF4C-B31B-63DAE0652CDF}" type="slidenum">
              <a:rPr lang="en-US" smtClean="0"/>
              <a:pPr/>
              <a:t>43</a:t>
            </a:fld>
            <a:endParaRPr lang="en-US" dirty="0"/>
          </a:p>
        </p:txBody>
      </p:sp>
      <p:pic>
        <p:nvPicPr>
          <p:cNvPr id="8" name="Picture 7">
            <a:extLst>
              <a:ext uri="{FF2B5EF4-FFF2-40B4-BE49-F238E27FC236}">
                <a16:creationId xmlns:a16="http://schemas.microsoft.com/office/drawing/2014/main" id="{47A866DC-4213-024F-91D5-ADE16085B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5587" y="1333402"/>
            <a:ext cx="6276819" cy="4667793"/>
          </a:xfrm>
          <a:prstGeom prst="rect">
            <a:avLst/>
          </a:prstGeom>
        </p:spPr>
      </p:pic>
    </p:spTree>
    <p:extLst>
      <p:ext uri="{BB962C8B-B14F-4D97-AF65-F5344CB8AC3E}">
        <p14:creationId xmlns:p14="http://schemas.microsoft.com/office/powerpoint/2010/main" val="718145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1D81-C9F5-364C-8703-184E645A55F5}"/>
              </a:ext>
            </a:extLst>
          </p:cNvPr>
          <p:cNvSpPr>
            <a:spLocks noGrp="1"/>
          </p:cNvSpPr>
          <p:nvPr>
            <p:ph type="title"/>
          </p:nvPr>
        </p:nvSpPr>
        <p:spPr/>
        <p:txBody>
          <a:bodyPr/>
          <a:lstStyle/>
          <a:p>
            <a:r>
              <a:rPr lang="en-US" dirty="0"/>
              <a:t>Solar and Wind Resource Potential in Alberta</a:t>
            </a:r>
          </a:p>
        </p:txBody>
      </p:sp>
      <p:sp>
        <p:nvSpPr>
          <p:cNvPr id="4" name="Date Placeholder 3">
            <a:extLst>
              <a:ext uri="{FF2B5EF4-FFF2-40B4-BE49-F238E27FC236}">
                <a16:creationId xmlns:a16="http://schemas.microsoft.com/office/drawing/2014/main" id="{E8C0A412-E38B-5446-AACE-771EC680BA06}"/>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A74A56F8-4BE2-E14D-8777-DB5E3FA4ABBE}"/>
              </a:ext>
            </a:extLst>
          </p:cNvPr>
          <p:cNvSpPr>
            <a:spLocks noGrp="1"/>
          </p:cNvSpPr>
          <p:nvPr>
            <p:ph type="sldNum" sz="quarter" idx="12"/>
          </p:nvPr>
        </p:nvSpPr>
        <p:spPr/>
        <p:txBody>
          <a:bodyPr/>
          <a:lstStyle/>
          <a:p>
            <a:fld id="{F60E4191-B049-AF4C-B31B-63DAE0652CDF}" type="slidenum">
              <a:rPr lang="en-US" smtClean="0"/>
              <a:pPr/>
              <a:t>44</a:t>
            </a:fld>
            <a:endParaRPr lang="en-US" dirty="0"/>
          </a:p>
        </p:txBody>
      </p:sp>
      <p:pic>
        <p:nvPicPr>
          <p:cNvPr id="6" name="Picture 5">
            <a:extLst>
              <a:ext uri="{FF2B5EF4-FFF2-40B4-BE49-F238E27FC236}">
                <a16:creationId xmlns:a16="http://schemas.microsoft.com/office/drawing/2014/main" id="{CEA7BDF3-5917-454F-B8CC-08C04DB3B99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8849" y="1312265"/>
            <a:ext cx="3160147" cy="554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EF49E95-A7C7-9649-B900-4798C4BD4AF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0851" y="1263959"/>
            <a:ext cx="4217541" cy="545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177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38B5-2E78-B542-AC3C-3CC737B7179B}"/>
              </a:ext>
            </a:extLst>
          </p:cNvPr>
          <p:cNvSpPr>
            <a:spLocks noGrp="1"/>
          </p:cNvSpPr>
          <p:nvPr>
            <p:ph type="title"/>
          </p:nvPr>
        </p:nvSpPr>
        <p:spPr/>
        <p:txBody>
          <a:bodyPr/>
          <a:lstStyle/>
          <a:p>
            <a:r>
              <a:rPr lang="en-US" dirty="0"/>
              <a:t>Quiz!</a:t>
            </a:r>
          </a:p>
        </p:txBody>
      </p:sp>
      <p:sp>
        <p:nvSpPr>
          <p:cNvPr id="3" name="Text Placeholder 2">
            <a:extLst>
              <a:ext uri="{FF2B5EF4-FFF2-40B4-BE49-F238E27FC236}">
                <a16:creationId xmlns:a16="http://schemas.microsoft.com/office/drawing/2014/main" id="{FE0111F6-78D7-DD4C-8111-6FFC03967D4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E017DA4-6DFF-0148-84EC-649FE2D9C455}"/>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EB2AEDA-0811-034C-A113-0B3DC250E311}"/>
              </a:ext>
            </a:extLst>
          </p:cNvPr>
          <p:cNvSpPr>
            <a:spLocks noGrp="1"/>
          </p:cNvSpPr>
          <p:nvPr>
            <p:ph type="sldNum" sz="quarter" idx="12"/>
          </p:nvPr>
        </p:nvSpPr>
        <p:spPr/>
        <p:txBody>
          <a:bodyPr/>
          <a:lstStyle/>
          <a:p>
            <a:fld id="{F60E4191-B049-AF4C-B31B-63DAE0652CDF}" type="slidenum">
              <a:rPr lang="en-US" smtClean="0"/>
              <a:pPr/>
              <a:t>45</a:t>
            </a:fld>
            <a:endParaRPr lang="en-US" dirty="0"/>
          </a:p>
        </p:txBody>
      </p:sp>
    </p:spTree>
    <p:extLst>
      <p:ext uri="{BB962C8B-B14F-4D97-AF65-F5344CB8AC3E}">
        <p14:creationId xmlns:p14="http://schemas.microsoft.com/office/powerpoint/2010/main" val="1444644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4E65-B814-4341-B4C3-D0D99859C371}"/>
              </a:ext>
            </a:extLst>
          </p:cNvPr>
          <p:cNvSpPr>
            <a:spLocks noGrp="1"/>
          </p:cNvSpPr>
          <p:nvPr>
            <p:ph type="title"/>
          </p:nvPr>
        </p:nvSpPr>
        <p:spPr/>
        <p:txBody>
          <a:bodyPr/>
          <a:lstStyle/>
          <a:p>
            <a:r>
              <a:rPr lang="en-US" dirty="0"/>
              <a:t>Label the following as renewable or non-renewable</a:t>
            </a:r>
          </a:p>
        </p:txBody>
      </p:sp>
      <p:sp>
        <p:nvSpPr>
          <p:cNvPr id="3" name="Content Placeholder 2">
            <a:extLst>
              <a:ext uri="{FF2B5EF4-FFF2-40B4-BE49-F238E27FC236}">
                <a16:creationId xmlns:a16="http://schemas.microsoft.com/office/drawing/2014/main" id="{B386C316-1C9E-1042-A7A7-9C205CB760EF}"/>
              </a:ext>
            </a:extLst>
          </p:cNvPr>
          <p:cNvSpPr>
            <a:spLocks noGrp="1"/>
          </p:cNvSpPr>
          <p:nvPr>
            <p:ph idx="1"/>
          </p:nvPr>
        </p:nvSpPr>
        <p:spPr>
          <a:xfrm>
            <a:off x="838200" y="1825625"/>
            <a:ext cx="4618220" cy="2184244"/>
          </a:xfrm>
        </p:spPr>
        <p:txBody>
          <a:bodyPr/>
          <a:lstStyle/>
          <a:p>
            <a:pPr marL="457200" indent="-457200">
              <a:buAutoNum type="alphaUcPeriod"/>
            </a:pPr>
            <a:r>
              <a:rPr lang="en-US" dirty="0"/>
              <a:t>Biomass</a:t>
            </a:r>
          </a:p>
          <a:p>
            <a:pPr marL="457200" indent="-457200">
              <a:buAutoNum type="alphaUcPeriod"/>
            </a:pPr>
            <a:r>
              <a:rPr lang="en-US" dirty="0"/>
              <a:t>Solar</a:t>
            </a:r>
          </a:p>
          <a:p>
            <a:pPr marL="457200" indent="-457200">
              <a:buAutoNum type="alphaUcPeriod"/>
            </a:pPr>
            <a:r>
              <a:rPr lang="en-US" dirty="0"/>
              <a:t>Nuclear</a:t>
            </a:r>
          </a:p>
          <a:p>
            <a:pPr marL="457200" indent="-457200">
              <a:buAutoNum type="alphaUcPeriod"/>
            </a:pPr>
            <a:r>
              <a:rPr lang="en-US" dirty="0"/>
              <a:t>Wind</a:t>
            </a:r>
          </a:p>
          <a:p>
            <a:pPr marL="457200" indent="-457200">
              <a:buAutoNum type="alphaUcPeriod"/>
            </a:pPr>
            <a:r>
              <a:rPr lang="en-US" dirty="0"/>
              <a:t>Coal</a:t>
            </a:r>
          </a:p>
          <a:p>
            <a:pPr marL="457200" indent="-457200">
              <a:buAutoNum type="alphaUcPeriod"/>
            </a:pPr>
            <a:endParaRPr lang="en-US" dirty="0"/>
          </a:p>
        </p:txBody>
      </p:sp>
      <p:sp>
        <p:nvSpPr>
          <p:cNvPr id="4" name="Date Placeholder 3">
            <a:extLst>
              <a:ext uri="{FF2B5EF4-FFF2-40B4-BE49-F238E27FC236}">
                <a16:creationId xmlns:a16="http://schemas.microsoft.com/office/drawing/2014/main" id="{E5D61674-146B-BB4C-8F08-D4A6A0B0485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5E88A662-8779-FB46-95BC-CB13789C5355}"/>
              </a:ext>
            </a:extLst>
          </p:cNvPr>
          <p:cNvSpPr>
            <a:spLocks noGrp="1"/>
          </p:cNvSpPr>
          <p:nvPr>
            <p:ph type="sldNum" sz="quarter" idx="12"/>
          </p:nvPr>
        </p:nvSpPr>
        <p:spPr/>
        <p:txBody>
          <a:bodyPr/>
          <a:lstStyle/>
          <a:p>
            <a:fld id="{F60E4191-B049-AF4C-B31B-63DAE0652CDF}" type="slidenum">
              <a:rPr lang="en-US" smtClean="0"/>
              <a:pPr/>
              <a:t>46</a:t>
            </a:fld>
            <a:endParaRPr lang="en-US" dirty="0"/>
          </a:p>
        </p:txBody>
      </p:sp>
      <p:sp>
        <p:nvSpPr>
          <p:cNvPr id="6" name="Content Placeholder 2">
            <a:extLst>
              <a:ext uri="{FF2B5EF4-FFF2-40B4-BE49-F238E27FC236}">
                <a16:creationId xmlns:a16="http://schemas.microsoft.com/office/drawing/2014/main" id="{5D8F266D-99A1-AA46-8E8E-F18A35BD9F8F}"/>
              </a:ext>
            </a:extLst>
          </p:cNvPr>
          <p:cNvSpPr txBox="1">
            <a:spLocks/>
          </p:cNvSpPr>
          <p:nvPr/>
        </p:nvSpPr>
        <p:spPr>
          <a:xfrm>
            <a:off x="5456420" y="1825625"/>
            <a:ext cx="4618220" cy="21842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dirty="0"/>
              <a:t>E.   Hydro</a:t>
            </a:r>
          </a:p>
          <a:p>
            <a:pPr marL="0" indent="0">
              <a:buNone/>
            </a:pPr>
            <a:r>
              <a:rPr lang="en-US" dirty="0"/>
              <a:t>F.    Oil</a:t>
            </a:r>
          </a:p>
          <a:p>
            <a:pPr marL="0" indent="0">
              <a:buNone/>
            </a:pPr>
            <a:r>
              <a:rPr lang="en-US" dirty="0"/>
              <a:t>G.   Natural Gas</a:t>
            </a:r>
          </a:p>
          <a:p>
            <a:pPr marL="0" indent="0">
              <a:buNone/>
            </a:pPr>
            <a:r>
              <a:rPr lang="en-US" dirty="0"/>
              <a:t>H.   Geothermal</a:t>
            </a:r>
          </a:p>
          <a:p>
            <a:pPr marL="457200" indent="-457200">
              <a:buFont typeface="Arial"/>
              <a:buAutoNum type="alphaUcPeriod"/>
            </a:pPr>
            <a:endParaRPr lang="en-US" dirty="0"/>
          </a:p>
        </p:txBody>
      </p:sp>
    </p:spTree>
    <p:extLst>
      <p:ext uri="{BB962C8B-B14F-4D97-AF65-F5344CB8AC3E}">
        <p14:creationId xmlns:p14="http://schemas.microsoft.com/office/powerpoint/2010/main" val="282193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BFDF-DD14-C442-A237-F80A70E04859}"/>
              </a:ext>
            </a:extLst>
          </p:cNvPr>
          <p:cNvSpPr>
            <a:spLocks noGrp="1"/>
          </p:cNvSpPr>
          <p:nvPr>
            <p:ph type="title"/>
          </p:nvPr>
        </p:nvSpPr>
        <p:spPr/>
        <p:txBody>
          <a:bodyPr/>
          <a:lstStyle/>
          <a:p>
            <a:r>
              <a:rPr lang="en-US" dirty="0"/>
              <a:t>Match each of the following to the correct energy conversion. (_______ energy to electrical energy)</a:t>
            </a:r>
          </a:p>
        </p:txBody>
      </p:sp>
      <p:sp>
        <p:nvSpPr>
          <p:cNvPr id="3" name="Content Placeholder 2">
            <a:extLst>
              <a:ext uri="{FF2B5EF4-FFF2-40B4-BE49-F238E27FC236}">
                <a16:creationId xmlns:a16="http://schemas.microsoft.com/office/drawing/2014/main" id="{A2A65948-0671-EE44-ADF6-B1DADB78823F}"/>
              </a:ext>
            </a:extLst>
          </p:cNvPr>
          <p:cNvSpPr>
            <a:spLocks noGrp="1"/>
          </p:cNvSpPr>
          <p:nvPr>
            <p:ph idx="1"/>
          </p:nvPr>
        </p:nvSpPr>
        <p:spPr>
          <a:xfrm>
            <a:off x="838199" y="1825625"/>
            <a:ext cx="4618220" cy="2514027"/>
          </a:xfrm>
        </p:spPr>
        <p:txBody>
          <a:bodyPr/>
          <a:lstStyle/>
          <a:p>
            <a:pPr marL="0" indent="0">
              <a:buNone/>
            </a:pPr>
            <a:r>
              <a:rPr lang="en-US" u="sng" dirty="0"/>
              <a:t>TECHNOLOGY</a:t>
            </a:r>
          </a:p>
          <a:p>
            <a:pPr marL="457200" indent="-457200">
              <a:buAutoNum type="arabicPeriod"/>
            </a:pPr>
            <a:r>
              <a:rPr lang="en-US" dirty="0"/>
              <a:t>Wind Turbines</a:t>
            </a:r>
          </a:p>
          <a:p>
            <a:pPr marL="457200" indent="-457200">
              <a:buAutoNum type="arabicPeriod"/>
            </a:pPr>
            <a:r>
              <a:rPr lang="en-US" dirty="0"/>
              <a:t>Solar Panels</a:t>
            </a:r>
          </a:p>
          <a:p>
            <a:pPr marL="457200" indent="-457200">
              <a:buAutoNum type="arabicPeriod"/>
            </a:pPr>
            <a:r>
              <a:rPr lang="en-US" dirty="0"/>
              <a:t>Hydropower Facility</a:t>
            </a:r>
          </a:p>
          <a:p>
            <a:pPr marL="457200" indent="-457200">
              <a:buAutoNum type="arabicPeriod"/>
            </a:pPr>
            <a:r>
              <a:rPr lang="en-US" dirty="0"/>
              <a:t>Geothermal Power</a:t>
            </a:r>
          </a:p>
          <a:p>
            <a:pPr marL="457200" indent="-457200">
              <a:buAutoNum type="arabicPeriod"/>
            </a:pPr>
            <a:r>
              <a:rPr lang="en-US" dirty="0"/>
              <a:t>Biomass Power</a:t>
            </a:r>
          </a:p>
        </p:txBody>
      </p:sp>
      <p:sp>
        <p:nvSpPr>
          <p:cNvPr id="4" name="Date Placeholder 3">
            <a:extLst>
              <a:ext uri="{FF2B5EF4-FFF2-40B4-BE49-F238E27FC236}">
                <a16:creationId xmlns:a16="http://schemas.microsoft.com/office/drawing/2014/main" id="{77CB2007-CCFF-3247-9AF0-C2D1181F7067}"/>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6CE1A296-ACF7-E944-A841-565C6055FFA6}"/>
              </a:ext>
            </a:extLst>
          </p:cNvPr>
          <p:cNvSpPr>
            <a:spLocks noGrp="1"/>
          </p:cNvSpPr>
          <p:nvPr>
            <p:ph type="sldNum" sz="quarter" idx="12"/>
          </p:nvPr>
        </p:nvSpPr>
        <p:spPr/>
        <p:txBody>
          <a:bodyPr/>
          <a:lstStyle/>
          <a:p>
            <a:fld id="{F60E4191-B049-AF4C-B31B-63DAE0652CDF}" type="slidenum">
              <a:rPr lang="en-US" smtClean="0"/>
              <a:pPr/>
              <a:t>47</a:t>
            </a:fld>
            <a:endParaRPr lang="en-US" dirty="0"/>
          </a:p>
        </p:txBody>
      </p:sp>
      <p:sp>
        <p:nvSpPr>
          <p:cNvPr id="6" name="Content Placeholder 2">
            <a:extLst>
              <a:ext uri="{FF2B5EF4-FFF2-40B4-BE49-F238E27FC236}">
                <a16:creationId xmlns:a16="http://schemas.microsoft.com/office/drawing/2014/main" id="{06BE1635-2337-E74A-84C4-911EA56E41A6}"/>
              </a:ext>
            </a:extLst>
          </p:cNvPr>
          <p:cNvSpPr txBox="1">
            <a:spLocks/>
          </p:cNvSpPr>
          <p:nvPr/>
        </p:nvSpPr>
        <p:spPr>
          <a:xfrm>
            <a:off x="5456419" y="1825625"/>
            <a:ext cx="4618220" cy="251402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u="sng" dirty="0"/>
              <a:t>RESOURCE</a:t>
            </a:r>
          </a:p>
          <a:p>
            <a:pPr marL="457200" indent="-457200">
              <a:buFont typeface="Arial"/>
              <a:buAutoNum type="alphaUcPeriod"/>
            </a:pPr>
            <a:r>
              <a:rPr lang="en-US" dirty="0"/>
              <a:t>Organic matter</a:t>
            </a:r>
          </a:p>
          <a:p>
            <a:pPr marL="457200" indent="-457200">
              <a:buFont typeface="Arial"/>
              <a:buAutoNum type="alphaUcPeriod"/>
            </a:pPr>
            <a:r>
              <a:rPr lang="en-US" dirty="0"/>
              <a:t>Water</a:t>
            </a:r>
          </a:p>
          <a:p>
            <a:pPr marL="457200" indent="-457200">
              <a:buFont typeface="Arial"/>
              <a:buAutoNum type="alphaUcPeriod"/>
            </a:pPr>
            <a:r>
              <a:rPr lang="en-US" dirty="0"/>
              <a:t>Hot steam</a:t>
            </a:r>
          </a:p>
          <a:p>
            <a:pPr marL="457200" indent="-457200">
              <a:buFont typeface="Arial"/>
              <a:buAutoNum type="alphaUcPeriod"/>
            </a:pPr>
            <a:r>
              <a:rPr lang="en-US" dirty="0"/>
              <a:t>Sunlight</a:t>
            </a:r>
          </a:p>
          <a:p>
            <a:pPr marL="457200" indent="-457200">
              <a:buFont typeface="Arial"/>
              <a:buAutoNum type="alphaUcPeriod"/>
            </a:pPr>
            <a:r>
              <a:rPr lang="en-US" dirty="0"/>
              <a:t>Wind</a:t>
            </a:r>
          </a:p>
        </p:txBody>
      </p:sp>
    </p:spTree>
    <p:extLst>
      <p:ext uri="{BB962C8B-B14F-4D97-AF65-F5344CB8AC3E}">
        <p14:creationId xmlns:p14="http://schemas.microsoft.com/office/powerpoint/2010/main" val="3591238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3872-7E95-AC4A-A399-8DACC67B27B3}"/>
              </a:ext>
            </a:extLst>
          </p:cNvPr>
          <p:cNvSpPr>
            <a:spLocks noGrp="1"/>
          </p:cNvSpPr>
          <p:nvPr>
            <p:ph type="title"/>
          </p:nvPr>
        </p:nvSpPr>
        <p:spPr/>
        <p:txBody>
          <a:bodyPr/>
          <a:lstStyle/>
          <a:p>
            <a:r>
              <a:rPr lang="en-US" dirty="0"/>
              <a:t>ACTIVITY!</a:t>
            </a:r>
          </a:p>
        </p:txBody>
      </p:sp>
      <p:sp>
        <p:nvSpPr>
          <p:cNvPr id="3" name="Text Placeholder 2">
            <a:extLst>
              <a:ext uri="{FF2B5EF4-FFF2-40B4-BE49-F238E27FC236}">
                <a16:creationId xmlns:a16="http://schemas.microsoft.com/office/drawing/2014/main" id="{515653E8-E91B-034C-AD07-5EA7ECB975C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587C459-B1F3-D24D-A12F-824EFAB1008A}"/>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33F2B90-5730-914A-B9A7-8CFC78C10204}"/>
              </a:ext>
            </a:extLst>
          </p:cNvPr>
          <p:cNvSpPr>
            <a:spLocks noGrp="1"/>
          </p:cNvSpPr>
          <p:nvPr>
            <p:ph type="sldNum" sz="quarter" idx="12"/>
          </p:nvPr>
        </p:nvSpPr>
        <p:spPr/>
        <p:txBody>
          <a:bodyPr/>
          <a:lstStyle/>
          <a:p>
            <a:fld id="{F60E4191-B049-AF4C-B31B-63DAE0652CDF}" type="slidenum">
              <a:rPr lang="en-US" smtClean="0"/>
              <a:pPr/>
              <a:t>48</a:t>
            </a:fld>
            <a:endParaRPr lang="en-US" dirty="0"/>
          </a:p>
        </p:txBody>
      </p:sp>
    </p:spTree>
    <p:extLst>
      <p:ext uri="{BB962C8B-B14F-4D97-AF65-F5344CB8AC3E}">
        <p14:creationId xmlns:p14="http://schemas.microsoft.com/office/powerpoint/2010/main" val="3892137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C457-CB2F-C148-948C-207945BCF88C}"/>
              </a:ext>
            </a:extLst>
          </p:cNvPr>
          <p:cNvSpPr>
            <a:spLocks noGrp="1"/>
          </p:cNvSpPr>
          <p:nvPr>
            <p:ph type="title"/>
          </p:nvPr>
        </p:nvSpPr>
        <p:spPr/>
        <p:txBody>
          <a:bodyPr/>
          <a:lstStyle/>
          <a:p>
            <a:r>
              <a:rPr lang="en-US" dirty="0"/>
              <a:t>Renewable Energy Word Search and Crossword</a:t>
            </a:r>
          </a:p>
        </p:txBody>
      </p:sp>
      <p:pic>
        <p:nvPicPr>
          <p:cNvPr id="7" name="Content Placeholder 6" descr="A screenshot of a cell phone&#13;&#10;&#13;&#10;Description automatically generated">
            <a:extLst>
              <a:ext uri="{FF2B5EF4-FFF2-40B4-BE49-F238E27FC236}">
                <a16:creationId xmlns:a16="http://schemas.microsoft.com/office/drawing/2014/main" id="{9156F716-1845-354A-B8A3-F44C8098A54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4643" y="1360930"/>
            <a:ext cx="5321795" cy="4891562"/>
          </a:xfrm>
        </p:spPr>
      </p:pic>
      <p:sp>
        <p:nvSpPr>
          <p:cNvPr id="4" name="Date Placeholder 3">
            <a:extLst>
              <a:ext uri="{FF2B5EF4-FFF2-40B4-BE49-F238E27FC236}">
                <a16:creationId xmlns:a16="http://schemas.microsoft.com/office/drawing/2014/main" id="{EA812854-23DF-DE4C-B0A7-4B39D3A9DA02}"/>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A151A982-364F-C64E-B3AE-11A3583B5F12}"/>
              </a:ext>
            </a:extLst>
          </p:cNvPr>
          <p:cNvSpPr>
            <a:spLocks noGrp="1"/>
          </p:cNvSpPr>
          <p:nvPr>
            <p:ph type="sldNum" sz="quarter" idx="12"/>
          </p:nvPr>
        </p:nvSpPr>
        <p:spPr/>
        <p:txBody>
          <a:bodyPr/>
          <a:lstStyle/>
          <a:p>
            <a:fld id="{F60E4191-B049-AF4C-B31B-63DAE0652CDF}" type="slidenum">
              <a:rPr lang="en-US" smtClean="0"/>
              <a:pPr/>
              <a:t>49</a:t>
            </a:fld>
            <a:endParaRPr lang="en-US" dirty="0"/>
          </a:p>
        </p:txBody>
      </p:sp>
      <p:pic>
        <p:nvPicPr>
          <p:cNvPr id="9" name="Picture 8" descr="A close up of text on a white surface&#13;&#10;&#13;&#10;Description automatically generated">
            <a:extLst>
              <a:ext uri="{FF2B5EF4-FFF2-40B4-BE49-F238E27FC236}">
                <a16:creationId xmlns:a16="http://schemas.microsoft.com/office/drawing/2014/main" id="{F53832E6-F745-6442-9DD4-352A609795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26438" y="1460737"/>
            <a:ext cx="6670623" cy="4351338"/>
          </a:xfrm>
          <a:prstGeom prst="rect">
            <a:avLst/>
          </a:prstGeom>
        </p:spPr>
      </p:pic>
    </p:spTree>
    <p:extLst>
      <p:ext uri="{BB962C8B-B14F-4D97-AF65-F5344CB8AC3E}">
        <p14:creationId xmlns:p14="http://schemas.microsoft.com/office/powerpoint/2010/main" val="1641242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79277F-F41D-534C-A04E-CCD2E8DF3C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367" t="57751" r="56301" b="9465"/>
          <a:stretch/>
        </p:blipFill>
        <p:spPr bwMode="auto">
          <a:xfrm rot="21212468">
            <a:off x="8129787" y="3061417"/>
            <a:ext cx="2773329" cy="26914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2AD3B9-801B-9D4F-99BC-E93F032074D9}"/>
              </a:ext>
            </a:extLst>
          </p:cNvPr>
          <p:cNvSpPr>
            <a:spLocks noGrp="1"/>
          </p:cNvSpPr>
          <p:nvPr>
            <p:ph type="title"/>
          </p:nvPr>
        </p:nvSpPr>
        <p:spPr/>
        <p:txBody>
          <a:bodyPr/>
          <a:lstStyle/>
          <a:p>
            <a:r>
              <a:rPr lang="en-US" dirty="0"/>
              <a:t>Types of Renewable Energy</a:t>
            </a:r>
          </a:p>
        </p:txBody>
      </p:sp>
      <p:sp>
        <p:nvSpPr>
          <p:cNvPr id="4" name="Date Placeholder 3">
            <a:extLst>
              <a:ext uri="{FF2B5EF4-FFF2-40B4-BE49-F238E27FC236}">
                <a16:creationId xmlns:a16="http://schemas.microsoft.com/office/drawing/2014/main" id="{C5B36F24-38A7-4F4A-8C3D-ED644041720D}"/>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D08EEC8-71F9-D449-AD07-5337F3D3EF1E}"/>
              </a:ext>
            </a:extLst>
          </p:cNvPr>
          <p:cNvSpPr>
            <a:spLocks noGrp="1"/>
          </p:cNvSpPr>
          <p:nvPr>
            <p:ph type="sldNum" sz="quarter" idx="12"/>
          </p:nvPr>
        </p:nvSpPr>
        <p:spPr/>
        <p:txBody>
          <a:bodyPr/>
          <a:lstStyle/>
          <a:p>
            <a:fld id="{F60E4191-B049-AF4C-B31B-63DAE0652CDF}" type="slidenum">
              <a:rPr lang="en-US" smtClean="0"/>
              <a:pPr/>
              <a:t>5</a:t>
            </a:fld>
            <a:endParaRPr lang="en-US" dirty="0"/>
          </a:p>
        </p:txBody>
      </p:sp>
      <p:pic>
        <p:nvPicPr>
          <p:cNvPr id="11" name="Content Placeholder 10">
            <a:extLst>
              <a:ext uri="{FF2B5EF4-FFF2-40B4-BE49-F238E27FC236}">
                <a16:creationId xmlns:a16="http://schemas.microsoft.com/office/drawing/2014/main" id="{585AE172-9E2E-5B44-8FDE-3F7AE71AF8F8}"/>
              </a:ext>
            </a:extLst>
          </p:cNvPr>
          <p:cNvPicPr>
            <a:picLocks noGrp="1" noChangeAspect="1"/>
          </p:cNvPicPr>
          <p:nvPr>
            <p:ph idx="1"/>
          </p:nvPr>
        </p:nvPicPr>
        <p:blipFill>
          <a:blip r:embed="rId4"/>
          <a:stretch>
            <a:fillRect/>
          </a:stretch>
        </p:blipFill>
        <p:spPr>
          <a:xfrm rot="21283414">
            <a:off x="404169" y="1537826"/>
            <a:ext cx="3193860" cy="1881315"/>
          </a:xfrm>
          <a:prstGeom prst="roundRect">
            <a:avLst>
              <a:gd name="adj" fmla="val 4516"/>
            </a:avLst>
          </a:prstGeom>
        </p:spPr>
      </p:pic>
      <p:pic>
        <p:nvPicPr>
          <p:cNvPr id="9" name="Picture 8">
            <a:extLst>
              <a:ext uri="{FF2B5EF4-FFF2-40B4-BE49-F238E27FC236}">
                <a16:creationId xmlns:a16="http://schemas.microsoft.com/office/drawing/2014/main" id="{863D53D5-2E64-2047-A411-1D758C7455A3}"/>
              </a:ext>
            </a:extLst>
          </p:cNvPr>
          <p:cNvPicPr>
            <a:picLocks noChangeAspect="1"/>
          </p:cNvPicPr>
          <p:nvPr/>
        </p:nvPicPr>
        <p:blipFill>
          <a:blip r:embed="rId5"/>
          <a:stretch>
            <a:fillRect/>
          </a:stretch>
        </p:blipFill>
        <p:spPr>
          <a:xfrm>
            <a:off x="3581399" y="3453140"/>
            <a:ext cx="3395644" cy="1854200"/>
          </a:xfrm>
          <a:prstGeom prst="roundRect">
            <a:avLst>
              <a:gd name="adj" fmla="val 4955"/>
            </a:avLst>
          </a:prstGeom>
        </p:spPr>
      </p:pic>
      <p:pic>
        <p:nvPicPr>
          <p:cNvPr id="13" name="Picture 12">
            <a:extLst>
              <a:ext uri="{FF2B5EF4-FFF2-40B4-BE49-F238E27FC236}">
                <a16:creationId xmlns:a16="http://schemas.microsoft.com/office/drawing/2014/main" id="{D8789C41-B9DC-E24A-99AF-D28003D1EB4C}"/>
              </a:ext>
            </a:extLst>
          </p:cNvPr>
          <p:cNvPicPr>
            <a:picLocks noChangeAspect="1"/>
          </p:cNvPicPr>
          <p:nvPr/>
        </p:nvPicPr>
        <p:blipFill>
          <a:blip r:embed="rId6"/>
          <a:stretch>
            <a:fillRect/>
          </a:stretch>
        </p:blipFill>
        <p:spPr>
          <a:xfrm>
            <a:off x="5279221" y="1392366"/>
            <a:ext cx="2789924" cy="1643380"/>
          </a:xfrm>
          <a:prstGeom prst="roundRect">
            <a:avLst>
              <a:gd name="adj" fmla="val 7248"/>
            </a:avLst>
          </a:prstGeom>
        </p:spPr>
      </p:pic>
      <p:pic>
        <p:nvPicPr>
          <p:cNvPr id="15" name="Picture 14">
            <a:extLst>
              <a:ext uri="{FF2B5EF4-FFF2-40B4-BE49-F238E27FC236}">
                <a16:creationId xmlns:a16="http://schemas.microsoft.com/office/drawing/2014/main" id="{4BEE1C7C-D4CB-4C46-85CD-06AF796A990D}"/>
              </a:ext>
            </a:extLst>
          </p:cNvPr>
          <p:cNvPicPr>
            <a:picLocks noChangeAspect="1"/>
          </p:cNvPicPr>
          <p:nvPr/>
        </p:nvPicPr>
        <p:blipFill>
          <a:blip r:embed="rId7"/>
          <a:stretch>
            <a:fillRect/>
          </a:stretch>
        </p:blipFill>
        <p:spPr>
          <a:xfrm rot="489011">
            <a:off x="9149749" y="838201"/>
            <a:ext cx="2413000" cy="2070100"/>
          </a:xfrm>
          <a:prstGeom prst="rect">
            <a:avLst/>
          </a:prstGeom>
        </p:spPr>
      </p:pic>
      <p:sp>
        <p:nvSpPr>
          <p:cNvPr id="17" name="TextBox 16">
            <a:extLst>
              <a:ext uri="{FF2B5EF4-FFF2-40B4-BE49-F238E27FC236}">
                <a16:creationId xmlns:a16="http://schemas.microsoft.com/office/drawing/2014/main" id="{9612E8CE-7CE3-0749-91F4-53E1D9E3C4BF}"/>
              </a:ext>
            </a:extLst>
          </p:cNvPr>
          <p:cNvSpPr txBox="1"/>
          <p:nvPr/>
        </p:nvSpPr>
        <p:spPr>
          <a:xfrm>
            <a:off x="4772267" y="4798196"/>
            <a:ext cx="1190027" cy="415498"/>
          </a:xfrm>
          <a:prstGeom prst="rect">
            <a:avLst/>
          </a:prstGeom>
          <a:noFill/>
        </p:spPr>
        <p:txBody>
          <a:bodyPr wrap="square" rtlCol="0">
            <a:spAutoFit/>
          </a:bodyPr>
          <a:lstStyle/>
          <a:p>
            <a:r>
              <a:rPr lang="en-US" sz="2100" b="1" dirty="0">
                <a:solidFill>
                  <a:schemeClr val="bg1"/>
                </a:solidFill>
              </a:rPr>
              <a:t>SOLAR</a:t>
            </a:r>
          </a:p>
        </p:txBody>
      </p:sp>
      <p:sp>
        <p:nvSpPr>
          <p:cNvPr id="18" name="TextBox 17">
            <a:extLst>
              <a:ext uri="{FF2B5EF4-FFF2-40B4-BE49-F238E27FC236}">
                <a16:creationId xmlns:a16="http://schemas.microsoft.com/office/drawing/2014/main" id="{5641CB94-0312-E743-875F-9C5AE7B2D3AF}"/>
              </a:ext>
            </a:extLst>
          </p:cNvPr>
          <p:cNvSpPr txBox="1"/>
          <p:nvPr/>
        </p:nvSpPr>
        <p:spPr>
          <a:xfrm rot="21256743">
            <a:off x="1644702" y="3009747"/>
            <a:ext cx="1038337" cy="430887"/>
          </a:xfrm>
          <a:prstGeom prst="rect">
            <a:avLst/>
          </a:prstGeom>
          <a:noFill/>
        </p:spPr>
        <p:txBody>
          <a:bodyPr wrap="square" rtlCol="0">
            <a:spAutoFit/>
          </a:bodyPr>
          <a:lstStyle/>
          <a:p>
            <a:r>
              <a:rPr lang="en-US" sz="2100" b="1" dirty="0">
                <a:solidFill>
                  <a:schemeClr val="bg1"/>
                </a:solidFill>
              </a:rPr>
              <a:t>WIND</a:t>
            </a:r>
          </a:p>
        </p:txBody>
      </p:sp>
      <p:sp>
        <p:nvSpPr>
          <p:cNvPr id="19" name="TextBox 18">
            <a:extLst>
              <a:ext uri="{FF2B5EF4-FFF2-40B4-BE49-F238E27FC236}">
                <a16:creationId xmlns:a16="http://schemas.microsoft.com/office/drawing/2014/main" id="{51B2D9DD-3768-0F44-A43B-9A826ABCA58F}"/>
              </a:ext>
            </a:extLst>
          </p:cNvPr>
          <p:cNvSpPr txBox="1"/>
          <p:nvPr/>
        </p:nvSpPr>
        <p:spPr>
          <a:xfrm>
            <a:off x="6674183" y="1719472"/>
            <a:ext cx="1005502" cy="415498"/>
          </a:xfrm>
          <a:prstGeom prst="rect">
            <a:avLst/>
          </a:prstGeom>
          <a:noFill/>
        </p:spPr>
        <p:txBody>
          <a:bodyPr wrap="square" rtlCol="0">
            <a:spAutoFit/>
          </a:bodyPr>
          <a:lstStyle/>
          <a:p>
            <a:r>
              <a:rPr lang="en-US" sz="2100" b="1" dirty="0">
                <a:solidFill>
                  <a:schemeClr val="bg1"/>
                </a:solidFill>
              </a:rPr>
              <a:t>HYDRO</a:t>
            </a:r>
          </a:p>
        </p:txBody>
      </p:sp>
      <p:sp>
        <p:nvSpPr>
          <p:cNvPr id="20" name="TextBox 19">
            <a:extLst>
              <a:ext uri="{FF2B5EF4-FFF2-40B4-BE49-F238E27FC236}">
                <a16:creationId xmlns:a16="http://schemas.microsoft.com/office/drawing/2014/main" id="{70F581E1-A87B-7744-8C01-C1E40AF948AD}"/>
              </a:ext>
            </a:extLst>
          </p:cNvPr>
          <p:cNvSpPr txBox="1"/>
          <p:nvPr/>
        </p:nvSpPr>
        <p:spPr>
          <a:xfrm>
            <a:off x="9590791" y="1583672"/>
            <a:ext cx="1779995" cy="415498"/>
          </a:xfrm>
          <a:prstGeom prst="rect">
            <a:avLst/>
          </a:prstGeom>
          <a:noFill/>
        </p:spPr>
        <p:txBody>
          <a:bodyPr wrap="square" rtlCol="0">
            <a:spAutoFit/>
          </a:bodyPr>
          <a:lstStyle/>
          <a:p>
            <a:r>
              <a:rPr lang="en-US" sz="2100" b="1" dirty="0">
                <a:solidFill>
                  <a:schemeClr val="bg1"/>
                </a:solidFill>
              </a:rPr>
              <a:t>GEOTHERMAL</a:t>
            </a:r>
          </a:p>
        </p:txBody>
      </p:sp>
      <p:sp>
        <p:nvSpPr>
          <p:cNvPr id="3" name="TextBox 2">
            <a:extLst>
              <a:ext uri="{FF2B5EF4-FFF2-40B4-BE49-F238E27FC236}">
                <a16:creationId xmlns:a16="http://schemas.microsoft.com/office/drawing/2014/main" id="{09ACAA7B-D81B-9742-9FF6-558511450927}"/>
              </a:ext>
            </a:extLst>
          </p:cNvPr>
          <p:cNvSpPr txBox="1"/>
          <p:nvPr/>
        </p:nvSpPr>
        <p:spPr>
          <a:xfrm>
            <a:off x="2163870" y="5452067"/>
            <a:ext cx="7562021" cy="1200329"/>
          </a:xfrm>
          <a:prstGeom prst="rect">
            <a:avLst/>
          </a:prstGeom>
          <a:noFill/>
        </p:spPr>
        <p:txBody>
          <a:bodyPr wrap="square" rtlCol="0">
            <a:spAutoFit/>
          </a:bodyPr>
          <a:lstStyle/>
          <a:p>
            <a:r>
              <a:rPr lang="en-US" dirty="0">
                <a:solidFill>
                  <a:srgbClr val="78A12E"/>
                </a:solidFill>
                <a:latin typeface="Helvetica Neue" panose="02000503000000020004" pitchFamily="2" charset="0"/>
                <a:ea typeface="Helvetica Neue" panose="02000503000000020004" pitchFamily="2" charset="0"/>
                <a:cs typeface="Helvetica Neue" panose="02000503000000020004" pitchFamily="2" charset="0"/>
              </a:rPr>
              <a:t>Natural Resources Canada definition:</a:t>
            </a:r>
          </a:p>
          <a:p>
            <a:r>
              <a:rPr lang="en-US" b="1"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“Renewable energy is derived from natural processes that are replenished at a rate that is equal or faster than the rate at which they are consumed”</a:t>
            </a:r>
          </a:p>
        </p:txBody>
      </p:sp>
    </p:spTree>
    <p:extLst>
      <p:ext uri="{BB962C8B-B14F-4D97-AF65-F5344CB8AC3E}">
        <p14:creationId xmlns:p14="http://schemas.microsoft.com/office/powerpoint/2010/main" val="4101404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5" name="Text Placeholder 4"/>
          <p:cNvSpPr>
            <a:spLocks noGrp="1"/>
          </p:cNvSpPr>
          <p:nvPr>
            <p:ph type="body" idx="1"/>
          </p:nvPr>
        </p:nvSpPr>
        <p:spPr/>
        <p:txBody>
          <a:bodyPr/>
          <a:lstStyle/>
          <a:p>
            <a:pPr lvl="0"/>
            <a:r>
              <a:rPr lang="x-none" altLang="x-none" dirty="0">
                <a:solidFill>
                  <a:schemeClr val="tx1"/>
                </a:solidFill>
                <a:latin typeface="Arial" charset="0"/>
              </a:rPr>
              <a:t>PEEL is supported by the Community Environment Action Program. This project is offered in partnership with GreenLearning Canada Foundation, provider of free online education programs about energy, climate change and green economy.</a:t>
            </a:r>
          </a:p>
          <a:p>
            <a:endParaRPr lang="en-US" dirty="0"/>
          </a:p>
        </p:txBody>
      </p:sp>
    </p:spTree>
    <p:extLst>
      <p:ext uri="{BB962C8B-B14F-4D97-AF65-F5344CB8AC3E}">
        <p14:creationId xmlns:p14="http://schemas.microsoft.com/office/powerpoint/2010/main" val="45512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02C35-D1B7-3541-9D52-F4FA8532D340}"/>
              </a:ext>
            </a:extLst>
          </p:cNvPr>
          <p:cNvSpPr>
            <a:spLocks noGrp="1"/>
          </p:cNvSpPr>
          <p:nvPr>
            <p:ph type="title"/>
          </p:nvPr>
        </p:nvSpPr>
        <p:spPr>
          <a:xfrm>
            <a:off x="838200" y="365127"/>
            <a:ext cx="10515600" cy="1325563"/>
          </a:xfrm>
        </p:spPr>
        <p:txBody>
          <a:bodyPr/>
          <a:lstStyle/>
          <a:p>
            <a:r>
              <a:rPr lang="en-US" dirty="0"/>
              <a:t>Types of Non-Renewable Energy</a:t>
            </a:r>
          </a:p>
        </p:txBody>
      </p:sp>
      <p:sp>
        <p:nvSpPr>
          <p:cNvPr id="4" name="Date Placeholder 3">
            <a:extLst>
              <a:ext uri="{FF2B5EF4-FFF2-40B4-BE49-F238E27FC236}">
                <a16:creationId xmlns:a16="http://schemas.microsoft.com/office/drawing/2014/main" id="{8F524889-3AE9-6F45-949E-916B869348B4}"/>
              </a:ext>
            </a:extLst>
          </p:cNvPr>
          <p:cNvSpPr>
            <a:spLocks noGrp="1"/>
          </p:cNvSpPr>
          <p:nvPr>
            <p:ph type="dt" sz="half" idx="10"/>
          </p:nvPr>
        </p:nvSpPr>
        <p:spPr>
          <a:xfrm>
            <a:off x="1271066" y="6381566"/>
            <a:ext cx="2310333" cy="339911"/>
          </a:xfrm>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28C74C0F-CA3F-434A-93B4-4F3303E70901}"/>
              </a:ext>
            </a:extLst>
          </p:cNvPr>
          <p:cNvSpPr>
            <a:spLocks noGrp="1"/>
          </p:cNvSpPr>
          <p:nvPr>
            <p:ph type="sldNum" sz="quarter" idx="12"/>
          </p:nvPr>
        </p:nvSpPr>
        <p:spPr>
          <a:xfrm>
            <a:off x="8610601" y="6356352"/>
            <a:ext cx="1573305" cy="365125"/>
          </a:xfrm>
        </p:spPr>
        <p:txBody>
          <a:bodyPr/>
          <a:lstStyle/>
          <a:p>
            <a:fld id="{F60E4191-B049-AF4C-B31B-63DAE0652CDF}" type="slidenum">
              <a:rPr lang="en-US" smtClean="0"/>
              <a:pPr/>
              <a:t>6</a:t>
            </a:fld>
            <a:endParaRPr lang="en-US" dirty="0"/>
          </a:p>
        </p:txBody>
      </p:sp>
      <p:pic>
        <p:nvPicPr>
          <p:cNvPr id="7" name="Picture 6">
            <a:extLst>
              <a:ext uri="{FF2B5EF4-FFF2-40B4-BE49-F238E27FC236}">
                <a16:creationId xmlns:a16="http://schemas.microsoft.com/office/drawing/2014/main" id="{49566811-26AE-F94E-B030-C28AAAB9BF1B}"/>
              </a:ext>
            </a:extLst>
          </p:cNvPr>
          <p:cNvPicPr>
            <a:picLocks noChangeAspect="1"/>
          </p:cNvPicPr>
          <p:nvPr/>
        </p:nvPicPr>
        <p:blipFill>
          <a:blip r:embed="rId3"/>
          <a:stretch>
            <a:fillRect/>
          </a:stretch>
        </p:blipFill>
        <p:spPr>
          <a:xfrm rot="447454">
            <a:off x="961114" y="4045054"/>
            <a:ext cx="3161636" cy="2100065"/>
          </a:xfrm>
          <a:prstGeom prst="roundRect">
            <a:avLst>
              <a:gd name="adj" fmla="val 4512"/>
            </a:avLst>
          </a:prstGeom>
        </p:spPr>
      </p:pic>
      <p:pic>
        <p:nvPicPr>
          <p:cNvPr id="8" name="Picture 7">
            <a:extLst>
              <a:ext uri="{FF2B5EF4-FFF2-40B4-BE49-F238E27FC236}">
                <a16:creationId xmlns:a16="http://schemas.microsoft.com/office/drawing/2014/main" id="{CD6FA216-7AFB-F44C-8207-CE29859D70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38743">
            <a:off x="8910447" y="1083310"/>
            <a:ext cx="2507092" cy="2420040"/>
          </a:xfrm>
          <a:prstGeom prst="roundRect">
            <a:avLst>
              <a:gd name="adj" fmla="val 3678"/>
            </a:avLst>
          </a:prstGeom>
        </p:spPr>
      </p:pic>
      <p:pic>
        <p:nvPicPr>
          <p:cNvPr id="9" name="Picture 8">
            <a:extLst>
              <a:ext uri="{FF2B5EF4-FFF2-40B4-BE49-F238E27FC236}">
                <a16:creationId xmlns:a16="http://schemas.microsoft.com/office/drawing/2014/main" id="{EA71B288-06FE-6446-90C1-2327ACB3418C}"/>
              </a:ext>
            </a:extLst>
          </p:cNvPr>
          <p:cNvPicPr>
            <a:picLocks noChangeAspect="1"/>
          </p:cNvPicPr>
          <p:nvPr/>
        </p:nvPicPr>
        <p:blipFill>
          <a:blip r:embed="rId5"/>
          <a:stretch>
            <a:fillRect/>
          </a:stretch>
        </p:blipFill>
        <p:spPr>
          <a:xfrm rot="21143142">
            <a:off x="3007672" y="1515797"/>
            <a:ext cx="3179316" cy="2043846"/>
          </a:xfrm>
          <a:prstGeom prst="roundRect">
            <a:avLst>
              <a:gd name="adj" fmla="val 4546"/>
            </a:avLst>
          </a:prstGeom>
        </p:spPr>
      </p:pic>
      <p:sp>
        <p:nvSpPr>
          <p:cNvPr id="10" name="TextBox 9">
            <a:extLst>
              <a:ext uri="{FF2B5EF4-FFF2-40B4-BE49-F238E27FC236}">
                <a16:creationId xmlns:a16="http://schemas.microsoft.com/office/drawing/2014/main" id="{F71DC7DD-379A-FE4B-94C7-4102A7BC9327}"/>
              </a:ext>
            </a:extLst>
          </p:cNvPr>
          <p:cNvSpPr txBox="1"/>
          <p:nvPr/>
        </p:nvSpPr>
        <p:spPr>
          <a:xfrm>
            <a:off x="2703399" y="5787397"/>
            <a:ext cx="1005716" cy="415498"/>
          </a:xfrm>
          <a:prstGeom prst="rect">
            <a:avLst/>
          </a:prstGeom>
          <a:noFill/>
        </p:spPr>
        <p:txBody>
          <a:bodyPr wrap="square" rtlCol="0">
            <a:spAutoFit/>
          </a:bodyPr>
          <a:lstStyle/>
          <a:p>
            <a:r>
              <a:rPr lang="en-US" sz="2100" b="1" dirty="0">
                <a:solidFill>
                  <a:schemeClr val="bg1"/>
                </a:solidFill>
              </a:rPr>
              <a:t>COAL</a:t>
            </a:r>
          </a:p>
        </p:txBody>
      </p:sp>
      <p:sp>
        <p:nvSpPr>
          <p:cNvPr id="14" name="TextBox 13">
            <a:extLst>
              <a:ext uri="{FF2B5EF4-FFF2-40B4-BE49-F238E27FC236}">
                <a16:creationId xmlns:a16="http://schemas.microsoft.com/office/drawing/2014/main" id="{7B379AFD-B123-CD4D-843B-8FCAD0E09480}"/>
              </a:ext>
            </a:extLst>
          </p:cNvPr>
          <p:cNvSpPr txBox="1"/>
          <p:nvPr/>
        </p:nvSpPr>
        <p:spPr>
          <a:xfrm rot="538743">
            <a:off x="9086575" y="3116638"/>
            <a:ext cx="1820594" cy="415498"/>
          </a:xfrm>
          <a:prstGeom prst="rect">
            <a:avLst/>
          </a:prstGeom>
          <a:noFill/>
        </p:spPr>
        <p:txBody>
          <a:bodyPr wrap="square" rtlCol="0">
            <a:spAutoFit/>
          </a:bodyPr>
          <a:lstStyle/>
          <a:p>
            <a:r>
              <a:rPr lang="en-US" sz="2100" b="1" dirty="0">
                <a:solidFill>
                  <a:schemeClr val="bg1"/>
                </a:solidFill>
              </a:rPr>
              <a:t>NATURAL GAS</a:t>
            </a:r>
          </a:p>
        </p:txBody>
      </p:sp>
      <p:sp>
        <p:nvSpPr>
          <p:cNvPr id="16" name="TextBox 15">
            <a:extLst>
              <a:ext uri="{FF2B5EF4-FFF2-40B4-BE49-F238E27FC236}">
                <a16:creationId xmlns:a16="http://schemas.microsoft.com/office/drawing/2014/main" id="{26A3F060-20DC-2F46-AA61-53E465F3CFFC}"/>
              </a:ext>
            </a:extLst>
          </p:cNvPr>
          <p:cNvSpPr txBox="1"/>
          <p:nvPr/>
        </p:nvSpPr>
        <p:spPr>
          <a:xfrm>
            <a:off x="5076860" y="1596159"/>
            <a:ext cx="900090" cy="415498"/>
          </a:xfrm>
          <a:prstGeom prst="rect">
            <a:avLst/>
          </a:prstGeom>
          <a:noFill/>
        </p:spPr>
        <p:txBody>
          <a:bodyPr wrap="square" rtlCol="0">
            <a:spAutoFit/>
          </a:bodyPr>
          <a:lstStyle/>
          <a:p>
            <a:pPr algn="ctr"/>
            <a:r>
              <a:rPr lang="en-US" sz="2100" b="1" dirty="0">
                <a:solidFill>
                  <a:schemeClr val="bg1"/>
                </a:solidFill>
              </a:rPr>
              <a:t>Oil</a:t>
            </a:r>
          </a:p>
        </p:txBody>
      </p:sp>
      <p:pic>
        <p:nvPicPr>
          <p:cNvPr id="11" name="Picture 10">
            <a:extLst>
              <a:ext uri="{FF2B5EF4-FFF2-40B4-BE49-F238E27FC236}">
                <a16:creationId xmlns:a16="http://schemas.microsoft.com/office/drawing/2014/main" id="{38D35583-895A-DA49-836B-B4593D4B93BC}"/>
              </a:ext>
            </a:extLst>
          </p:cNvPr>
          <p:cNvPicPr>
            <a:picLocks noChangeAspect="1"/>
          </p:cNvPicPr>
          <p:nvPr/>
        </p:nvPicPr>
        <p:blipFill>
          <a:blip r:embed="rId6"/>
          <a:stretch>
            <a:fillRect/>
          </a:stretch>
        </p:blipFill>
        <p:spPr>
          <a:xfrm>
            <a:off x="5729544" y="3874486"/>
            <a:ext cx="3182632" cy="2114011"/>
          </a:xfrm>
          <a:prstGeom prst="roundRect">
            <a:avLst>
              <a:gd name="adj" fmla="val 4231"/>
            </a:avLst>
          </a:prstGeom>
        </p:spPr>
      </p:pic>
      <p:sp>
        <p:nvSpPr>
          <p:cNvPr id="17" name="TextBox 16">
            <a:extLst>
              <a:ext uri="{FF2B5EF4-FFF2-40B4-BE49-F238E27FC236}">
                <a16:creationId xmlns:a16="http://schemas.microsoft.com/office/drawing/2014/main" id="{EE6B46B1-6755-1947-BAC1-11C6FA3AF6EC}"/>
              </a:ext>
            </a:extLst>
          </p:cNvPr>
          <p:cNvSpPr txBox="1"/>
          <p:nvPr/>
        </p:nvSpPr>
        <p:spPr>
          <a:xfrm>
            <a:off x="6756120" y="5572999"/>
            <a:ext cx="1249318" cy="415498"/>
          </a:xfrm>
          <a:prstGeom prst="rect">
            <a:avLst/>
          </a:prstGeom>
          <a:noFill/>
        </p:spPr>
        <p:txBody>
          <a:bodyPr wrap="square" rtlCol="0">
            <a:spAutoFit/>
          </a:bodyPr>
          <a:lstStyle/>
          <a:p>
            <a:r>
              <a:rPr lang="en-US" sz="2100" b="1" dirty="0">
                <a:solidFill>
                  <a:schemeClr val="bg1"/>
                </a:solidFill>
              </a:rPr>
              <a:t>NUCLEAR</a:t>
            </a:r>
          </a:p>
        </p:txBody>
      </p:sp>
    </p:spTree>
    <p:extLst>
      <p:ext uri="{BB962C8B-B14F-4D97-AF65-F5344CB8AC3E}">
        <p14:creationId xmlns:p14="http://schemas.microsoft.com/office/powerpoint/2010/main" val="156811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ght Arrow 24">
            <a:extLst>
              <a:ext uri="{FF2B5EF4-FFF2-40B4-BE49-F238E27FC236}">
                <a16:creationId xmlns:a16="http://schemas.microsoft.com/office/drawing/2014/main" id="{AB4B9FAF-F21B-E346-985A-E0354962BA5D}"/>
              </a:ext>
            </a:extLst>
          </p:cNvPr>
          <p:cNvSpPr/>
          <p:nvPr/>
        </p:nvSpPr>
        <p:spPr>
          <a:xfrm rot="13166224">
            <a:off x="6591127" y="4379372"/>
            <a:ext cx="1571180" cy="348019"/>
          </a:xfrm>
          <a:prstGeom prst="rightArrow">
            <a:avLst>
              <a:gd name="adj1" fmla="val 34032"/>
              <a:gd name="adj2" fmla="val 91797"/>
            </a:avLst>
          </a:prstGeom>
          <a:solidFill>
            <a:srgbClr val="C37331"/>
          </a:solidFill>
          <a:ln>
            <a:solidFill>
              <a:srgbClr val="C37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2" name="Right Arrow 21">
            <a:extLst>
              <a:ext uri="{FF2B5EF4-FFF2-40B4-BE49-F238E27FC236}">
                <a16:creationId xmlns:a16="http://schemas.microsoft.com/office/drawing/2014/main" id="{D0C7C9B0-3D1A-3942-9AA1-BD3D22B3899D}"/>
              </a:ext>
            </a:extLst>
          </p:cNvPr>
          <p:cNvSpPr/>
          <p:nvPr/>
        </p:nvSpPr>
        <p:spPr>
          <a:xfrm rot="19085793">
            <a:off x="3906636" y="4455748"/>
            <a:ext cx="1743171" cy="348019"/>
          </a:xfrm>
          <a:prstGeom prst="rightArrow">
            <a:avLst>
              <a:gd name="adj1" fmla="val 34032"/>
              <a:gd name="adj2" fmla="val 91797"/>
            </a:avLst>
          </a:prstGeom>
          <a:solidFill>
            <a:srgbClr val="819F42"/>
          </a:solidFill>
          <a:ln>
            <a:solidFill>
              <a:srgbClr val="819F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68CE69-F09D-4A4E-BF66-E6AFE3A934B2}"/>
              </a:ext>
            </a:extLst>
          </p:cNvPr>
          <p:cNvSpPr>
            <a:spLocks noGrp="1"/>
          </p:cNvSpPr>
          <p:nvPr>
            <p:ph type="title"/>
          </p:nvPr>
        </p:nvSpPr>
        <p:spPr/>
        <p:txBody>
          <a:bodyPr/>
          <a:lstStyle/>
          <a:p>
            <a:r>
              <a:rPr lang="en-US" dirty="0"/>
              <a:t>Uses of Energy</a:t>
            </a:r>
          </a:p>
        </p:txBody>
      </p:sp>
      <p:sp>
        <p:nvSpPr>
          <p:cNvPr id="4" name="Date Placeholder 3">
            <a:extLst>
              <a:ext uri="{FF2B5EF4-FFF2-40B4-BE49-F238E27FC236}">
                <a16:creationId xmlns:a16="http://schemas.microsoft.com/office/drawing/2014/main" id="{70E4521C-39FE-B746-B61E-1E60E6F23CDE}"/>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3D67CCE3-6CEB-5343-B629-35C134189AA8}"/>
              </a:ext>
            </a:extLst>
          </p:cNvPr>
          <p:cNvSpPr>
            <a:spLocks noGrp="1"/>
          </p:cNvSpPr>
          <p:nvPr>
            <p:ph type="sldNum" sz="quarter" idx="12"/>
          </p:nvPr>
        </p:nvSpPr>
        <p:spPr/>
        <p:txBody>
          <a:bodyPr/>
          <a:lstStyle/>
          <a:p>
            <a:fld id="{F60E4191-B049-AF4C-B31B-63DAE0652CDF}" type="slidenum">
              <a:rPr lang="en-US" smtClean="0"/>
              <a:pPr/>
              <a:t>7</a:t>
            </a:fld>
            <a:endParaRPr lang="en-US" dirty="0"/>
          </a:p>
        </p:txBody>
      </p:sp>
      <p:pic>
        <p:nvPicPr>
          <p:cNvPr id="17" name="Picture 16">
            <a:extLst>
              <a:ext uri="{FF2B5EF4-FFF2-40B4-BE49-F238E27FC236}">
                <a16:creationId xmlns:a16="http://schemas.microsoft.com/office/drawing/2014/main" id="{EF4999D1-64CD-8B42-BBE9-E1641C830B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2404" y="1690690"/>
            <a:ext cx="2497871" cy="1422629"/>
          </a:xfrm>
          <a:prstGeom prst="rect">
            <a:avLst/>
          </a:prstGeom>
        </p:spPr>
      </p:pic>
      <p:pic>
        <p:nvPicPr>
          <p:cNvPr id="18" name="Picture 17">
            <a:extLst>
              <a:ext uri="{FF2B5EF4-FFF2-40B4-BE49-F238E27FC236}">
                <a16:creationId xmlns:a16="http://schemas.microsoft.com/office/drawing/2014/main" id="{9BDE652B-7B5F-C645-9A2F-A094009DCB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2589" y="1691236"/>
            <a:ext cx="746821" cy="1034810"/>
          </a:xfrm>
          <a:prstGeom prst="rect">
            <a:avLst/>
          </a:prstGeom>
        </p:spPr>
      </p:pic>
      <p:pic>
        <p:nvPicPr>
          <p:cNvPr id="19" name="Picture 18">
            <a:extLst>
              <a:ext uri="{FF2B5EF4-FFF2-40B4-BE49-F238E27FC236}">
                <a16:creationId xmlns:a16="http://schemas.microsoft.com/office/drawing/2014/main" id="{B05F920E-B0B4-C94A-825D-9B2550E440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74039" y="1690690"/>
            <a:ext cx="846427" cy="1270701"/>
          </a:xfrm>
          <a:prstGeom prst="rect">
            <a:avLst/>
          </a:prstGeom>
        </p:spPr>
      </p:pic>
      <p:sp>
        <p:nvSpPr>
          <p:cNvPr id="27" name="Rectangle 26">
            <a:extLst>
              <a:ext uri="{FF2B5EF4-FFF2-40B4-BE49-F238E27FC236}">
                <a16:creationId xmlns:a16="http://schemas.microsoft.com/office/drawing/2014/main" id="{7D40AA75-CD0E-7543-89C1-F4B094F68CA0}"/>
              </a:ext>
            </a:extLst>
          </p:cNvPr>
          <p:cNvSpPr/>
          <p:nvPr/>
        </p:nvSpPr>
        <p:spPr>
          <a:xfrm>
            <a:off x="1466019" y="3338639"/>
            <a:ext cx="2350642" cy="661012"/>
          </a:xfrm>
          <a:prstGeom prst="rect">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TRANSPORTATION</a:t>
            </a:r>
          </a:p>
        </p:txBody>
      </p:sp>
      <p:sp>
        <p:nvSpPr>
          <p:cNvPr id="28" name="Rectangle 27">
            <a:extLst>
              <a:ext uri="{FF2B5EF4-FFF2-40B4-BE49-F238E27FC236}">
                <a16:creationId xmlns:a16="http://schemas.microsoft.com/office/drawing/2014/main" id="{6D9B81FC-7B18-EF44-B3BE-02F18B4F42DF}"/>
              </a:ext>
            </a:extLst>
          </p:cNvPr>
          <p:cNvSpPr/>
          <p:nvPr/>
        </p:nvSpPr>
        <p:spPr>
          <a:xfrm>
            <a:off x="5074087" y="3338639"/>
            <a:ext cx="2043826" cy="661012"/>
          </a:xfrm>
          <a:prstGeom prst="rect">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HEAT</a:t>
            </a:r>
          </a:p>
        </p:txBody>
      </p:sp>
      <p:sp>
        <p:nvSpPr>
          <p:cNvPr id="29" name="Rectangle 28">
            <a:extLst>
              <a:ext uri="{FF2B5EF4-FFF2-40B4-BE49-F238E27FC236}">
                <a16:creationId xmlns:a16="http://schemas.microsoft.com/office/drawing/2014/main" id="{63EFAF6C-012A-EC45-8E0A-BCE12DF2B09F}"/>
              </a:ext>
            </a:extLst>
          </p:cNvPr>
          <p:cNvSpPr/>
          <p:nvPr/>
        </p:nvSpPr>
        <p:spPr>
          <a:xfrm>
            <a:off x="8375339" y="3338639"/>
            <a:ext cx="2043826" cy="661012"/>
          </a:xfrm>
          <a:prstGeom prst="rect">
            <a:avLst/>
          </a:prstGeom>
          <a:solidFill>
            <a:srgbClr val="0182A9"/>
          </a:solidFill>
          <a:ln>
            <a:solidFill>
              <a:srgbClr val="018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ELECTRICITY</a:t>
            </a:r>
          </a:p>
        </p:txBody>
      </p:sp>
      <p:sp>
        <p:nvSpPr>
          <p:cNvPr id="30" name="Rectangle 29">
            <a:extLst>
              <a:ext uri="{FF2B5EF4-FFF2-40B4-BE49-F238E27FC236}">
                <a16:creationId xmlns:a16="http://schemas.microsoft.com/office/drawing/2014/main" id="{5236E1F3-CA5C-5543-A0EB-782E8C999193}"/>
              </a:ext>
            </a:extLst>
          </p:cNvPr>
          <p:cNvSpPr/>
          <p:nvPr/>
        </p:nvSpPr>
        <p:spPr>
          <a:xfrm>
            <a:off x="465676" y="4961277"/>
            <a:ext cx="2045011" cy="1019448"/>
          </a:xfrm>
          <a:prstGeom prst="rect">
            <a:avLst/>
          </a:prstGeom>
          <a:solidFill>
            <a:srgbClr val="45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OIL</a:t>
            </a:r>
          </a:p>
        </p:txBody>
      </p:sp>
      <p:sp>
        <p:nvSpPr>
          <p:cNvPr id="32" name="Rectangle 31">
            <a:extLst>
              <a:ext uri="{FF2B5EF4-FFF2-40B4-BE49-F238E27FC236}">
                <a16:creationId xmlns:a16="http://schemas.microsoft.com/office/drawing/2014/main" id="{A5E1771A-82C1-5E4D-BEDD-6A1C6F70389E}"/>
              </a:ext>
            </a:extLst>
          </p:cNvPr>
          <p:cNvSpPr/>
          <p:nvPr/>
        </p:nvSpPr>
        <p:spPr>
          <a:xfrm>
            <a:off x="5086861" y="4961277"/>
            <a:ext cx="2058745" cy="1019448"/>
          </a:xfrm>
          <a:prstGeom prst="rect">
            <a:avLst/>
          </a:prstGeom>
          <a:solidFill>
            <a:srgbClr val="B0B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GAS</a:t>
            </a:r>
          </a:p>
        </p:txBody>
      </p:sp>
      <p:sp>
        <p:nvSpPr>
          <p:cNvPr id="6" name="Right Arrow 5">
            <a:extLst>
              <a:ext uri="{FF2B5EF4-FFF2-40B4-BE49-F238E27FC236}">
                <a16:creationId xmlns:a16="http://schemas.microsoft.com/office/drawing/2014/main" id="{CDA54935-CEDC-3240-9035-707D3CC725BA}"/>
              </a:ext>
            </a:extLst>
          </p:cNvPr>
          <p:cNvSpPr/>
          <p:nvPr/>
        </p:nvSpPr>
        <p:spPr>
          <a:xfrm rot="18481662">
            <a:off x="422747" y="4416483"/>
            <a:ext cx="1457557" cy="394427"/>
          </a:xfrm>
          <a:prstGeom prst="rightArrow">
            <a:avLst>
              <a:gd name="adj1" fmla="val 34032"/>
              <a:gd name="adj2" fmla="val 91797"/>
            </a:avLst>
          </a:prstGeom>
          <a:solidFill>
            <a:srgbClr val="45535F"/>
          </a:solidFill>
          <a:ln>
            <a:solidFill>
              <a:srgbClr val="45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A05A97E3-7A67-6E4D-885A-FF91FFCB35CA}"/>
              </a:ext>
            </a:extLst>
          </p:cNvPr>
          <p:cNvSpPr/>
          <p:nvPr/>
        </p:nvSpPr>
        <p:spPr>
          <a:xfrm rot="20384103">
            <a:off x="1893390" y="4328307"/>
            <a:ext cx="3257094" cy="348019"/>
          </a:xfrm>
          <a:prstGeom prst="rightArrow">
            <a:avLst>
              <a:gd name="adj1" fmla="val 34032"/>
              <a:gd name="adj2" fmla="val 91797"/>
            </a:avLst>
          </a:prstGeom>
          <a:solidFill>
            <a:srgbClr val="45535F"/>
          </a:solidFill>
          <a:ln>
            <a:solidFill>
              <a:srgbClr val="45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AABB8807-9311-794A-8E65-3C3697B125F9}"/>
              </a:ext>
            </a:extLst>
          </p:cNvPr>
          <p:cNvSpPr/>
          <p:nvPr/>
        </p:nvSpPr>
        <p:spPr>
          <a:xfrm rot="14330530">
            <a:off x="2702632" y="4436810"/>
            <a:ext cx="1407588" cy="348019"/>
          </a:xfrm>
          <a:prstGeom prst="rightArrow">
            <a:avLst>
              <a:gd name="adj1" fmla="val 34032"/>
              <a:gd name="adj2" fmla="val 91797"/>
            </a:avLst>
          </a:prstGeom>
          <a:solidFill>
            <a:srgbClr val="819F42"/>
          </a:solidFill>
          <a:ln>
            <a:solidFill>
              <a:srgbClr val="819F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1B74057C-432B-CF47-AC7C-A8C01E443B88}"/>
              </a:ext>
            </a:extLst>
          </p:cNvPr>
          <p:cNvSpPr/>
          <p:nvPr/>
        </p:nvSpPr>
        <p:spPr>
          <a:xfrm rot="16520543">
            <a:off x="5078124" y="4536755"/>
            <a:ext cx="1407588" cy="348019"/>
          </a:xfrm>
          <a:prstGeom prst="rightArrow">
            <a:avLst>
              <a:gd name="adj1" fmla="val 34032"/>
              <a:gd name="adj2" fmla="val 91797"/>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4FC6D538-2A69-D44F-B446-8C3A624E873B}"/>
              </a:ext>
            </a:extLst>
          </p:cNvPr>
          <p:cNvSpPr/>
          <p:nvPr/>
        </p:nvSpPr>
        <p:spPr>
          <a:xfrm rot="19814652">
            <a:off x="6324240" y="4455748"/>
            <a:ext cx="2362751" cy="348019"/>
          </a:xfrm>
          <a:prstGeom prst="rightArrow">
            <a:avLst>
              <a:gd name="adj1" fmla="val 34032"/>
              <a:gd name="adj2" fmla="val 91797"/>
            </a:avLst>
          </a:prstGeom>
          <a:solidFill>
            <a:srgbClr val="B0B6BB"/>
          </a:solidFill>
          <a:ln>
            <a:solidFill>
              <a:srgbClr val="B0B6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E3379219-B59D-2441-8448-AA01DE07791C}"/>
              </a:ext>
            </a:extLst>
          </p:cNvPr>
          <p:cNvSpPr/>
          <p:nvPr/>
        </p:nvSpPr>
        <p:spPr>
          <a:xfrm rot="17590641">
            <a:off x="8420251" y="4379370"/>
            <a:ext cx="1096457" cy="348019"/>
          </a:xfrm>
          <a:prstGeom prst="rightArrow">
            <a:avLst>
              <a:gd name="adj1" fmla="val 34032"/>
              <a:gd name="adj2" fmla="val 91797"/>
            </a:avLst>
          </a:prstGeom>
          <a:solidFill>
            <a:srgbClr val="C37331"/>
          </a:solidFill>
          <a:ln>
            <a:solidFill>
              <a:srgbClr val="C37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Rectangle 33">
            <a:extLst>
              <a:ext uri="{FF2B5EF4-FFF2-40B4-BE49-F238E27FC236}">
                <a16:creationId xmlns:a16="http://schemas.microsoft.com/office/drawing/2014/main" id="{AD4C7E1A-CE7B-F842-B850-A6FACA7B8A77}"/>
              </a:ext>
            </a:extLst>
          </p:cNvPr>
          <p:cNvSpPr/>
          <p:nvPr/>
        </p:nvSpPr>
        <p:spPr>
          <a:xfrm>
            <a:off x="9741752" y="4961277"/>
            <a:ext cx="2045011" cy="1019448"/>
          </a:xfrm>
          <a:prstGeom prst="rect">
            <a:avLst/>
          </a:prstGeom>
          <a:solidFill>
            <a:srgbClr val="BA8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COAL</a:t>
            </a:r>
          </a:p>
        </p:txBody>
      </p:sp>
      <p:sp>
        <p:nvSpPr>
          <p:cNvPr id="35" name="Right Arrow 34">
            <a:extLst>
              <a:ext uri="{FF2B5EF4-FFF2-40B4-BE49-F238E27FC236}">
                <a16:creationId xmlns:a16="http://schemas.microsoft.com/office/drawing/2014/main" id="{FA319AA1-3275-AC4F-BD58-4A2395202941}"/>
              </a:ext>
            </a:extLst>
          </p:cNvPr>
          <p:cNvSpPr/>
          <p:nvPr/>
        </p:nvSpPr>
        <p:spPr>
          <a:xfrm rot="13668391">
            <a:off x="9585912" y="4351638"/>
            <a:ext cx="1324483" cy="348019"/>
          </a:xfrm>
          <a:prstGeom prst="rightArrow">
            <a:avLst>
              <a:gd name="adj1" fmla="val 34032"/>
              <a:gd name="adj2" fmla="val 91797"/>
            </a:avLst>
          </a:prstGeom>
          <a:solidFill>
            <a:srgbClr val="BA8E1E"/>
          </a:solidFill>
          <a:ln>
            <a:solidFill>
              <a:srgbClr val="BA8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1" name="Rectangle 30">
            <a:extLst>
              <a:ext uri="{FF2B5EF4-FFF2-40B4-BE49-F238E27FC236}">
                <a16:creationId xmlns:a16="http://schemas.microsoft.com/office/drawing/2014/main" id="{8F7E9E7D-A432-1E49-A9C5-CDAFBAD8502D}"/>
              </a:ext>
            </a:extLst>
          </p:cNvPr>
          <p:cNvSpPr/>
          <p:nvPr/>
        </p:nvSpPr>
        <p:spPr>
          <a:xfrm>
            <a:off x="2773149" y="4967037"/>
            <a:ext cx="2045011" cy="1013688"/>
          </a:xfrm>
          <a:prstGeom prst="rect">
            <a:avLst/>
          </a:prstGeom>
          <a:solidFill>
            <a:srgbClr val="819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RENEWABLE FUEL</a:t>
            </a:r>
          </a:p>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 Biomass</a:t>
            </a:r>
          </a:p>
        </p:txBody>
      </p:sp>
      <p:sp>
        <p:nvSpPr>
          <p:cNvPr id="33" name="Rectangle 32">
            <a:extLst>
              <a:ext uri="{FF2B5EF4-FFF2-40B4-BE49-F238E27FC236}">
                <a16:creationId xmlns:a16="http://schemas.microsoft.com/office/drawing/2014/main" id="{98EFD34C-AFEC-2F43-B8EA-038EAEEA8CEF}"/>
              </a:ext>
            </a:extLst>
          </p:cNvPr>
          <p:cNvSpPr/>
          <p:nvPr/>
        </p:nvSpPr>
        <p:spPr>
          <a:xfrm>
            <a:off x="7414307" y="4961277"/>
            <a:ext cx="2058744" cy="1020182"/>
          </a:xfrm>
          <a:prstGeom prst="rect">
            <a:avLst/>
          </a:prstGeom>
          <a:solidFill>
            <a:srgbClr val="C37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RENEWABLE ENERGY</a:t>
            </a:r>
          </a:p>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 Hydro, solar, wind, geothermal, biomass</a:t>
            </a:r>
          </a:p>
        </p:txBody>
      </p:sp>
    </p:spTree>
    <p:extLst>
      <p:ext uri="{BB962C8B-B14F-4D97-AF65-F5344CB8AC3E}">
        <p14:creationId xmlns:p14="http://schemas.microsoft.com/office/powerpoint/2010/main" val="1887239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39A7-AC57-F34B-82D3-008BF2958290}"/>
              </a:ext>
            </a:extLst>
          </p:cNvPr>
          <p:cNvSpPr>
            <a:spLocks noGrp="1"/>
          </p:cNvSpPr>
          <p:nvPr>
            <p:ph type="title"/>
          </p:nvPr>
        </p:nvSpPr>
        <p:spPr/>
        <p:txBody>
          <a:bodyPr/>
          <a:lstStyle/>
          <a:p>
            <a:r>
              <a:rPr lang="en-US" dirty="0"/>
              <a:t>What kind of skills are needed to develop a renewable energy facility?</a:t>
            </a:r>
          </a:p>
        </p:txBody>
      </p:sp>
      <p:sp>
        <p:nvSpPr>
          <p:cNvPr id="3" name="Content Placeholder 2">
            <a:extLst>
              <a:ext uri="{FF2B5EF4-FFF2-40B4-BE49-F238E27FC236}">
                <a16:creationId xmlns:a16="http://schemas.microsoft.com/office/drawing/2014/main" id="{045E23AA-13F3-724A-BD36-E7B583CE16DB}"/>
              </a:ext>
            </a:extLst>
          </p:cNvPr>
          <p:cNvSpPr>
            <a:spLocks noGrp="1"/>
          </p:cNvSpPr>
          <p:nvPr>
            <p:ph idx="1"/>
          </p:nvPr>
        </p:nvSpPr>
        <p:spPr>
          <a:xfrm>
            <a:off x="838200" y="3572926"/>
            <a:ext cx="1924549" cy="461417"/>
          </a:xfrm>
        </p:spPr>
        <p:txBody>
          <a:bodyPr>
            <a:normAutofit/>
          </a:bodyPr>
          <a:lstStyle/>
          <a:p>
            <a:pPr marL="0" indent="0">
              <a:buNone/>
            </a:pPr>
            <a:r>
              <a:rPr lang="en-US" sz="2000" dirty="0"/>
              <a:t>Engineers</a:t>
            </a:r>
          </a:p>
        </p:txBody>
      </p:sp>
      <p:sp>
        <p:nvSpPr>
          <p:cNvPr id="4" name="Date Placeholder 3">
            <a:extLst>
              <a:ext uri="{FF2B5EF4-FFF2-40B4-BE49-F238E27FC236}">
                <a16:creationId xmlns:a16="http://schemas.microsoft.com/office/drawing/2014/main" id="{67F02E78-0A16-4F4B-8A4E-8354D4FB8338}"/>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BF9C9DB1-DCF0-D046-8399-3B1D5DAE1A9B}"/>
              </a:ext>
            </a:extLst>
          </p:cNvPr>
          <p:cNvSpPr>
            <a:spLocks noGrp="1"/>
          </p:cNvSpPr>
          <p:nvPr>
            <p:ph type="sldNum" sz="quarter" idx="12"/>
          </p:nvPr>
        </p:nvSpPr>
        <p:spPr/>
        <p:txBody>
          <a:bodyPr/>
          <a:lstStyle/>
          <a:p>
            <a:fld id="{F60E4191-B049-AF4C-B31B-63DAE0652CDF}" type="slidenum">
              <a:rPr lang="en-US" smtClean="0"/>
              <a:pPr/>
              <a:t>8</a:t>
            </a:fld>
            <a:endParaRPr lang="en-US" dirty="0"/>
          </a:p>
        </p:txBody>
      </p:sp>
      <p:pic>
        <p:nvPicPr>
          <p:cNvPr id="7" name="Picture 6">
            <a:extLst>
              <a:ext uri="{FF2B5EF4-FFF2-40B4-BE49-F238E27FC236}">
                <a16:creationId xmlns:a16="http://schemas.microsoft.com/office/drawing/2014/main" id="{84A53190-6CDE-6344-B80B-CB2067740F85}"/>
              </a:ext>
            </a:extLst>
          </p:cNvPr>
          <p:cNvPicPr>
            <a:picLocks noChangeAspect="1"/>
          </p:cNvPicPr>
          <p:nvPr/>
        </p:nvPicPr>
        <p:blipFill>
          <a:blip r:embed="rId3"/>
          <a:stretch>
            <a:fillRect/>
          </a:stretch>
        </p:blipFill>
        <p:spPr>
          <a:xfrm>
            <a:off x="838200" y="1508229"/>
            <a:ext cx="3108390" cy="2064697"/>
          </a:xfrm>
          <a:prstGeom prst="rect">
            <a:avLst/>
          </a:prstGeom>
        </p:spPr>
      </p:pic>
      <p:pic>
        <p:nvPicPr>
          <p:cNvPr id="8" name="Picture 7">
            <a:extLst>
              <a:ext uri="{FF2B5EF4-FFF2-40B4-BE49-F238E27FC236}">
                <a16:creationId xmlns:a16="http://schemas.microsoft.com/office/drawing/2014/main" id="{380A4347-8EE3-5C4C-8554-FDA6297345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8273" y="3944897"/>
            <a:ext cx="3278489" cy="2064697"/>
          </a:xfrm>
          <a:prstGeom prst="rect">
            <a:avLst/>
          </a:prstGeom>
        </p:spPr>
      </p:pic>
      <p:pic>
        <p:nvPicPr>
          <p:cNvPr id="9" name="Picture 8">
            <a:extLst>
              <a:ext uri="{FF2B5EF4-FFF2-40B4-BE49-F238E27FC236}">
                <a16:creationId xmlns:a16="http://schemas.microsoft.com/office/drawing/2014/main" id="{D712D50E-21CB-534E-B766-83BEE0A57AC8}"/>
              </a:ext>
            </a:extLst>
          </p:cNvPr>
          <p:cNvPicPr>
            <a:picLocks noChangeAspect="1"/>
          </p:cNvPicPr>
          <p:nvPr/>
        </p:nvPicPr>
        <p:blipFill>
          <a:blip r:embed="rId5"/>
          <a:stretch>
            <a:fillRect/>
          </a:stretch>
        </p:blipFill>
        <p:spPr>
          <a:xfrm>
            <a:off x="6372840" y="3949532"/>
            <a:ext cx="4242608" cy="2055425"/>
          </a:xfrm>
          <a:prstGeom prst="rect">
            <a:avLst/>
          </a:prstGeom>
        </p:spPr>
      </p:pic>
      <p:sp>
        <p:nvSpPr>
          <p:cNvPr id="10" name="Slide Number Placeholder 4">
            <a:extLst>
              <a:ext uri="{FF2B5EF4-FFF2-40B4-BE49-F238E27FC236}">
                <a16:creationId xmlns:a16="http://schemas.microsoft.com/office/drawing/2014/main" id="{1960AA48-059A-6443-AEC6-54BFF93B9865}"/>
              </a:ext>
            </a:extLst>
          </p:cNvPr>
          <p:cNvSpPr txBox="1">
            <a:spLocks/>
          </p:cNvSpPr>
          <p:nvPr/>
        </p:nvSpPr>
        <p:spPr>
          <a:xfrm>
            <a:off x="6991663" y="6277027"/>
            <a:ext cx="1573305"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B0B6BB"/>
                </a:solidFill>
                <a:latin typeface="Helvetica Neue" charset="0"/>
                <a:ea typeface="Helvetica Neue" charset="0"/>
                <a:cs typeface="Helvetica Neue"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0E4191-B049-AF4C-B31B-63DAE0652CDF}" type="slidenum">
              <a:rPr lang="en-US" smtClean="0"/>
              <a:pPr/>
              <a:t>8</a:t>
            </a:fld>
            <a:endParaRPr lang="en-US" dirty="0"/>
          </a:p>
        </p:txBody>
      </p:sp>
      <p:pic>
        <p:nvPicPr>
          <p:cNvPr id="11" name="Picture 10">
            <a:extLst>
              <a:ext uri="{FF2B5EF4-FFF2-40B4-BE49-F238E27FC236}">
                <a16:creationId xmlns:a16="http://schemas.microsoft.com/office/drawing/2014/main" id="{C7891B3C-7758-2548-B0A4-240F91302F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4507" y="1504434"/>
            <a:ext cx="3622985" cy="2070277"/>
          </a:xfrm>
          <a:prstGeom prst="rect">
            <a:avLst/>
          </a:prstGeom>
        </p:spPr>
      </p:pic>
      <p:pic>
        <p:nvPicPr>
          <p:cNvPr id="14" name="Picture 13">
            <a:extLst>
              <a:ext uri="{FF2B5EF4-FFF2-40B4-BE49-F238E27FC236}">
                <a16:creationId xmlns:a16="http://schemas.microsoft.com/office/drawing/2014/main" id="{81FB4E59-386E-4943-BA1C-ED388636F7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45410" y="1504434"/>
            <a:ext cx="3108390" cy="2068492"/>
          </a:xfrm>
          <a:prstGeom prst="rect">
            <a:avLst/>
          </a:prstGeom>
        </p:spPr>
      </p:pic>
      <p:sp>
        <p:nvSpPr>
          <p:cNvPr id="15" name="Content Placeholder 2">
            <a:extLst>
              <a:ext uri="{FF2B5EF4-FFF2-40B4-BE49-F238E27FC236}">
                <a16:creationId xmlns:a16="http://schemas.microsoft.com/office/drawing/2014/main" id="{DB92E7C6-A4B8-C545-B42F-AD603FB76A90}"/>
              </a:ext>
            </a:extLst>
          </p:cNvPr>
          <p:cNvSpPr txBox="1">
            <a:spLocks/>
          </p:cNvSpPr>
          <p:nvPr/>
        </p:nvSpPr>
        <p:spPr>
          <a:xfrm>
            <a:off x="8236155" y="3572926"/>
            <a:ext cx="1924549" cy="46141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2000" dirty="0"/>
              <a:t>Archaeologist</a:t>
            </a:r>
          </a:p>
        </p:txBody>
      </p:sp>
      <p:sp>
        <p:nvSpPr>
          <p:cNvPr id="16" name="Content Placeholder 2">
            <a:extLst>
              <a:ext uri="{FF2B5EF4-FFF2-40B4-BE49-F238E27FC236}">
                <a16:creationId xmlns:a16="http://schemas.microsoft.com/office/drawing/2014/main" id="{4F1F2B01-7119-E54C-8747-021C73B8E9DC}"/>
              </a:ext>
            </a:extLst>
          </p:cNvPr>
          <p:cNvSpPr txBox="1">
            <a:spLocks/>
          </p:cNvSpPr>
          <p:nvPr/>
        </p:nvSpPr>
        <p:spPr>
          <a:xfrm>
            <a:off x="4284507" y="3574710"/>
            <a:ext cx="1924549" cy="46141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2000" dirty="0"/>
              <a:t>Electrician</a:t>
            </a:r>
          </a:p>
        </p:txBody>
      </p:sp>
      <p:sp>
        <p:nvSpPr>
          <p:cNvPr id="17" name="Content Placeholder 2">
            <a:extLst>
              <a:ext uri="{FF2B5EF4-FFF2-40B4-BE49-F238E27FC236}">
                <a16:creationId xmlns:a16="http://schemas.microsoft.com/office/drawing/2014/main" id="{E3A5C014-2A07-EC44-A67B-F89950961C88}"/>
              </a:ext>
            </a:extLst>
          </p:cNvPr>
          <p:cNvSpPr txBox="1">
            <a:spLocks/>
          </p:cNvSpPr>
          <p:nvPr/>
        </p:nvSpPr>
        <p:spPr>
          <a:xfrm>
            <a:off x="2208144" y="6004957"/>
            <a:ext cx="2746510" cy="4912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2000" dirty="0"/>
              <a:t>Construction Worker</a:t>
            </a:r>
          </a:p>
        </p:txBody>
      </p:sp>
      <p:sp>
        <p:nvSpPr>
          <p:cNvPr id="18" name="Content Placeholder 2">
            <a:extLst>
              <a:ext uri="{FF2B5EF4-FFF2-40B4-BE49-F238E27FC236}">
                <a16:creationId xmlns:a16="http://schemas.microsoft.com/office/drawing/2014/main" id="{BCF28FFF-4425-CD42-8354-F60D85C69060}"/>
              </a:ext>
            </a:extLst>
          </p:cNvPr>
          <p:cNvSpPr txBox="1">
            <a:spLocks/>
          </p:cNvSpPr>
          <p:nvPr/>
        </p:nvSpPr>
        <p:spPr>
          <a:xfrm>
            <a:off x="6372840" y="6004957"/>
            <a:ext cx="1924549" cy="46141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2000" dirty="0"/>
              <a:t>Biologist</a:t>
            </a:r>
          </a:p>
          <a:p>
            <a:pPr marL="0" indent="0">
              <a:buFont typeface="Arial"/>
              <a:buNone/>
            </a:pPr>
            <a:endParaRPr lang="en-US" sz="2000" dirty="0"/>
          </a:p>
        </p:txBody>
      </p:sp>
    </p:spTree>
    <p:extLst>
      <p:ext uri="{BB962C8B-B14F-4D97-AF65-F5344CB8AC3E}">
        <p14:creationId xmlns:p14="http://schemas.microsoft.com/office/powerpoint/2010/main" val="817577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F87-B87C-594A-93AE-6017194EB6FF}"/>
              </a:ext>
            </a:extLst>
          </p:cNvPr>
          <p:cNvSpPr>
            <a:spLocks noGrp="1"/>
          </p:cNvSpPr>
          <p:nvPr>
            <p:ph type="title"/>
          </p:nvPr>
        </p:nvSpPr>
        <p:spPr/>
        <p:txBody>
          <a:bodyPr/>
          <a:lstStyle/>
          <a:p>
            <a:r>
              <a:rPr lang="en-US" dirty="0"/>
              <a:t>Wind Energy 101</a:t>
            </a:r>
          </a:p>
        </p:txBody>
      </p:sp>
      <p:sp>
        <p:nvSpPr>
          <p:cNvPr id="3" name="Text Placeholder 2">
            <a:extLst>
              <a:ext uri="{FF2B5EF4-FFF2-40B4-BE49-F238E27FC236}">
                <a16:creationId xmlns:a16="http://schemas.microsoft.com/office/drawing/2014/main" id="{2E38CC08-0B8E-BE4A-97A5-1C712C64BD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50E7798-65DA-4E4B-9820-E45520E70889}"/>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8E674C80-2BDB-AB49-82A3-122D901E3F88}"/>
              </a:ext>
            </a:extLst>
          </p:cNvPr>
          <p:cNvSpPr>
            <a:spLocks noGrp="1"/>
          </p:cNvSpPr>
          <p:nvPr>
            <p:ph type="sldNum" sz="quarter" idx="12"/>
          </p:nvPr>
        </p:nvSpPr>
        <p:spPr/>
        <p:txBody>
          <a:bodyPr/>
          <a:lstStyle/>
          <a:p>
            <a:fld id="{F60E4191-B049-AF4C-B31B-63DAE0652CDF}" type="slidenum">
              <a:rPr lang="en-US" smtClean="0"/>
              <a:pPr/>
              <a:t>9</a:t>
            </a:fld>
            <a:endParaRPr lang="en-US" dirty="0"/>
          </a:p>
        </p:txBody>
      </p:sp>
      <p:pic>
        <p:nvPicPr>
          <p:cNvPr id="7" name="Picture 6">
            <a:extLst>
              <a:ext uri="{FF2B5EF4-FFF2-40B4-BE49-F238E27FC236}">
                <a16:creationId xmlns:a16="http://schemas.microsoft.com/office/drawing/2014/main" id="{A86A820F-84B9-4846-A5A5-30D6A1FF8D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5147" y="2242585"/>
            <a:ext cx="5072304" cy="2990033"/>
          </a:xfrm>
          <a:prstGeom prst="rect">
            <a:avLst/>
          </a:prstGeom>
        </p:spPr>
      </p:pic>
    </p:spTree>
    <p:extLst>
      <p:ext uri="{BB962C8B-B14F-4D97-AF65-F5344CB8AC3E}">
        <p14:creationId xmlns:p14="http://schemas.microsoft.com/office/powerpoint/2010/main" val="1477484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3696903-D6E3-8043-9E98-D422BADCEB40}" vid="{22915673-3E87-7E4C-9936-5ABD5A8A34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TotalTime>
  <Words>4973</Words>
  <Application>Microsoft Macintosh PowerPoint</Application>
  <PresentationFormat>Widescreen</PresentationFormat>
  <Paragraphs>682</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Helvetica Neue</vt:lpstr>
      <vt:lpstr>Office Theme</vt:lpstr>
      <vt:lpstr>Renewable Energy 101 </vt:lpstr>
      <vt:lpstr>Introduction to Alberta’s Renewable Energy</vt:lpstr>
      <vt:lpstr>Circle of Concern, Control and Influence</vt:lpstr>
      <vt:lpstr>Types of Energy</vt:lpstr>
      <vt:lpstr>Types of Renewable Energy</vt:lpstr>
      <vt:lpstr>Types of Non-Renewable Energy</vt:lpstr>
      <vt:lpstr>Uses of Energy</vt:lpstr>
      <vt:lpstr>What kind of skills are needed to develop a renewable energy facility?</vt:lpstr>
      <vt:lpstr>Wind Energy 101</vt:lpstr>
      <vt:lpstr>Windmills and Wind Turbines</vt:lpstr>
      <vt:lpstr>What is Wind Energy?</vt:lpstr>
      <vt:lpstr>Wind Resource in Alberta</vt:lpstr>
      <vt:lpstr>How does a wind turbine work?</vt:lpstr>
      <vt:lpstr>Wind Power Costs are one-third of what they were 20 years ago. </vt:lpstr>
      <vt:lpstr>Largest Wind Farm in Alberta – 300 MW!</vt:lpstr>
      <vt:lpstr>Pros and Cons of Wind Energy</vt:lpstr>
      <vt:lpstr>Solar Energy</vt:lpstr>
      <vt:lpstr>Solar PV Terminology</vt:lpstr>
      <vt:lpstr>AMAZING SOLAR RESOURCE</vt:lpstr>
      <vt:lpstr>What is Solar Energy?</vt:lpstr>
      <vt:lpstr>How does a solar module work?</vt:lpstr>
      <vt:lpstr>Largest PV System in Western Canada</vt:lpstr>
      <vt:lpstr>Solar Cost Has Reduced by 86% since 2009</vt:lpstr>
      <vt:lpstr>Pros and Cons of Solar Energy</vt:lpstr>
      <vt:lpstr>Hydropower</vt:lpstr>
      <vt:lpstr>Types of Hydropower</vt:lpstr>
      <vt:lpstr>What is Hydropower?</vt:lpstr>
      <vt:lpstr>How Hydropower Works</vt:lpstr>
      <vt:lpstr>Hydropower in Alberta</vt:lpstr>
      <vt:lpstr>Pros and Cons of Hydropower</vt:lpstr>
      <vt:lpstr>Geothermal Power</vt:lpstr>
      <vt:lpstr>What is Geothermal Energy and Ground Source Heat?</vt:lpstr>
      <vt:lpstr>How Geothermal Energy Works</vt:lpstr>
      <vt:lpstr>How Ground Source Heat Pumps Work</vt:lpstr>
      <vt:lpstr>Geothermal in Alberta</vt:lpstr>
      <vt:lpstr>Pros and Cons of Geothermal Energy</vt:lpstr>
      <vt:lpstr>Biomass</vt:lpstr>
      <vt:lpstr>What is Biomass?</vt:lpstr>
      <vt:lpstr>How Biomass Works</vt:lpstr>
      <vt:lpstr>Biomass in Alberta</vt:lpstr>
      <vt:lpstr>Pros and Cons of Biomass Energy</vt:lpstr>
      <vt:lpstr>Electricity in Alberta today</vt:lpstr>
      <vt:lpstr>Alberta’s Current Electricity Generation Profile</vt:lpstr>
      <vt:lpstr>Solar and Wind Resource Potential in Alberta</vt:lpstr>
      <vt:lpstr>Quiz!</vt:lpstr>
      <vt:lpstr>Label the following as renewable or non-renewable</vt:lpstr>
      <vt:lpstr>Match each of the following to the correct energy conversion. (_______ energy to electrical energy)</vt:lpstr>
      <vt:lpstr>ACTIVITY!</vt:lpstr>
      <vt:lpstr>Renewable Energy Word Search and Crossword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101 </dc:title>
  <dc:creator>Jackie Gallagher</dc:creator>
  <cp:lastModifiedBy>Jackie Gallagher</cp:lastModifiedBy>
  <cp:revision>8</cp:revision>
  <cp:lastPrinted>2019-01-07T20:47:44Z</cp:lastPrinted>
  <dcterms:created xsi:type="dcterms:W3CDTF">2018-11-09T17:07:02Z</dcterms:created>
  <dcterms:modified xsi:type="dcterms:W3CDTF">2019-01-07T20:52:29Z</dcterms:modified>
</cp:coreProperties>
</file>