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9" r:id="rId1"/>
  </p:sldMasterIdLst>
  <p:notesMasterIdLst>
    <p:notesMasterId r:id="rId53"/>
  </p:notesMasterIdLst>
  <p:handoutMasterIdLst>
    <p:handoutMasterId r:id="rId54"/>
  </p:handoutMasterIdLst>
  <p:sldIdLst>
    <p:sldId id="262" r:id="rId2"/>
    <p:sldId id="387" r:id="rId3"/>
    <p:sldId id="415" r:id="rId4"/>
    <p:sldId id="395" r:id="rId5"/>
    <p:sldId id="268" r:id="rId6"/>
    <p:sldId id="414" r:id="rId7"/>
    <p:sldId id="396" r:id="rId8"/>
    <p:sldId id="263" r:id="rId9"/>
    <p:sldId id="266" r:id="rId10"/>
    <p:sldId id="383" r:id="rId11"/>
    <p:sldId id="398" r:id="rId12"/>
    <p:sldId id="399" r:id="rId13"/>
    <p:sldId id="378" r:id="rId14"/>
    <p:sldId id="274" r:id="rId15"/>
    <p:sldId id="400" r:id="rId16"/>
    <p:sldId id="379" r:id="rId17"/>
    <p:sldId id="272" r:id="rId18"/>
    <p:sldId id="270" r:id="rId19"/>
    <p:sldId id="271" r:id="rId20"/>
    <p:sldId id="283" r:id="rId21"/>
    <p:sldId id="380" r:id="rId22"/>
    <p:sldId id="277" r:id="rId23"/>
    <p:sldId id="281" r:id="rId24"/>
    <p:sldId id="282" r:id="rId25"/>
    <p:sldId id="382" r:id="rId26"/>
    <p:sldId id="280" r:id="rId27"/>
    <p:sldId id="385" r:id="rId28"/>
    <p:sldId id="321" r:id="rId29"/>
    <p:sldId id="322" r:id="rId30"/>
    <p:sldId id="416" r:id="rId31"/>
    <p:sldId id="404" r:id="rId32"/>
    <p:sldId id="405" r:id="rId33"/>
    <p:sldId id="406" r:id="rId34"/>
    <p:sldId id="384" r:id="rId35"/>
    <p:sldId id="386" r:id="rId36"/>
    <p:sldId id="388" r:id="rId37"/>
    <p:sldId id="417" r:id="rId38"/>
    <p:sldId id="390" r:id="rId39"/>
    <p:sldId id="391" r:id="rId40"/>
    <p:sldId id="285" r:id="rId41"/>
    <p:sldId id="418" r:id="rId42"/>
    <p:sldId id="402" r:id="rId43"/>
    <p:sldId id="403" r:id="rId44"/>
    <p:sldId id="286" r:id="rId45"/>
    <p:sldId id="287" r:id="rId46"/>
    <p:sldId id="392" r:id="rId47"/>
    <p:sldId id="264" r:id="rId48"/>
    <p:sldId id="393" r:id="rId49"/>
    <p:sldId id="284" r:id="rId50"/>
    <p:sldId id="407" r:id="rId51"/>
    <p:sldId id="408"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N06JF9NlzIAX/lnDmcXmlw==" hashData="pSqeET6ou2CXRygSdkgjdNvmq4HK0aQakvPeEYjsEZgHajSmSBUsewUR1rhtolbim+1OX8QFV66b82O01ZAZV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hua Tatel" initials="JT"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B6BB"/>
    <a:srgbClr val="78A12E"/>
    <a:srgbClr val="556D19"/>
    <a:srgbClr val="0182A9"/>
    <a:srgbClr val="45535F"/>
    <a:srgbClr val="CE3E4C"/>
    <a:srgbClr val="FC625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65" autoAdjust="0"/>
    <p:restoredTop sz="81731" autoAdjust="0"/>
  </p:normalViewPr>
  <p:slideViewPr>
    <p:cSldViewPr snapToGrid="0" snapToObjects="1">
      <p:cViewPr varScale="1">
        <p:scale>
          <a:sx n="95" d="100"/>
          <a:sy n="95" d="100"/>
        </p:scale>
        <p:origin x="216" y="336"/>
      </p:cViewPr>
      <p:guideLst>
        <p:guide orient="horz" pos="2160"/>
        <p:guide pos="3840"/>
      </p:guideLst>
    </p:cSldViewPr>
  </p:slideViewPr>
  <p:outlineViewPr>
    <p:cViewPr>
      <p:scale>
        <a:sx n="33" d="100"/>
        <a:sy n="33" d="100"/>
      </p:scale>
      <p:origin x="0" y="-6336"/>
    </p:cViewPr>
  </p:outlineViewPr>
  <p:notesTextViewPr>
    <p:cViewPr>
      <p:scale>
        <a:sx n="100" d="100"/>
        <a:sy n="100" d="100"/>
      </p:scale>
      <p:origin x="0" y="0"/>
    </p:cViewPr>
  </p:notesTextViewPr>
  <p:sorterViewPr>
    <p:cViewPr>
      <p:scale>
        <a:sx n="109" d="100"/>
        <a:sy n="109" d="100"/>
      </p:scale>
      <p:origin x="0" y="1024"/>
    </p:cViewPr>
  </p:sorterViewPr>
  <p:notesViewPr>
    <p:cSldViewPr snapToGrid="0" snapToObjects="1">
      <p:cViewPr varScale="1">
        <p:scale>
          <a:sx n="159" d="100"/>
          <a:sy n="159" d="100"/>
        </p:scale>
        <p:origin x="495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2" Type="http://schemas.openxmlformats.org/officeDocument/2006/relationships/oleObject" Target="Workbook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8984964000704395E-2"/>
          <c:y val="4.4090571213987399E-2"/>
          <c:w val="0.84770162614788802"/>
          <c:h val="0.90607088205444297"/>
        </c:manualLayout>
      </c:layout>
      <c:scatterChart>
        <c:scatterStyle val="lineMarker"/>
        <c:varyColors val="0"/>
        <c:ser>
          <c:idx val="0"/>
          <c:order val="0"/>
          <c:spPr>
            <a:ln w="47625">
              <a:noFill/>
            </a:ln>
          </c:spPr>
          <c:dPt>
            <c:idx val="0"/>
            <c:marker>
              <c:spPr>
                <a:solidFill>
                  <a:srgbClr val="008000"/>
                </a:solidFill>
              </c:spPr>
            </c:marker>
            <c:bubble3D val="0"/>
            <c:extLst>
              <c:ext xmlns:c16="http://schemas.microsoft.com/office/drawing/2014/chart" uri="{C3380CC4-5D6E-409C-BE32-E72D297353CC}">
                <c16:uniqueId val="{00000000-FB27-2945-A512-7D09C5948C37}"/>
              </c:ext>
            </c:extLst>
          </c:dPt>
          <c:dPt>
            <c:idx val="2"/>
            <c:marker>
              <c:spPr>
                <a:solidFill>
                  <a:srgbClr val="660066"/>
                </a:solidFill>
              </c:spPr>
            </c:marker>
            <c:bubble3D val="0"/>
            <c:extLst>
              <c:ext xmlns:c16="http://schemas.microsoft.com/office/drawing/2014/chart" uri="{C3380CC4-5D6E-409C-BE32-E72D297353CC}">
                <c16:uniqueId val="{00000001-FB27-2945-A512-7D09C5948C37}"/>
              </c:ext>
            </c:extLst>
          </c:dPt>
          <c:dPt>
            <c:idx val="4"/>
            <c:marker>
              <c:symbol val="diamond"/>
              <c:size val="15"/>
              <c:spPr>
                <a:solidFill>
                  <a:srgbClr val="FF0000"/>
                </a:solidFill>
              </c:spPr>
            </c:marker>
            <c:bubble3D val="0"/>
            <c:extLst>
              <c:ext xmlns:c16="http://schemas.microsoft.com/office/drawing/2014/chart" uri="{C3380CC4-5D6E-409C-BE32-E72D297353CC}">
                <c16:uniqueId val="{00000002-FB27-2945-A512-7D09C5948C37}"/>
              </c:ext>
            </c:extLst>
          </c:dPt>
          <c:dPt>
            <c:idx val="7"/>
            <c:marker>
              <c:symbol val="diamond"/>
              <c:size val="14"/>
              <c:spPr>
                <a:solidFill>
                  <a:srgbClr val="FF0000"/>
                </a:solidFill>
              </c:spPr>
            </c:marker>
            <c:bubble3D val="0"/>
            <c:extLst>
              <c:ext xmlns:c16="http://schemas.microsoft.com/office/drawing/2014/chart" uri="{C3380CC4-5D6E-409C-BE32-E72D297353CC}">
                <c16:uniqueId val="{00000003-FB27-2945-A512-7D09C5948C37}"/>
              </c:ext>
            </c:extLst>
          </c:dPt>
          <c:dPt>
            <c:idx val="9"/>
            <c:marker>
              <c:symbol val="diamond"/>
              <c:size val="17"/>
              <c:spPr>
                <a:solidFill>
                  <a:srgbClr val="FF0000"/>
                </a:solidFill>
              </c:spPr>
            </c:marker>
            <c:bubble3D val="0"/>
            <c:extLst>
              <c:ext xmlns:c16="http://schemas.microsoft.com/office/drawing/2014/chart" uri="{C3380CC4-5D6E-409C-BE32-E72D297353CC}">
                <c16:uniqueId val="{00000004-FB27-2945-A512-7D09C5948C37}"/>
              </c:ext>
            </c:extLst>
          </c:dPt>
          <c:dPt>
            <c:idx val="17"/>
            <c:marker>
              <c:spPr>
                <a:solidFill>
                  <a:schemeClr val="accent4">
                    <a:lumMod val="75000"/>
                  </a:schemeClr>
                </a:solidFill>
              </c:spPr>
            </c:marker>
            <c:bubble3D val="0"/>
            <c:extLst>
              <c:ext xmlns:c16="http://schemas.microsoft.com/office/drawing/2014/chart" uri="{C3380CC4-5D6E-409C-BE32-E72D297353CC}">
                <c16:uniqueId val="{00000005-FB27-2945-A512-7D09C5948C37}"/>
              </c:ext>
            </c:extLst>
          </c:dPt>
          <c:dPt>
            <c:idx val="21"/>
            <c:marker>
              <c:spPr>
                <a:solidFill>
                  <a:schemeClr val="accent2">
                    <a:lumMod val="75000"/>
                  </a:schemeClr>
                </a:solidFill>
              </c:spPr>
            </c:marker>
            <c:bubble3D val="0"/>
            <c:extLst>
              <c:ext xmlns:c16="http://schemas.microsoft.com/office/drawing/2014/chart" uri="{C3380CC4-5D6E-409C-BE32-E72D297353CC}">
                <c16:uniqueId val="{00000006-FB27-2945-A512-7D09C5948C37}"/>
              </c:ext>
            </c:extLst>
          </c:dPt>
          <c:dPt>
            <c:idx val="22"/>
            <c:marker>
              <c:spPr>
                <a:solidFill>
                  <a:srgbClr val="FF0000"/>
                </a:solidFill>
              </c:spPr>
            </c:marker>
            <c:bubble3D val="0"/>
            <c:extLst>
              <c:ext xmlns:c16="http://schemas.microsoft.com/office/drawing/2014/chart" uri="{C3380CC4-5D6E-409C-BE32-E72D297353CC}">
                <c16:uniqueId val="{00000007-FB27-2945-A512-7D09C5948C37}"/>
              </c:ext>
            </c:extLst>
          </c:dPt>
          <c:dPt>
            <c:idx val="26"/>
            <c:marker>
              <c:spPr>
                <a:solidFill>
                  <a:srgbClr val="FFFF00"/>
                </a:solidFill>
              </c:spPr>
            </c:marker>
            <c:bubble3D val="0"/>
            <c:extLst>
              <c:ext xmlns:c16="http://schemas.microsoft.com/office/drawing/2014/chart" uri="{C3380CC4-5D6E-409C-BE32-E72D297353CC}">
                <c16:uniqueId val="{00000008-FB27-2945-A512-7D09C5948C37}"/>
              </c:ext>
            </c:extLst>
          </c:dPt>
          <c:dPt>
            <c:idx val="27"/>
            <c:marker>
              <c:spPr>
                <a:solidFill>
                  <a:srgbClr val="3366FF"/>
                </a:solidFill>
              </c:spPr>
            </c:marker>
            <c:bubble3D val="0"/>
            <c:extLst>
              <c:ext xmlns:c16="http://schemas.microsoft.com/office/drawing/2014/chart" uri="{C3380CC4-5D6E-409C-BE32-E72D297353CC}">
                <c16:uniqueId val="{00000009-FB27-2945-A512-7D09C5948C37}"/>
              </c:ext>
            </c:extLst>
          </c:dPt>
          <c:dPt>
            <c:idx val="30"/>
            <c:marker>
              <c:spPr>
                <a:solidFill>
                  <a:schemeClr val="bg2">
                    <a:lumMod val="50000"/>
                  </a:schemeClr>
                </a:solidFill>
              </c:spPr>
            </c:marker>
            <c:bubble3D val="0"/>
            <c:extLst>
              <c:ext xmlns:c16="http://schemas.microsoft.com/office/drawing/2014/chart" uri="{C3380CC4-5D6E-409C-BE32-E72D297353CC}">
                <c16:uniqueId val="{0000000A-FB27-2945-A512-7D09C5948C37}"/>
              </c:ext>
            </c:extLst>
          </c:dPt>
          <c:dPt>
            <c:idx val="34"/>
            <c:marker>
              <c:spPr>
                <a:solidFill>
                  <a:schemeClr val="accent4"/>
                </a:solidFill>
              </c:spPr>
            </c:marker>
            <c:bubble3D val="0"/>
            <c:extLst>
              <c:ext xmlns:c16="http://schemas.microsoft.com/office/drawing/2014/chart" uri="{C3380CC4-5D6E-409C-BE32-E72D297353CC}">
                <c16:uniqueId val="{0000000B-FB27-2945-A512-7D09C5948C37}"/>
              </c:ext>
            </c:extLst>
          </c:dPt>
          <c:dLbls>
            <c:dLbl>
              <c:idx val="4"/>
              <c:layout>
                <c:manualLayout>
                  <c:x val="-8.4615389740483899E-3"/>
                  <c:y val="2.20452856069937E-2"/>
                </c:manualLayout>
              </c:layout>
              <c:spPr/>
              <c:txPr>
                <a:bodyPr/>
                <a:lstStyle/>
                <a:p>
                  <a:pPr>
                    <a:defRPr sz="1400" b="1" i="0"/>
                  </a:pPr>
                  <a:endParaRPr lang="en-US"/>
                </a:p>
              </c:txP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B27-2945-A512-7D09C5948C37}"/>
                </c:ext>
              </c:extLst>
            </c:dLbl>
            <c:dLbl>
              <c:idx val="5"/>
              <c:layout>
                <c:manualLayout>
                  <c:x val="-0.286301168158762"/>
                  <c:y val="-3.6742142678322799E-2"/>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B27-2945-A512-7D09C5948C37}"/>
                </c:ext>
              </c:extLst>
            </c:dLbl>
            <c:dLbl>
              <c:idx val="6"/>
              <c:layout>
                <c:manualLayout>
                  <c:x val="-0.121282058628027"/>
                  <c:y val="-1.7146333249883999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B27-2945-A512-7D09C5948C37}"/>
                </c:ext>
              </c:extLst>
            </c:dLbl>
            <c:dLbl>
              <c:idx val="7"/>
              <c:spPr/>
              <c:txPr>
                <a:bodyPr/>
                <a:lstStyle/>
                <a:p>
                  <a:pPr>
                    <a:defRPr sz="1400" b="1" i="0"/>
                  </a:pPr>
                  <a:endParaRPr lang="en-US"/>
                </a:p>
              </c:txPr>
              <c:showLegendKey val="0"/>
              <c:showVal val="0"/>
              <c:showCatName val="1"/>
              <c:showSerName val="0"/>
              <c:showPercent val="0"/>
              <c:showBubbleSize val="0"/>
              <c:extLst>
                <c:ext xmlns:c16="http://schemas.microsoft.com/office/drawing/2014/chart" uri="{C3380CC4-5D6E-409C-BE32-E72D297353CC}">
                  <c16:uniqueId val="{00000003-FB27-2945-A512-7D09C5948C37}"/>
                </c:ext>
              </c:extLst>
            </c:dLbl>
            <c:dLbl>
              <c:idx val="8"/>
              <c:dLblPos val="l"/>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B27-2945-A512-7D09C5948C37}"/>
                </c:ext>
              </c:extLst>
            </c:dLbl>
            <c:dLbl>
              <c:idx val="10"/>
              <c:dLblPos val="l"/>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B27-2945-A512-7D09C5948C37}"/>
                </c:ext>
              </c:extLst>
            </c:dLbl>
            <c:dLbl>
              <c:idx val="11"/>
              <c:layout>
                <c:manualLayout>
                  <c:x val="-0.21717950033390901"/>
                  <c:y val="-9.7979047142194194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B27-2945-A512-7D09C5948C37}"/>
                </c:ext>
              </c:extLst>
            </c:dLbl>
            <c:dLbl>
              <c:idx val="12"/>
              <c:layout>
                <c:manualLayout>
                  <c:x val="-0.20025642238581201"/>
                  <c:y val="-1.2247380892774299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B27-2945-A512-7D09C5948C37}"/>
                </c:ext>
              </c:extLst>
            </c:dLbl>
            <c:dLbl>
              <c:idx val="13"/>
              <c:layout>
                <c:manualLayout>
                  <c:x val="-0.17487180546366701"/>
                  <c:y val="-3.1843190321213098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B27-2945-A512-7D09C5948C37}"/>
                </c:ext>
              </c:extLst>
            </c:dLbl>
            <c:dLbl>
              <c:idx val="14"/>
              <c:layout>
                <c:manualLayout>
                  <c:x val="-0.18615385742906501"/>
                  <c:y val="0"/>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B27-2945-A512-7D09C5948C37}"/>
                </c:ext>
              </c:extLst>
            </c:dLbl>
            <c:spPr>
              <a:noFill/>
              <a:ln>
                <a:noFill/>
              </a:ln>
              <a:effectLst/>
            </c:spP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strRef>
              <c:f>Sheet1!$A$2:$A$16</c:f>
              <c:strCache>
                <c:ptCount val="15"/>
                <c:pt idx="0">
                  <c:v>London, England</c:v>
                </c:pt>
                <c:pt idx="1">
                  <c:v>Berlin, Germany</c:v>
                </c:pt>
                <c:pt idx="2">
                  <c:v>Paris, France</c:v>
                </c:pt>
                <c:pt idx="3">
                  <c:v>Beijing, China</c:v>
                </c:pt>
                <c:pt idx="4">
                  <c:v>Edmonton</c:v>
                </c:pt>
                <c:pt idx="5">
                  <c:v>Rio de Janeiro, Brazil</c:v>
                </c:pt>
                <c:pt idx="6">
                  <c:v>Rome</c:v>
                </c:pt>
                <c:pt idx="7">
                  <c:v>Calgary</c:v>
                </c:pt>
                <c:pt idx="8">
                  <c:v>Sydney, AUS</c:v>
                </c:pt>
                <c:pt idx="9">
                  <c:v>Regina</c:v>
                </c:pt>
                <c:pt idx="10">
                  <c:v>Mexico City, MEX</c:v>
                </c:pt>
                <c:pt idx="11">
                  <c:v>Los Angeles, U.S.A</c:v>
                </c:pt>
                <c:pt idx="12">
                  <c:v>New Delhi, IN</c:v>
                </c:pt>
                <c:pt idx="13">
                  <c:v>Capetown, SA</c:v>
                </c:pt>
                <c:pt idx="14">
                  <c:v>Cairo, Egypt</c:v>
                </c:pt>
              </c:strCache>
            </c:strRef>
          </c:xVal>
          <c:yVal>
            <c:numRef>
              <c:f>Sheet1!$B$2:$B$16</c:f>
              <c:numCache>
                <c:formatCode>General</c:formatCode>
                <c:ptCount val="15"/>
                <c:pt idx="0">
                  <c:v>728</c:v>
                </c:pt>
                <c:pt idx="1">
                  <c:v>848</c:v>
                </c:pt>
                <c:pt idx="2">
                  <c:v>938</c:v>
                </c:pt>
                <c:pt idx="3">
                  <c:v>1148</c:v>
                </c:pt>
                <c:pt idx="4">
                  <c:v>1245</c:v>
                </c:pt>
                <c:pt idx="5">
                  <c:v>1253</c:v>
                </c:pt>
                <c:pt idx="6">
                  <c:v>1283</c:v>
                </c:pt>
                <c:pt idx="7">
                  <c:v>1292</c:v>
                </c:pt>
                <c:pt idx="8">
                  <c:v>1343</c:v>
                </c:pt>
                <c:pt idx="9">
                  <c:v>1361</c:v>
                </c:pt>
                <c:pt idx="10">
                  <c:v>1425</c:v>
                </c:pt>
                <c:pt idx="11">
                  <c:v>1485</c:v>
                </c:pt>
                <c:pt idx="12">
                  <c:v>1523</c:v>
                </c:pt>
                <c:pt idx="13">
                  <c:v>1538</c:v>
                </c:pt>
                <c:pt idx="14">
                  <c:v>1635</c:v>
                </c:pt>
              </c:numCache>
            </c:numRef>
          </c:yVal>
          <c:smooth val="0"/>
          <c:extLst>
            <c:ext xmlns:c16="http://schemas.microsoft.com/office/drawing/2014/chart" uri="{C3380CC4-5D6E-409C-BE32-E72D297353CC}">
              <c16:uniqueId val="{00000014-FB27-2945-A512-7D09C5948C37}"/>
            </c:ext>
          </c:extLst>
        </c:ser>
        <c:dLbls>
          <c:showLegendKey val="0"/>
          <c:showVal val="0"/>
          <c:showCatName val="0"/>
          <c:showSerName val="0"/>
          <c:showPercent val="0"/>
          <c:showBubbleSize val="0"/>
        </c:dLbls>
        <c:axId val="-2128929216"/>
        <c:axId val="-2128926496"/>
      </c:scatterChart>
      <c:valAx>
        <c:axId val="-2128929216"/>
        <c:scaling>
          <c:orientation val="minMax"/>
        </c:scaling>
        <c:delete val="0"/>
        <c:axPos val="b"/>
        <c:majorTickMark val="none"/>
        <c:minorTickMark val="none"/>
        <c:tickLblPos val="none"/>
        <c:crossAx val="-2128926496"/>
        <c:crosses val="autoZero"/>
        <c:crossBetween val="midCat"/>
      </c:valAx>
      <c:valAx>
        <c:axId val="-2128926496"/>
        <c:scaling>
          <c:orientation val="minMax"/>
          <c:max val="1700"/>
          <c:min val="600"/>
        </c:scaling>
        <c:delete val="0"/>
        <c:axPos val="l"/>
        <c:majorGridlines/>
        <c:numFmt formatCode="General" sourceLinked="1"/>
        <c:majorTickMark val="out"/>
        <c:minorTickMark val="none"/>
        <c:tickLblPos val="nextTo"/>
        <c:crossAx val="-2128929216"/>
        <c:crosses val="autoZero"/>
        <c:crossBetween val="midCat"/>
      </c:valAx>
    </c:plotArea>
    <c:plotVisOnly val="1"/>
    <c:dispBlanksAs val="gap"/>
    <c:showDLblsOverMax val="0"/>
  </c:chart>
  <c:spPr>
    <a:ln>
      <a:noFill/>
    </a:ln>
  </c:sp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E402DE-7D81-1148-8CEC-A1DAA24E593A}" type="doc">
      <dgm:prSet loTypeId="urn:microsoft.com/office/officeart/2005/8/layout/arrow6" loCatId="" qsTypeId="urn:microsoft.com/office/officeart/2005/8/quickstyle/simple1" qsCatId="simple" csTypeId="urn:microsoft.com/office/officeart/2005/8/colors/accent1_2" csCatId="accent1" phldr="1"/>
      <dgm:spPr/>
      <dgm:t>
        <a:bodyPr/>
        <a:lstStyle/>
        <a:p>
          <a:endParaRPr lang="en-US"/>
        </a:p>
      </dgm:t>
    </dgm:pt>
    <dgm:pt modelId="{6A244A47-C24E-254F-9672-F64A63298091}">
      <dgm:prSet phldrT="[Text]"/>
      <dgm:spPr/>
      <dgm:t>
        <a:bodyPr/>
        <a:lstStyle/>
        <a:p>
          <a:r>
            <a:rPr lang="en-US" dirty="0"/>
            <a:t>Heat   </a:t>
          </a:r>
        </a:p>
      </dgm:t>
    </dgm:pt>
    <dgm:pt modelId="{070D3C55-D502-5A41-99F5-A0F1CD0B1F6F}" type="parTrans" cxnId="{03EDE737-EBE2-424E-B8EF-65BC5084BB08}">
      <dgm:prSet/>
      <dgm:spPr/>
      <dgm:t>
        <a:bodyPr/>
        <a:lstStyle/>
        <a:p>
          <a:endParaRPr lang="en-US"/>
        </a:p>
      </dgm:t>
    </dgm:pt>
    <dgm:pt modelId="{D6CC8FCF-A14E-D24A-A443-373C4631AFF9}" type="sibTrans" cxnId="{03EDE737-EBE2-424E-B8EF-65BC5084BB08}">
      <dgm:prSet/>
      <dgm:spPr/>
      <dgm:t>
        <a:bodyPr/>
        <a:lstStyle/>
        <a:p>
          <a:endParaRPr lang="en-US"/>
        </a:p>
      </dgm:t>
    </dgm:pt>
    <dgm:pt modelId="{760F196B-8BD1-C04C-91D8-1AD6E1064319}">
      <dgm:prSet phldrT="[Text]"/>
      <dgm:spPr/>
      <dgm:t>
        <a:bodyPr/>
        <a:lstStyle/>
        <a:p>
          <a:r>
            <a:rPr lang="en-US" dirty="0"/>
            <a:t>   Electricity</a:t>
          </a:r>
        </a:p>
      </dgm:t>
    </dgm:pt>
    <dgm:pt modelId="{F144FA1C-F8FE-AA4A-87D2-67EE6EF18D97}" type="parTrans" cxnId="{0625F213-85AD-C242-80F2-86AB46EE44CD}">
      <dgm:prSet/>
      <dgm:spPr/>
      <dgm:t>
        <a:bodyPr/>
        <a:lstStyle/>
        <a:p>
          <a:endParaRPr lang="en-US"/>
        </a:p>
      </dgm:t>
    </dgm:pt>
    <dgm:pt modelId="{23669C20-0714-E149-B268-03B02348DA23}" type="sibTrans" cxnId="{0625F213-85AD-C242-80F2-86AB46EE44CD}">
      <dgm:prSet/>
      <dgm:spPr/>
      <dgm:t>
        <a:bodyPr/>
        <a:lstStyle/>
        <a:p>
          <a:endParaRPr lang="en-US"/>
        </a:p>
      </dgm:t>
    </dgm:pt>
    <dgm:pt modelId="{ECE79A9E-26DD-3944-9EE0-EC0B60F93B3F}" type="pres">
      <dgm:prSet presAssocID="{49E402DE-7D81-1148-8CEC-A1DAA24E593A}" presName="compositeShape" presStyleCnt="0">
        <dgm:presLayoutVars>
          <dgm:chMax val="2"/>
          <dgm:dir/>
          <dgm:resizeHandles val="exact"/>
        </dgm:presLayoutVars>
      </dgm:prSet>
      <dgm:spPr/>
    </dgm:pt>
    <dgm:pt modelId="{FEE46125-AFF5-5740-9E24-1E201AD065D8}" type="pres">
      <dgm:prSet presAssocID="{49E402DE-7D81-1148-8CEC-A1DAA24E593A}" presName="ribbon" presStyleLbl="node1" presStyleIdx="0" presStyleCnt="1"/>
      <dgm:spPr/>
    </dgm:pt>
    <dgm:pt modelId="{91020141-D208-794D-AC47-C373E1473F34}" type="pres">
      <dgm:prSet presAssocID="{49E402DE-7D81-1148-8CEC-A1DAA24E593A}" presName="leftArrowText" presStyleLbl="node1" presStyleIdx="0" presStyleCnt="1">
        <dgm:presLayoutVars>
          <dgm:chMax val="0"/>
          <dgm:bulletEnabled val="1"/>
        </dgm:presLayoutVars>
      </dgm:prSet>
      <dgm:spPr/>
    </dgm:pt>
    <dgm:pt modelId="{C9671941-4B54-2447-A3DE-523F7F2CC23F}" type="pres">
      <dgm:prSet presAssocID="{49E402DE-7D81-1148-8CEC-A1DAA24E593A}" presName="rightArrowText" presStyleLbl="node1" presStyleIdx="0" presStyleCnt="1">
        <dgm:presLayoutVars>
          <dgm:chMax val="0"/>
          <dgm:bulletEnabled val="1"/>
        </dgm:presLayoutVars>
      </dgm:prSet>
      <dgm:spPr/>
    </dgm:pt>
  </dgm:ptLst>
  <dgm:cxnLst>
    <dgm:cxn modelId="{0625F213-85AD-C242-80F2-86AB46EE44CD}" srcId="{49E402DE-7D81-1148-8CEC-A1DAA24E593A}" destId="{760F196B-8BD1-C04C-91D8-1AD6E1064319}" srcOrd="1" destOrd="0" parTransId="{F144FA1C-F8FE-AA4A-87D2-67EE6EF18D97}" sibTransId="{23669C20-0714-E149-B268-03B02348DA23}"/>
    <dgm:cxn modelId="{03EDE737-EBE2-424E-B8EF-65BC5084BB08}" srcId="{49E402DE-7D81-1148-8CEC-A1DAA24E593A}" destId="{6A244A47-C24E-254F-9672-F64A63298091}" srcOrd="0" destOrd="0" parTransId="{070D3C55-D502-5A41-99F5-A0F1CD0B1F6F}" sibTransId="{D6CC8FCF-A14E-D24A-A443-373C4631AFF9}"/>
    <dgm:cxn modelId="{934E2466-DF90-3F4F-8928-94FC6BFBA354}" type="presOf" srcId="{760F196B-8BD1-C04C-91D8-1AD6E1064319}" destId="{C9671941-4B54-2447-A3DE-523F7F2CC23F}" srcOrd="0" destOrd="0" presId="urn:microsoft.com/office/officeart/2005/8/layout/arrow6"/>
    <dgm:cxn modelId="{6A72EBB7-8AEC-EA4D-A7E1-E3E710131A2B}" type="presOf" srcId="{6A244A47-C24E-254F-9672-F64A63298091}" destId="{91020141-D208-794D-AC47-C373E1473F34}" srcOrd="0" destOrd="0" presId="urn:microsoft.com/office/officeart/2005/8/layout/arrow6"/>
    <dgm:cxn modelId="{AA9A29CB-A483-664C-BC8F-C0EFF41739E7}" type="presOf" srcId="{49E402DE-7D81-1148-8CEC-A1DAA24E593A}" destId="{ECE79A9E-26DD-3944-9EE0-EC0B60F93B3F}" srcOrd="0" destOrd="0" presId="urn:microsoft.com/office/officeart/2005/8/layout/arrow6"/>
    <dgm:cxn modelId="{95DBFB23-4406-5746-9788-B8E45E98D387}" type="presParOf" srcId="{ECE79A9E-26DD-3944-9EE0-EC0B60F93B3F}" destId="{FEE46125-AFF5-5740-9E24-1E201AD065D8}" srcOrd="0" destOrd="0" presId="urn:microsoft.com/office/officeart/2005/8/layout/arrow6"/>
    <dgm:cxn modelId="{C6A5C585-481E-1542-8510-650FF3F2BD7D}" type="presParOf" srcId="{ECE79A9E-26DD-3944-9EE0-EC0B60F93B3F}" destId="{91020141-D208-794D-AC47-C373E1473F34}" srcOrd="1" destOrd="0" presId="urn:microsoft.com/office/officeart/2005/8/layout/arrow6"/>
    <dgm:cxn modelId="{3F9D23CD-A312-8845-80CC-6219C5CF6F0D}" type="presParOf" srcId="{ECE79A9E-26DD-3944-9EE0-EC0B60F93B3F}" destId="{C9671941-4B54-2447-A3DE-523F7F2CC23F}"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E46125-AFF5-5740-9E24-1E201AD065D8}">
      <dsp:nvSpPr>
        <dsp:cNvPr id="0" name=""/>
        <dsp:cNvSpPr/>
      </dsp:nvSpPr>
      <dsp:spPr>
        <a:xfrm>
          <a:off x="0" y="72549"/>
          <a:ext cx="10515600" cy="4206240"/>
        </a:xfrm>
        <a:prstGeom prst="leftRightRibb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020141-D208-794D-AC47-C373E1473F34}">
      <dsp:nvSpPr>
        <dsp:cNvPr id="0" name=""/>
        <dsp:cNvSpPr/>
      </dsp:nvSpPr>
      <dsp:spPr>
        <a:xfrm>
          <a:off x="1261872" y="808640"/>
          <a:ext cx="3470148" cy="206105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31140" rIns="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Heat   </a:t>
          </a:r>
        </a:p>
      </dsp:txBody>
      <dsp:txXfrm>
        <a:off x="1261872" y="808640"/>
        <a:ext cx="3470148" cy="2061057"/>
      </dsp:txXfrm>
    </dsp:sp>
    <dsp:sp modelId="{C9671941-4B54-2447-A3DE-523F7F2CC23F}">
      <dsp:nvSpPr>
        <dsp:cNvPr id="0" name=""/>
        <dsp:cNvSpPr/>
      </dsp:nvSpPr>
      <dsp:spPr>
        <a:xfrm>
          <a:off x="5257800" y="1481639"/>
          <a:ext cx="4101084" cy="206105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31140" rIns="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   Electricity</a:t>
          </a:r>
        </a:p>
      </dsp:txBody>
      <dsp:txXfrm>
        <a:off x="5257800" y="1481639"/>
        <a:ext cx="4101084" cy="2061057"/>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0BCF0E4-F15E-0A41-BE38-8B7211FD0CC0}" type="datetimeFigureOut">
              <a:rPr lang="en-US" smtClean="0"/>
              <a:pPr/>
              <a:t>11/9/18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F0D6853-3F48-6643-B500-83795731D1BD}" type="slidenum">
              <a:rPr lang="en-US" smtClean="0"/>
              <a:pPr/>
              <a:t>‹#›</a:t>
            </a:fld>
            <a:endParaRPr lang="en-US" dirty="0"/>
          </a:p>
        </p:txBody>
      </p:sp>
    </p:spTree>
    <p:extLst>
      <p:ext uri="{BB962C8B-B14F-4D97-AF65-F5344CB8AC3E}">
        <p14:creationId xmlns:p14="http://schemas.microsoft.com/office/powerpoint/2010/main" val="33456041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2E119B-F940-D544-A2B2-D25B6C0DDDD8}" type="datetimeFigureOut">
              <a:rPr lang="en-US" smtClean="0"/>
              <a:pPr/>
              <a:t>11/9/18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91A411-20CC-C841-812A-E1B01DA03BAB}" type="slidenum">
              <a:rPr lang="en-US" smtClean="0"/>
              <a:pPr/>
              <a:t>‹#›</a:t>
            </a:fld>
            <a:endParaRPr lang="en-US" dirty="0"/>
          </a:p>
        </p:txBody>
      </p:sp>
    </p:spTree>
    <p:extLst>
      <p:ext uri="{BB962C8B-B14F-4D97-AF65-F5344CB8AC3E}">
        <p14:creationId xmlns:p14="http://schemas.microsoft.com/office/powerpoint/2010/main" val="53326390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91A411-20CC-C841-812A-E1B01DA03BAB}" type="slidenum">
              <a:rPr lang="en-US" smtClean="0"/>
              <a:pPr/>
              <a:t>1</a:t>
            </a:fld>
            <a:endParaRPr lang="en-US" dirty="0"/>
          </a:p>
        </p:txBody>
      </p:sp>
    </p:spTree>
    <p:extLst>
      <p:ext uri="{BB962C8B-B14F-4D97-AF65-F5344CB8AC3E}">
        <p14:creationId xmlns:p14="http://schemas.microsoft.com/office/powerpoint/2010/main" val="496317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solar cell is the smallest individual unit in solar PV.</a:t>
            </a:r>
          </a:p>
          <a:p>
            <a:endParaRPr lang="en-US" dirty="0"/>
          </a:p>
          <a:p>
            <a:r>
              <a:rPr lang="en-US" dirty="0"/>
              <a:t>Solar panels and solar modules are sometimes used interchangeably, but there is a key difference. The term panel means multiple modules connected together. An array is when the panels are connected to a power source. An array is made of multiple panels, or modules connected together. </a:t>
            </a:r>
          </a:p>
        </p:txBody>
      </p:sp>
      <p:sp>
        <p:nvSpPr>
          <p:cNvPr id="4" name="Slide Number Placeholder 3"/>
          <p:cNvSpPr>
            <a:spLocks noGrp="1"/>
          </p:cNvSpPr>
          <p:nvPr>
            <p:ph type="sldNum" sz="quarter" idx="10"/>
          </p:nvPr>
        </p:nvSpPr>
        <p:spPr/>
        <p:txBody>
          <a:bodyPr/>
          <a:lstStyle/>
          <a:p>
            <a:fld id="{1D91A411-20CC-C841-812A-E1B01DA03BAB}" type="slidenum">
              <a:rPr lang="en-US" smtClean="0"/>
              <a:pPr/>
              <a:t>11</a:t>
            </a:fld>
            <a:endParaRPr lang="en-US" dirty="0"/>
          </a:p>
        </p:txBody>
      </p:sp>
    </p:spTree>
    <p:extLst>
      <p:ext uri="{BB962C8B-B14F-4D97-AF65-F5344CB8AC3E}">
        <p14:creationId xmlns:p14="http://schemas.microsoft.com/office/powerpoint/2010/main" val="1746966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 high level, solar PV converts the energy from the sun’s light into electrical energy that can be used for our purposes. You can find solar PV in many everyday objects such as in calculators. The cells in calculators prolong the life of the calculator without needing to change the battery frequently.</a:t>
            </a:r>
          </a:p>
        </p:txBody>
      </p:sp>
      <p:sp>
        <p:nvSpPr>
          <p:cNvPr id="4" name="Slide Number Placeholder 3"/>
          <p:cNvSpPr>
            <a:spLocks noGrp="1"/>
          </p:cNvSpPr>
          <p:nvPr>
            <p:ph type="sldNum" sz="quarter" idx="10"/>
          </p:nvPr>
        </p:nvSpPr>
        <p:spPr/>
        <p:txBody>
          <a:bodyPr/>
          <a:lstStyle/>
          <a:p>
            <a:fld id="{1D91A411-20CC-C841-812A-E1B01DA03BAB}" type="slidenum">
              <a:rPr lang="en-US" smtClean="0"/>
              <a:pPr/>
              <a:t>12</a:t>
            </a:fld>
            <a:endParaRPr lang="en-US" dirty="0"/>
          </a:p>
        </p:txBody>
      </p:sp>
    </p:spTree>
    <p:extLst>
      <p:ext uri="{BB962C8B-B14F-4D97-AF65-F5344CB8AC3E}">
        <p14:creationId xmlns:p14="http://schemas.microsoft.com/office/powerpoint/2010/main" val="4252957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each individual cell on a module, there are two layers of silicon. The top layer is called the n-type silicon, which has a preference of being negatively charge. The n-type has an excess amount of electrons, which can freely move throughout the layer. The bottom layer is called the p-type silicon, which has a preference of being positively charged. The positive charge is due to a lack of electrons in the layer. This forms “holes” in the layer where electrons would exist. Finally, between the two layers is a “junction”.</a:t>
            </a:r>
          </a:p>
          <a:p>
            <a:endParaRPr lang="en-US" dirty="0"/>
          </a:p>
          <a:p>
            <a:r>
              <a:rPr lang="en-US" dirty="0"/>
              <a:t>When a photon of light hits the n-layer, a free electron is pushed out of the layer. Electrons then move around to readjust to their original, preferred state. This movement of electrons creates a current, and the current creates electricity.</a:t>
            </a:r>
          </a:p>
          <a:p>
            <a:endParaRPr lang="en-US" dirty="0"/>
          </a:p>
          <a:p>
            <a:r>
              <a:rPr lang="en-US" dirty="0"/>
              <a:t>Here are some resources:</a:t>
            </a:r>
          </a:p>
          <a:p>
            <a:r>
              <a:rPr lang="en-US" dirty="0"/>
              <a:t>https://</a:t>
            </a:r>
            <a:r>
              <a:rPr lang="en-US" dirty="0" err="1"/>
              <a:t>www.explainthatstuff.com</a:t>
            </a:r>
            <a:r>
              <a:rPr lang="en-US" dirty="0"/>
              <a:t>/</a:t>
            </a:r>
            <a:r>
              <a:rPr lang="en-US" dirty="0" err="1"/>
              <a:t>solarcells.html</a:t>
            </a:r>
            <a:endParaRPr lang="en-US" dirty="0"/>
          </a:p>
          <a:p>
            <a:r>
              <a:rPr lang="en-US" dirty="0"/>
              <a:t>http://</a:t>
            </a:r>
            <a:r>
              <a:rPr lang="en-US" dirty="0" err="1"/>
              <a:t>www.physics.org</a:t>
            </a:r>
            <a:r>
              <a:rPr lang="en-US" dirty="0"/>
              <a:t>/</a:t>
            </a:r>
            <a:r>
              <a:rPr lang="en-US" dirty="0" err="1"/>
              <a:t>article-questions.asp?id</a:t>
            </a:r>
            <a:r>
              <a:rPr lang="en-US" dirty="0"/>
              <a:t>=51</a:t>
            </a:r>
          </a:p>
          <a:p>
            <a:endParaRPr lang="en-US" dirty="0"/>
          </a:p>
          <a:p>
            <a:r>
              <a:rPr lang="en-US" dirty="0"/>
              <a:t>For a more detailed description, check out this video:</a:t>
            </a:r>
          </a:p>
          <a:p>
            <a:r>
              <a:rPr lang="en-US" dirty="0"/>
              <a:t>https://</a:t>
            </a:r>
            <a:r>
              <a:rPr lang="en-US" dirty="0" err="1"/>
              <a:t>www.youtube.com</a:t>
            </a:r>
            <a:r>
              <a:rPr lang="en-US" dirty="0"/>
              <a:t>/</a:t>
            </a:r>
            <a:r>
              <a:rPr lang="en-US" dirty="0" err="1"/>
              <a:t>watch?v</a:t>
            </a:r>
            <a:r>
              <a:rPr lang="en-US" dirty="0"/>
              <a:t>=UJ8XW9AgUrw </a:t>
            </a:r>
          </a:p>
        </p:txBody>
      </p:sp>
      <p:sp>
        <p:nvSpPr>
          <p:cNvPr id="4" name="Slide Number Placeholder 3"/>
          <p:cNvSpPr>
            <a:spLocks noGrp="1"/>
          </p:cNvSpPr>
          <p:nvPr>
            <p:ph type="sldNum" sz="quarter" idx="5"/>
          </p:nvPr>
        </p:nvSpPr>
        <p:spPr/>
        <p:txBody>
          <a:bodyPr/>
          <a:lstStyle/>
          <a:p>
            <a:fld id="{1D91A411-20CC-C841-812A-E1B01DA03BAB}" type="slidenum">
              <a:rPr lang="en-US" smtClean="0"/>
              <a:pPr/>
              <a:t>13</a:t>
            </a:fld>
            <a:endParaRPr lang="en-US" dirty="0"/>
          </a:p>
        </p:txBody>
      </p:sp>
    </p:spTree>
    <p:extLst>
      <p:ext uri="{BB962C8B-B14F-4D97-AF65-F5344CB8AC3E}">
        <p14:creationId xmlns:p14="http://schemas.microsoft.com/office/powerpoint/2010/main" val="2638830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useful tool to predict the possible energy generation that a solar panel could produce. This device measure’s the sun’s irradiance and expresses this value in watts/m</a:t>
            </a:r>
            <a:r>
              <a:rPr lang="en-US" baseline="30000" dirty="0"/>
              <a:t>2</a:t>
            </a:r>
            <a:r>
              <a:rPr lang="en-US" baseline="0" dirty="0"/>
              <a:t>.</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slide shows two types of pyranometers. The picture on the left is a portable pyranometer, whereas the picture on the right shows a permanent pyranometer. This one is typically used to make sure the solar modules are producing electricity as expected.</a:t>
            </a:r>
          </a:p>
          <a:p>
            <a:endParaRPr lang="en-US" dirty="0"/>
          </a:p>
        </p:txBody>
      </p:sp>
      <p:sp>
        <p:nvSpPr>
          <p:cNvPr id="4" name="Slide Number Placeholder 3"/>
          <p:cNvSpPr>
            <a:spLocks noGrp="1"/>
          </p:cNvSpPr>
          <p:nvPr>
            <p:ph type="sldNum" sz="quarter" idx="10"/>
          </p:nvPr>
        </p:nvSpPr>
        <p:spPr/>
        <p:txBody>
          <a:bodyPr/>
          <a:lstStyle/>
          <a:p>
            <a:fld id="{1D91A411-20CC-C841-812A-E1B01DA03BAB}" type="slidenum">
              <a:rPr lang="en-US" smtClean="0"/>
              <a:pPr/>
              <a:t>14</a:t>
            </a:fld>
            <a:endParaRPr lang="en-US" dirty="0"/>
          </a:p>
        </p:txBody>
      </p:sp>
    </p:spTree>
    <p:extLst>
      <p:ext uri="{BB962C8B-B14F-4D97-AF65-F5344CB8AC3E}">
        <p14:creationId xmlns:p14="http://schemas.microsoft.com/office/powerpoint/2010/main" val="3193527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15</a:t>
            </a:fld>
            <a:endParaRPr lang="en-US" dirty="0"/>
          </a:p>
        </p:txBody>
      </p:sp>
    </p:spTree>
    <p:extLst>
      <p:ext uri="{BB962C8B-B14F-4D97-AF65-F5344CB8AC3E}">
        <p14:creationId xmlns:p14="http://schemas.microsoft.com/office/powerpoint/2010/main" val="686448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is a picture of the Brooks Solar Farm in Alberta</a:t>
            </a:r>
          </a:p>
          <a:p>
            <a:endParaRPr lang="en-US" dirty="0"/>
          </a:p>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16</a:t>
            </a:fld>
            <a:endParaRPr lang="en-US" dirty="0"/>
          </a:p>
        </p:txBody>
      </p:sp>
    </p:spTree>
    <p:extLst>
      <p:ext uri="{BB962C8B-B14F-4D97-AF65-F5344CB8AC3E}">
        <p14:creationId xmlns:p14="http://schemas.microsoft.com/office/powerpoint/2010/main" val="2429443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all the components at a solar farm look like together.</a:t>
            </a:r>
          </a:p>
          <a:p>
            <a:endParaRPr lang="en-US" dirty="0"/>
          </a:p>
          <a:p>
            <a:r>
              <a:rPr lang="en-US" dirty="0"/>
              <a:t>The largest component are the PV Arrays. This is what captures the energy from the sun.</a:t>
            </a:r>
          </a:p>
          <a:p>
            <a:r>
              <a:rPr lang="en-US" dirty="0"/>
              <a:t>Next are the inverter stations. These change the electric current from DC to AC. </a:t>
            </a:r>
          </a:p>
          <a:p>
            <a:r>
              <a:rPr lang="en-US" dirty="0"/>
              <a:t>Finally, we have the sub station. This is where all the generated electricity first goes to be distributed to different locations</a:t>
            </a:r>
          </a:p>
          <a:p>
            <a:endParaRPr lang="en-US" dirty="0"/>
          </a:p>
        </p:txBody>
      </p:sp>
      <p:sp>
        <p:nvSpPr>
          <p:cNvPr id="4" name="Slide Number Placeholder 3"/>
          <p:cNvSpPr>
            <a:spLocks noGrp="1"/>
          </p:cNvSpPr>
          <p:nvPr>
            <p:ph type="sldNum" sz="quarter" idx="10"/>
          </p:nvPr>
        </p:nvSpPr>
        <p:spPr/>
        <p:txBody>
          <a:bodyPr/>
          <a:lstStyle/>
          <a:p>
            <a:fld id="{1D91A411-20CC-C841-812A-E1B01DA03BAB}" type="slidenum">
              <a:rPr lang="en-US" smtClean="0"/>
              <a:pPr/>
              <a:t>17</a:t>
            </a:fld>
            <a:endParaRPr lang="en-US" dirty="0"/>
          </a:p>
        </p:txBody>
      </p:sp>
    </p:spTree>
    <p:extLst>
      <p:ext uri="{BB962C8B-B14F-4D97-AF65-F5344CB8AC3E}">
        <p14:creationId xmlns:p14="http://schemas.microsoft.com/office/powerpoint/2010/main" val="1750873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process the energy goes through from generation to delivery. </a:t>
            </a:r>
          </a:p>
          <a:p>
            <a:endParaRPr lang="en-US" dirty="0"/>
          </a:p>
          <a:p>
            <a:r>
              <a:rPr lang="en-US" dirty="0"/>
              <a:t>First the PV arrays convert the suns energy (thermal energy) into electrical energy. At this stage, the energy exists as direct current (DC). It then goes to a combiner box, which is where all the energy from all the panels go. The energy then goes to and inverter station which convers the DC electricity to alternating current (AC). The AC electricity then goes to a substation, followed by a meter. The final location the electricity goes in the utility grid, which delivers the electricity to consumers. </a:t>
            </a:r>
          </a:p>
        </p:txBody>
      </p:sp>
      <p:sp>
        <p:nvSpPr>
          <p:cNvPr id="4" name="Slide Number Placeholder 3"/>
          <p:cNvSpPr>
            <a:spLocks noGrp="1"/>
          </p:cNvSpPr>
          <p:nvPr>
            <p:ph type="sldNum" sz="quarter" idx="10"/>
          </p:nvPr>
        </p:nvSpPr>
        <p:spPr/>
        <p:txBody>
          <a:bodyPr/>
          <a:lstStyle/>
          <a:p>
            <a:fld id="{1D91A411-20CC-C841-812A-E1B01DA03BAB}" type="slidenum">
              <a:rPr lang="en-US" smtClean="0"/>
              <a:pPr/>
              <a:t>18</a:t>
            </a:fld>
            <a:endParaRPr lang="en-US" dirty="0"/>
          </a:p>
        </p:txBody>
      </p:sp>
    </p:spTree>
    <p:extLst>
      <p:ext uri="{BB962C8B-B14F-4D97-AF65-F5344CB8AC3E}">
        <p14:creationId xmlns:p14="http://schemas.microsoft.com/office/powerpoint/2010/main" val="1946412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summary of all the components required for a solar facility. On the following slides we are going to take a closer look at what each of these components are.</a:t>
            </a:r>
          </a:p>
        </p:txBody>
      </p:sp>
      <p:sp>
        <p:nvSpPr>
          <p:cNvPr id="4" name="Slide Number Placeholder 3"/>
          <p:cNvSpPr>
            <a:spLocks noGrp="1"/>
          </p:cNvSpPr>
          <p:nvPr>
            <p:ph type="sldNum" sz="quarter" idx="10"/>
          </p:nvPr>
        </p:nvSpPr>
        <p:spPr/>
        <p:txBody>
          <a:bodyPr/>
          <a:lstStyle/>
          <a:p>
            <a:fld id="{1D91A411-20CC-C841-812A-E1B01DA03BAB}" type="slidenum">
              <a:rPr lang="en-US" smtClean="0"/>
              <a:pPr/>
              <a:t>19</a:t>
            </a:fld>
            <a:endParaRPr lang="en-US" dirty="0"/>
          </a:p>
        </p:txBody>
      </p:sp>
    </p:spTree>
    <p:extLst>
      <p:ext uri="{BB962C8B-B14F-4D97-AF65-F5344CB8AC3E}">
        <p14:creationId xmlns:p14="http://schemas.microsoft.com/office/powerpoint/2010/main" val="781864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electricity produced from solar panels exists as direct current (DC). The inverters convert DC to AC because AC is able to travel long distances in transmission lines since the voltage can easily change levels.</a:t>
            </a:r>
          </a:p>
          <a:p>
            <a:endParaRPr lang="en-US" dirty="0"/>
          </a:p>
          <a:p>
            <a:r>
              <a:rPr lang="en-US" dirty="0"/>
              <a:t>The names AC and DC come from how the electricity flows (current). In AC, the current continuously changes direction, while DC remains in the same direction. (See the next slide for more details)</a:t>
            </a:r>
          </a:p>
          <a:p>
            <a:endParaRPr lang="en-US" b="1" dirty="0"/>
          </a:p>
          <a:p>
            <a:r>
              <a:rPr lang="en-US" b="1" dirty="0"/>
              <a:t>Central Inverters:</a:t>
            </a:r>
          </a:p>
          <a:p>
            <a:pPr marL="171450" indent="-171450">
              <a:buFontTx/>
              <a:buChar char="-"/>
            </a:pPr>
            <a:r>
              <a:rPr lang="en-US" dirty="0"/>
              <a:t>A single inverter is used for ALL modules.</a:t>
            </a:r>
          </a:p>
          <a:p>
            <a:pPr marL="171450" indent="-171450">
              <a:buFontTx/>
              <a:buChar char="-"/>
            </a:pPr>
            <a:r>
              <a:rPr lang="en-US" dirty="0"/>
              <a:t>This is the cheapest inverter you can buy.</a:t>
            </a:r>
          </a:p>
          <a:p>
            <a:pPr marL="171450" indent="-171450">
              <a:buFontTx/>
              <a:buChar char="-"/>
            </a:pPr>
            <a:r>
              <a:rPr lang="en-US" dirty="0"/>
              <a:t>This type is commonly used for large commercial, or utility scale solar</a:t>
            </a:r>
          </a:p>
          <a:p>
            <a:r>
              <a:rPr lang="en-US" b="1" dirty="0"/>
              <a:t>String Inverters:</a:t>
            </a:r>
          </a:p>
          <a:p>
            <a:pPr marL="171450" indent="-171450">
              <a:buFontTx/>
              <a:buChar char="-"/>
            </a:pPr>
            <a:r>
              <a:rPr lang="en-US" dirty="0"/>
              <a:t>This inverter connects to multiple modules that are in series (modules that are connected together)</a:t>
            </a:r>
          </a:p>
          <a:p>
            <a:pPr marL="171450" indent="-171450">
              <a:buFontTx/>
              <a:buChar char="-"/>
            </a:pPr>
            <a:r>
              <a:rPr lang="en-US" dirty="0"/>
              <a:t>This inverter in cheaper than a micro inverter</a:t>
            </a:r>
          </a:p>
          <a:p>
            <a:pPr marL="171450" indent="-171450">
              <a:buFontTx/>
              <a:buChar char="-"/>
            </a:pPr>
            <a:r>
              <a:rPr lang="en-US" dirty="0"/>
              <a:t>A downfall is that if the inverter fails, all the modules connects to it cannot operate. Rather with a micro inverter, if there is a failure, only the one module is affected. </a:t>
            </a:r>
          </a:p>
          <a:p>
            <a:r>
              <a:rPr lang="en-US" b="1" dirty="0"/>
              <a:t>Micro Inverters:</a:t>
            </a:r>
          </a:p>
          <a:p>
            <a:pPr marL="171450" indent="-171450">
              <a:buFontTx/>
              <a:buChar char="-"/>
            </a:pPr>
            <a:r>
              <a:rPr lang="en-US" dirty="0"/>
              <a:t>These connect to each module. Therefore, for each module, there is its own inverter to convert the current. With this type of inverter, you can monitor each module separately for any operating failures.</a:t>
            </a:r>
          </a:p>
        </p:txBody>
      </p:sp>
      <p:sp>
        <p:nvSpPr>
          <p:cNvPr id="4" name="Slide Number Placeholder 3"/>
          <p:cNvSpPr>
            <a:spLocks noGrp="1"/>
          </p:cNvSpPr>
          <p:nvPr>
            <p:ph type="sldNum" sz="quarter" idx="10"/>
          </p:nvPr>
        </p:nvSpPr>
        <p:spPr/>
        <p:txBody>
          <a:bodyPr/>
          <a:lstStyle/>
          <a:p>
            <a:fld id="{1D91A411-20CC-C841-812A-E1B01DA03BAB}" type="slidenum">
              <a:rPr lang="en-US" smtClean="0"/>
              <a:pPr/>
              <a:t>20</a:t>
            </a:fld>
            <a:endParaRPr lang="en-US" dirty="0"/>
          </a:p>
        </p:txBody>
      </p:sp>
    </p:spTree>
    <p:extLst>
      <p:ext uri="{BB962C8B-B14F-4D97-AF65-F5344CB8AC3E}">
        <p14:creationId xmlns:p14="http://schemas.microsoft.com/office/powerpoint/2010/main" val="2430096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be easy for kids to become overwhelmed</a:t>
            </a:r>
            <a:r>
              <a:rPr lang="en-US" baseline="0" dirty="0"/>
              <a:t> by the issue of climate change. Using the circle of control, influence and concern helps students to discern what they can affect.  </a:t>
            </a:r>
          </a:p>
          <a:p>
            <a:endParaRPr lang="en-US" baseline="0" dirty="0"/>
          </a:p>
          <a:p>
            <a:r>
              <a:rPr lang="en-US" baseline="0" dirty="0"/>
              <a:t>This lesson is focused on the circle of concern. </a:t>
            </a:r>
            <a:endParaRPr lang="en-US" dirty="0"/>
          </a:p>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2</a:t>
            </a:fld>
            <a:endParaRPr lang="en-US" dirty="0"/>
          </a:p>
        </p:txBody>
      </p:sp>
    </p:spTree>
    <p:extLst>
      <p:ext uri="{BB962C8B-B14F-4D97-AF65-F5344CB8AC3E}">
        <p14:creationId xmlns:p14="http://schemas.microsoft.com/office/powerpoint/2010/main" val="83422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 and DC notation are descriptors for how the current flows. </a:t>
            </a:r>
          </a:p>
          <a:p>
            <a:endParaRPr lang="en-US" dirty="0"/>
          </a:p>
          <a:p>
            <a:r>
              <a:rPr lang="en-US" dirty="0"/>
              <a:t>In AC, the current flows bidirectionally, whereas DC is in the same direction.</a:t>
            </a:r>
          </a:p>
          <a:p>
            <a:endParaRPr lang="en-US" dirty="0"/>
          </a:p>
          <a:p>
            <a:r>
              <a:rPr lang="en-US" dirty="0"/>
              <a:t>The graphs on this slide show how the current changes over time</a:t>
            </a:r>
          </a:p>
          <a:p>
            <a:r>
              <a:rPr lang="en-US" dirty="0"/>
              <a:t>	Voltage is constant in DC and is changing in AC</a:t>
            </a:r>
          </a:p>
          <a:p>
            <a:r>
              <a:rPr lang="en-US" dirty="0"/>
              <a:t>As you can see, the AC graph takes on a sine/cosine shape.</a:t>
            </a:r>
          </a:p>
        </p:txBody>
      </p:sp>
      <p:sp>
        <p:nvSpPr>
          <p:cNvPr id="4" name="Slide Number Placeholder 3"/>
          <p:cNvSpPr>
            <a:spLocks noGrp="1"/>
          </p:cNvSpPr>
          <p:nvPr>
            <p:ph type="sldNum" sz="quarter" idx="5"/>
          </p:nvPr>
        </p:nvSpPr>
        <p:spPr/>
        <p:txBody>
          <a:bodyPr/>
          <a:lstStyle/>
          <a:p>
            <a:fld id="{1D91A411-20CC-C841-812A-E1B01DA03BAB}" type="slidenum">
              <a:rPr lang="en-US" smtClean="0"/>
              <a:pPr/>
              <a:t>21</a:t>
            </a:fld>
            <a:endParaRPr lang="en-US" dirty="0"/>
          </a:p>
        </p:txBody>
      </p:sp>
    </p:spTree>
    <p:extLst>
      <p:ext uri="{BB962C8B-B14F-4D97-AF65-F5344CB8AC3E}">
        <p14:creationId xmlns:p14="http://schemas.microsoft.com/office/powerpoint/2010/main" val="640367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ground mounted solar PV system. The frame is anchored into the ground. </a:t>
            </a:r>
          </a:p>
          <a:p>
            <a:endParaRPr lang="en-US" dirty="0"/>
          </a:p>
          <a:p>
            <a:r>
              <a:rPr lang="en-US" dirty="0"/>
              <a:t>This type of racking system is stationary and has no moving parts.</a:t>
            </a:r>
          </a:p>
        </p:txBody>
      </p:sp>
      <p:sp>
        <p:nvSpPr>
          <p:cNvPr id="4" name="Slide Number Placeholder 3"/>
          <p:cNvSpPr>
            <a:spLocks noGrp="1"/>
          </p:cNvSpPr>
          <p:nvPr>
            <p:ph type="sldNum" sz="quarter" idx="10"/>
          </p:nvPr>
        </p:nvSpPr>
        <p:spPr/>
        <p:txBody>
          <a:bodyPr/>
          <a:lstStyle/>
          <a:p>
            <a:fld id="{1D91A411-20CC-C841-812A-E1B01DA03BAB}" type="slidenum">
              <a:rPr lang="en-US" smtClean="0"/>
              <a:pPr/>
              <a:t>22</a:t>
            </a:fld>
            <a:endParaRPr lang="en-US" dirty="0"/>
          </a:p>
        </p:txBody>
      </p:sp>
    </p:spTree>
    <p:extLst>
      <p:ext uri="{BB962C8B-B14F-4D97-AF65-F5344CB8AC3E}">
        <p14:creationId xmlns:p14="http://schemas.microsoft.com/office/powerpoint/2010/main" val="357800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picture on the left is a single-axis tracker. This only moves east-west.</a:t>
            </a:r>
          </a:p>
          <a:p>
            <a:r>
              <a:rPr lang="en-US" dirty="0"/>
              <a:t>	</a:t>
            </a:r>
          </a:p>
          <a:p>
            <a:r>
              <a:rPr lang="en-US" dirty="0"/>
              <a:t>The picture on the right is a dual-axis tracker, which can move east-west and north-south. This type of racking allows for the best production as the panels can follow the sun throughout the entirety of the day without any down time.</a:t>
            </a:r>
          </a:p>
          <a:p>
            <a:endParaRPr lang="en-US" dirty="0"/>
          </a:p>
          <a:p>
            <a:r>
              <a:rPr lang="en-US" dirty="0"/>
              <a:t>Dual axis follows the sun – like a sun flower</a:t>
            </a:r>
          </a:p>
        </p:txBody>
      </p:sp>
      <p:sp>
        <p:nvSpPr>
          <p:cNvPr id="4" name="Slide Number Placeholder 3"/>
          <p:cNvSpPr>
            <a:spLocks noGrp="1"/>
          </p:cNvSpPr>
          <p:nvPr>
            <p:ph type="sldNum" sz="quarter" idx="10"/>
          </p:nvPr>
        </p:nvSpPr>
        <p:spPr/>
        <p:txBody>
          <a:bodyPr/>
          <a:lstStyle/>
          <a:p>
            <a:fld id="{1D91A411-20CC-C841-812A-E1B01DA03BAB}" type="slidenum">
              <a:rPr lang="en-US" smtClean="0"/>
              <a:pPr/>
              <a:t>23</a:t>
            </a:fld>
            <a:endParaRPr lang="en-US" dirty="0"/>
          </a:p>
        </p:txBody>
      </p:sp>
    </p:spTree>
    <p:extLst>
      <p:ext uri="{BB962C8B-B14F-4D97-AF65-F5344CB8AC3E}">
        <p14:creationId xmlns:p14="http://schemas.microsoft.com/office/powerpoint/2010/main" val="1425713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racking systems on the last slides were all for ground mounted solar PV, and are usually used for large scale solar. </a:t>
            </a:r>
          </a:p>
          <a:p>
            <a:endParaRPr lang="en-US" dirty="0"/>
          </a:p>
          <a:p>
            <a:r>
              <a:rPr lang="en-US" dirty="0"/>
              <a:t>The racking systems on this slide are types you would use for roof top installations. </a:t>
            </a:r>
          </a:p>
          <a:p>
            <a:r>
              <a:rPr lang="en-US" dirty="0"/>
              <a:t>	Trackers are not possible on roofs. </a:t>
            </a:r>
          </a:p>
          <a:p>
            <a:endParaRPr lang="en-US" dirty="0"/>
          </a:p>
          <a:p>
            <a:r>
              <a:rPr lang="en-US" dirty="0"/>
              <a:t>For roof top installations, you must first consider they type of roof: is the roof flat or pitched?</a:t>
            </a:r>
          </a:p>
          <a:p>
            <a:endParaRPr lang="en-US" dirty="0"/>
          </a:p>
          <a:p>
            <a:r>
              <a:rPr lang="en-US" dirty="0"/>
              <a:t>It is important to assess the roof before installing solar to ensure it can hold the weight of the panels. If it cannot, damage could occur, especially if ballasts (cement blocks) are used on flat roofs.</a:t>
            </a:r>
          </a:p>
          <a:p>
            <a:endParaRPr lang="en-US" dirty="0"/>
          </a:p>
        </p:txBody>
      </p:sp>
      <p:sp>
        <p:nvSpPr>
          <p:cNvPr id="4" name="Slide Number Placeholder 3"/>
          <p:cNvSpPr>
            <a:spLocks noGrp="1"/>
          </p:cNvSpPr>
          <p:nvPr>
            <p:ph type="sldNum" sz="quarter" idx="10"/>
          </p:nvPr>
        </p:nvSpPr>
        <p:spPr/>
        <p:txBody>
          <a:bodyPr/>
          <a:lstStyle/>
          <a:p>
            <a:fld id="{1D91A411-20CC-C841-812A-E1B01DA03BAB}" type="slidenum">
              <a:rPr lang="en-US" smtClean="0"/>
              <a:pPr/>
              <a:t>24</a:t>
            </a:fld>
            <a:endParaRPr lang="en-US" dirty="0"/>
          </a:p>
        </p:txBody>
      </p:sp>
    </p:spTree>
    <p:extLst>
      <p:ext uri="{BB962C8B-B14F-4D97-AF65-F5344CB8AC3E}">
        <p14:creationId xmlns:p14="http://schemas.microsoft.com/office/powerpoint/2010/main" val="3600193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wiring, you can connect the modules in series, or in parallel. Sometimes both are used. </a:t>
            </a:r>
          </a:p>
        </p:txBody>
      </p:sp>
      <p:sp>
        <p:nvSpPr>
          <p:cNvPr id="4" name="Slide Number Placeholder 3"/>
          <p:cNvSpPr>
            <a:spLocks noGrp="1"/>
          </p:cNvSpPr>
          <p:nvPr>
            <p:ph type="sldNum" sz="quarter" idx="5"/>
          </p:nvPr>
        </p:nvSpPr>
        <p:spPr/>
        <p:txBody>
          <a:bodyPr/>
          <a:lstStyle/>
          <a:p>
            <a:fld id="{1D91A411-20CC-C841-812A-E1B01DA03BAB}" type="slidenum">
              <a:rPr lang="en-US" smtClean="0"/>
              <a:pPr/>
              <a:t>25</a:t>
            </a:fld>
            <a:endParaRPr lang="en-US" dirty="0"/>
          </a:p>
        </p:txBody>
      </p:sp>
    </p:spTree>
    <p:extLst>
      <p:ext uri="{BB962C8B-B14F-4D97-AF65-F5344CB8AC3E}">
        <p14:creationId xmlns:p14="http://schemas.microsoft.com/office/powerpoint/2010/main" val="3489298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main types of solar cells. The pictures on this slide are of the cells in a module.</a:t>
            </a:r>
          </a:p>
          <a:p>
            <a:endParaRPr lang="en-US" dirty="0"/>
          </a:p>
          <a:p>
            <a:r>
              <a:rPr lang="en-US" dirty="0"/>
              <a:t>Crystalline silicon is the main type used. It has the best efficiency. There are two types: monocrystalline and polycrystalline. Monocrystalline is they most efficient solar cell on market today. Although polycrystalline is still used. </a:t>
            </a:r>
          </a:p>
          <a:p>
            <a:endParaRPr lang="en-US" dirty="0"/>
          </a:p>
          <a:p>
            <a:r>
              <a:rPr lang="en-US" dirty="0"/>
              <a:t>Thin-film is another type of cell. It has a lower efficiency than the crystalline equivalent. This cell is flexible and can be mounted onto many surfaces. A common use is as shingles on a roof. This allows for the generation of solar energy without the need of large solar panels on a roof. For many, this option is more aesthetically pleasing, however, the generation in much lower that if crystalline panels were installed.</a:t>
            </a:r>
          </a:p>
          <a:p>
            <a:endParaRPr lang="en-US" dirty="0"/>
          </a:p>
          <a:p>
            <a:r>
              <a:rPr lang="en-US" baseline="30000" dirty="0"/>
              <a:t>[1]</a:t>
            </a:r>
            <a:r>
              <a:rPr lang="en-US" baseline="0" dirty="0"/>
              <a:t> Solar Energy International – PV101: Solar Electric Design and Installation (Grid-Direct)</a:t>
            </a:r>
            <a:endParaRPr lang="en-US" baseline="30000" dirty="0"/>
          </a:p>
        </p:txBody>
      </p:sp>
      <p:sp>
        <p:nvSpPr>
          <p:cNvPr id="4" name="Slide Number Placeholder 3"/>
          <p:cNvSpPr>
            <a:spLocks noGrp="1"/>
          </p:cNvSpPr>
          <p:nvPr>
            <p:ph type="sldNum" sz="quarter" idx="10"/>
          </p:nvPr>
        </p:nvSpPr>
        <p:spPr/>
        <p:txBody>
          <a:bodyPr/>
          <a:lstStyle/>
          <a:p>
            <a:fld id="{1D91A411-20CC-C841-812A-E1B01DA03BAB}" type="slidenum">
              <a:rPr lang="en-US" smtClean="0"/>
              <a:pPr/>
              <a:t>26</a:t>
            </a:fld>
            <a:endParaRPr lang="en-US" dirty="0"/>
          </a:p>
        </p:txBody>
      </p:sp>
    </p:spTree>
    <p:extLst>
      <p:ext uri="{BB962C8B-B14F-4D97-AF65-F5344CB8AC3E}">
        <p14:creationId xmlns:p14="http://schemas.microsoft.com/office/powerpoint/2010/main" val="2708124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new and upcoming solar technologies that are on the market today. </a:t>
            </a:r>
          </a:p>
          <a:p>
            <a:endParaRPr lang="en-US" dirty="0"/>
          </a:p>
          <a:p>
            <a:r>
              <a:rPr lang="en-US" dirty="0"/>
              <a:t>People generally choose these types of solar from a style and architectural point of view. Since these are all integrated into the buildings, they are not as noticeable. Although these are aesthetically pleasing, they are not as efficient as solar panels. </a:t>
            </a:r>
          </a:p>
          <a:p>
            <a:endParaRPr lang="en-US" dirty="0"/>
          </a:p>
          <a:p>
            <a:r>
              <a:rPr lang="en-US" dirty="0"/>
              <a:t>Bifacial modules source: https://</a:t>
            </a:r>
            <a:r>
              <a:rPr lang="en-US" dirty="0" err="1"/>
              <a:t>www.solarpowerworldonline.com</a:t>
            </a:r>
            <a:r>
              <a:rPr lang="en-US" dirty="0"/>
              <a:t>/2018/04/what-are-bifacial-solar-modules/</a:t>
            </a:r>
          </a:p>
          <a:p>
            <a:endParaRPr lang="en-US" dirty="0"/>
          </a:p>
          <a:p>
            <a:r>
              <a:rPr lang="en-US" dirty="0"/>
              <a:t>Solar Shingles source: https://</a:t>
            </a:r>
            <a:r>
              <a:rPr lang="en-US" dirty="0" err="1"/>
              <a:t>www.tesla.com</a:t>
            </a:r>
            <a:r>
              <a:rPr lang="en-US" dirty="0"/>
              <a:t>/</a:t>
            </a:r>
            <a:r>
              <a:rPr lang="en-US" dirty="0" err="1"/>
              <a:t>en_CA</a:t>
            </a:r>
            <a:r>
              <a:rPr lang="en-US" dirty="0"/>
              <a:t>/</a:t>
            </a:r>
            <a:r>
              <a:rPr lang="en-US" dirty="0" err="1"/>
              <a:t>solarroof</a:t>
            </a:r>
            <a:endParaRPr lang="en-US" dirty="0"/>
          </a:p>
          <a:p>
            <a:endParaRPr lang="en-US" dirty="0"/>
          </a:p>
          <a:p>
            <a:r>
              <a:rPr lang="en-US" dirty="0"/>
              <a:t>BIPV source: http://</a:t>
            </a:r>
            <a:r>
              <a:rPr lang="en-US" dirty="0" err="1"/>
              <a:t>www.skyfireenergy.com</a:t>
            </a:r>
            <a:r>
              <a:rPr lang="en-US" dirty="0"/>
              <a:t>/building-integrated-solar-</a:t>
            </a:r>
            <a:r>
              <a:rPr lang="en-US" dirty="0" err="1"/>
              <a:t>pv</a:t>
            </a:r>
            <a:r>
              <a:rPr lang="en-US" dirty="0"/>
              <a:t>-systems-the-future-of-solar/</a:t>
            </a:r>
          </a:p>
        </p:txBody>
      </p:sp>
      <p:sp>
        <p:nvSpPr>
          <p:cNvPr id="4" name="Slide Number Placeholder 3"/>
          <p:cNvSpPr>
            <a:spLocks noGrp="1"/>
          </p:cNvSpPr>
          <p:nvPr>
            <p:ph type="sldNum" sz="quarter" idx="5"/>
          </p:nvPr>
        </p:nvSpPr>
        <p:spPr/>
        <p:txBody>
          <a:bodyPr/>
          <a:lstStyle/>
          <a:p>
            <a:fld id="{1D91A411-20CC-C841-812A-E1B01DA03BAB}" type="slidenum">
              <a:rPr lang="en-US" smtClean="0"/>
              <a:pPr/>
              <a:t>27</a:t>
            </a:fld>
            <a:endParaRPr lang="en-US" dirty="0"/>
          </a:p>
        </p:txBody>
      </p:sp>
    </p:spTree>
    <p:extLst>
      <p:ext uri="{BB962C8B-B14F-4D97-AF65-F5344CB8AC3E}">
        <p14:creationId xmlns:p14="http://schemas.microsoft.com/office/powerpoint/2010/main" val="6456239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of installing solar panels is to first install the racking systems. There are many types of racking systems used. The choice of racking used is dependent on the location. In this picture, this is a fixed racking system. Many solar facilities use this type. Fixed systems are also found on roof top installations. Lesson 5 provides more information on these systems.</a:t>
            </a:r>
          </a:p>
        </p:txBody>
      </p:sp>
      <p:sp>
        <p:nvSpPr>
          <p:cNvPr id="4" name="Slide Number Placeholder 3"/>
          <p:cNvSpPr>
            <a:spLocks noGrp="1"/>
          </p:cNvSpPr>
          <p:nvPr>
            <p:ph type="sldNum" sz="quarter" idx="10"/>
          </p:nvPr>
        </p:nvSpPr>
        <p:spPr/>
        <p:txBody>
          <a:bodyPr/>
          <a:lstStyle/>
          <a:p>
            <a:fld id="{1D91A411-20CC-C841-812A-E1B01DA03BAB}" type="slidenum">
              <a:rPr lang="en-US" smtClean="0"/>
              <a:pPr/>
              <a:t>28</a:t>
            </a:fld>
            <a:endParaRPr lang="en-US" dirty="0"/>
          </a:p>
        </p:txBody>
      </p:sp>
    </p:spTree>
    <p:extLst>
      <p:ext uri="{BB962C8B-B14F-4D97-AF65-F5344CB8AC3E}">
        <p14:creationId xmlns:p14="http://schemas.microsoft.com/office/powerpoint/2010/main" val="4017511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fixed racking system, which is very common. When this is used, the solar panels do not move.</a:t>
            </a:r>
          </a:p>
        </p:txBody>
      </p:sp>
      <p:sp>
        <p:nvSpPr>
          <p:cNvPr id="4" name="Slide Number Placeholder 3"/>
          <p:cNvSpPr>
            <a:spLocks noGrp="1"/>
          </p:cNvSpPr>
          <p:nvPr>
            <p:ph type="sldNum" sz="quarter" idx="10"/>
          </p:nvPr>
        </p:nvSpPr>
        <p:spPr/>
        <p:txBody>
          <a:bodyPr/>
          <a:lstStyle/>
          <a:p>
            <a:fld id="{1D91A411-20CC-C841-812A-E1B01DA03BAB}" type="slidenum">
              <a:rPr lang="en-US" smtClean="0"/>
              <a:pPr/>
              <a:t>29</a:t>
            </a:fld>
            <a:endParaRPr lang="en-US" dirty="0"/>
          </a:p>
        </p:txBody>
      </p:sp>
    </p:spTree>
    <p:extLst>
      <p:ext uri="{BB962C8B-B14F-4D97-AF65-F5344CB8AC3E}">
        <p14:creationId xmlns:p14="http://schemas.microsoft.com/office/powerpoint/2010/main" val="3695476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currently operating solar facility. The panels are mounted on fixed racking systems.</a:t>
            </a:r>
          </a:p>
        </p:txBody>
      </p:sp>
      <p:sp>
        <p:nvSpPr>
          <p:cNvPr id="4" name="Slide Number Placeholder 3"/>
          <p:cNvSpPr>
            <a:spLocks noGrp="1"/>
          </p:cNvSpPr>
          <p:nvPr>
            <p:ph type="sldNum" sz="quarter" idx="10"/>
          </p:nvPr>
        </p:nvSpPr>
        <p:spPr/>
        <p:txBody>
          <a:bodyPr/>
          <a:lstStyle/>
          <a:p>
            <a:fld id="{1D91A411-20CC-C841-812A-E1B01DA03BAB}" type="slidenum">
              <a:rPr lang="en-US" smtClean="0"/>
              <a:pPr/>
              <a:t>30</a:t>
            </a:fld>
            <a:endParaRPr lang="en-US" dirty="0"/>
          </a:p>
        </p:txBody>
      </p:sp>
    </p:spTree>
    <p:extLst>
      <p:ext uri="{BB962C8B-B14F-4D97-AF65-F5344CB8AC3E}">
        <p14:creationId xmlns:p14="http://schemas.microsoft.com/office/powerpoint/2010/main" val="3759852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this lesson, we will explore all things related to solar energy. There are two primary uses of solar energy that we will explore: Solar Photovoltaic (PV), and Solar Thermal.</a:t>
            </a:r>
          </a:p>
          <a:p>
            <a:endParaRPr lang="en-US" dirty="0"/>
          </a:p>
          <a:p>
            <a:r>
              <a:rPr lang="en-US" dirty="0"/>
              <a:t>By the end of the lesson, students should understand the difference between solar PV and solar thermal. They should also be able to identify they different technologies.</a:t>
            </a:r>
          </a:p>
          <a:p>
            <a:endParaRPr lang="en-US" dirty="0"/>
          </a:p>
        </p:txBody>
      </p:sp>
      <p:sp>
        <p:nvSpPr>
          <p:cNvPr id="4" name="Slide Number Placeholder 3"/>
          <p:cNvSpPr>
            <a:spLocks noGrp="1"/>
          </p:cNvSpPr>
          <p:nvPr>
            <p:ph type="sldNum" sz="quarter" idx="10"/>
          </p:nvPr>
        </p:nvSpPr>
        <p:spPr/>
        <p:txBody>
          <a:bodyPr/>
          <a:lstStyle/>
          <a:p>
            <a:fld id="{1D91A411-20CC-C841-812A-E1B01DA03BAB}" type="slidenum">
              <a:rPr lang="en-US" smtClean="0"/>
              <a:pPr/>
              <a:t>3</a:t>
            </a:fld>
            <a:endParaRPr lang="en-US" dirty="0"/>
          </a:p>
        </p:txBody>
      </p:sp>
    </p:spTree>
    <p:extLst>
      <p:ext uri="{BB962C8B-B14F-4D97-AF65-F5344CB8AC3E}">
        <p14:creationId xmlns:p14="http://schemas.microsoft.com/office/powerpoint/2010/main" val="3604255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are now going to look at solar thermal and how it is used for heating applications.</a:t>
            </a:r>
          </a:p>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34</a:t>
            </a:fld>
            <a:endParaRPr lang="en-US" dirty="0"/>
          </a:p>
        </p:txBody>
      </p:sp>
    </p:spTree>
    <p:extLst>
      <p:ext uri="{BB962C8B-B14F-4D97-AF65-F5344CB8AC3E}">
        <p14:creationId xmlns:p14="http://schemas.microsoft.com/office/powerpoint/2010/main" val="39812535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out the Solar Thermal 101 video by Student Energy</a:t>
            </a:r>
          </a:p>
          <a:p>
            <a:r>
              <a:rPr lang="en-US" dirty="0"/>
              <a:t>	https://</a:t>
            </a:r>
            <a:r>
              <a:rPr lang="en-US" dirty="0" err="1"/>
              <a:t>www.youtube.com</a:t>
            </a:r>
            <a:r>
              <a:rPr lang="en-US" dirty="0"/>
              <a:t>/</a:t>
            </a:r>
            <a:r>
              <a:rPr lang="en-US" dirty="0" err="1"/>
              <a:t>watch?v</a:t>
            </a:r>
            <a:r>
              <a:rPr lang="en-US" dirty="0"/>
              <a:t>=</a:t>
            </a:r>
            <a:r>
              <a:rPr lang="en-US" dirty="0" err="1"/>
              <a:t>FgjfJGfusdE</a:t>
            </a:r>
            <a:endParaRPr lang="en-US" dirty="0"/>
          </a:p>
          <a:p>
            <a:endParaRPr lang="en-US" dirty="0"/>
          </a:p>
          <a:p>
            <a:r>
              <a:rPr lang="en-US" dirty="0"/>
              <a:t>The primary use of solar thermal is for heating purpose. These are common on houses (see picture on the right).</a:t>
            </a:r>
          </a:p>
        </p:txBody>
      </p:sp>
      <p:sp>
        <p:nvSpPr>
          <p:cNvPr id="4" name="Slide Number Placeholder 3"/>
          <p:cNvSpPr>
            <a:spLocks noGrp="1"/>
          </p:cNvSpPr>
          <p:nvPr>
            <p:ph type="sldNum" sz="quarter" idx="5"/>
          </p:nvPr>
        </p:nvSpPr>
        <p:spPr/>
        <p:txBody>
          <a:bodyPr/>
          <a:lstStyle/>
          <a:p>
            <a:fld id="{1D91A411-20CC-C841-812A-E1B01DA03BAB}" type="slidenum">
              <a:rPr lang="en-US" smtClean="0"/>
              <a:pPr/>
              <a:t>35</a:t>
            </a:fld>
            <a:endParaRPr lang="en-US" dirty="0"/>
          </a:p>
        </p:txBody>
      </p:sp>
    </p:spTree>
    <p:extLst>
      <p:ext uri="{BB962C8B-B14F-4D97-AF65-F5344CB8AC3E}">
        <p14:creationId xmlns:p14="http://schemas.microsoft.com/office/powerpoint/2010/main" val="20225771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Andrew Leach is a professor at the University of Alberta. On the rooftop of his home, he has an array of solar modules, shown in the picture on this slide. The content on the following slides are from a presentation provided by Dr. Leach</a:t>
            </a:r>
          </a:p>
        </p:txBody>
      </p:sp>
      <p:sp>
        <p:nvSpPr>
          <p:cNvPr id="4" name="Slide Number Placeholder 3"/>
          <p:cNvSpPr>
            <a:spLocks noGrp="1"/>
          </p:cNvSpPr>
          <p:nvPr>
            <p:ph type="sldNum" sz="quarter" idx="10"/>
          </p:nvPr>
        </p:nvSpPr>
        <p:spPr/>
        <p:txBody>
          <a:bodyPr/>
          <a:lstStyle/>
          <a:p>
            <a:fld id="{1D91A411-20CC-C841-812A-E1B01DA03BAB}" type="slidenum">
              <a:rPr lang="en-US" smtClean="0"/>
              <a:pPr/>
              <a:t>37</a:t>
            </a:fld>
            <a:endParaRPr lang="en-US" dirty="0"/>
          </a:p>
        </p:txBody>
      </p:sp>
    </p:spTree>
    <p:extLst>
      <p:ext uri="{BB962C8B-B14F-4D97-AF65-F5344CB8AC3E}">
        <p14:creationId xmlns:p14="http://schemas.microsoft.com/office/powerpoint/2010/main" val="23339926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tabulated graph of a years worth of power generation at the home of Dr. Leach. As you can see, there is fluctuation month-to-month in production. This is because there is a lot of variation in the weather. There is also a large seasonal impact. Spring and summer months generate more electricity than winter and fall months. Snow coverage has a large impact on this in the winter. Additionally, the sun irradiance is also much stronger in the spring and summer months. </a:t>
            </a:r>
          </a:p>
        </p:txBody>
      </p:sp>
      <p:sp>
        <p:nvSpPr>
          <p:cNvPr id="4" name="Slide Number Placeholder 3"/>
          <p:cNvSpPr>
            <a:spLocks noGrp="1"/>
          </p:cNvSpPr>
          <p:nvPr>
            <p:ph type="sldNum" sz="quarter" idx="10"/>
          </p:nvPr>
        </p:nvSpPr>
        <p:spPr/>
        <p:txBody>
          <a:bodyPr/>
          <a:lstStyle/>
          <a:p>
            <a:fld id="{1D91A411-20CC-C841-812A-E1B01DA03BAB}" type="slidenum">
              <a:rPr lang="en-US" smtClean="0"/>
              <a:pPr/>
              <a:t>38</a:t>
            </a:fld>
            <a:endParaRPr lang="en-US" dirty="0"/>
          </a:p>
        </p:txBody>
      </p:sp>
    </p:spTree>
    <p:extLst>
      <p:ext uri="{BB962C8B-B14F-4D97-AF65-F5344CB8AC3E}">
        <p14:creationId xmlns:p14="http://schemas.microsoft.com/office/powerpoint/2010/main" val="33378544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shows the large impact the snow coverage has on a solar module’s power production. The spike in the graph is due to cleaning snow off the modules. Snow on the modules resulted in nearly a third of the total potential generation of that day. </a:t>
            </a:r>
          </a:p>
          <a:p>
            <a:endParaRPr lang="en-US" dirty="0"/>
          </a:p>
          <a:p>
            <a:r>
              <a:rPr lang="en-US" dirty="0"/>
              <a:t>From this, you can see how important it is to keep your panels clean of snow and dust! If not, you can significantly reduce your power generation, which could cost you money.</a:t>
            </a:r>
          </a:p>
        </p:txBody>
      </p:sp>
      <p:sp>
        <p:nvSpPr>
          <p:cNvPr id="4" name="Slide Number Placeholder 3"/>
          <p:cNvSpPr>
            <a:spLocks noGrp="1"/>
          </p:cNvSpPr>
          <p:nvPr>
            <p:ph type="sldNum" sz="quarter" idx="10"/>
          </p:nvPr>
        </p:nvSpPr>
        <p:spPr/>
        <p:txBody>
          <a:bodyPr/>
          <a:lstStyle/>
          <a:p>
            <a:fld id="{1D91A411-20CC-C841-812A-E1B01DA03BAB}" type="slidenum">
              <a:rPr lang="en-US" smtClean="0"/>
              <a:pPr/>
              <a:t>39</a:t>
            </a:fld>
            <a:endParaRPr lang="en-US" dirty="0"/>
          </a:p>
        </p:txBody>
      </p:sp>
    </p:spTree>
    <p:extLst>
      <p:ext uri="{BB962C8B-B14F-4D97-AF65-F5344CB8AC3E}">
        <p14:creationId xmlns:p14="http://schemas.microsoft.com/office/powerpoint/2010/main" val="25964288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91A411-20CC-C841-812A-E1B01DA03BAB}" type="slidenum">
              <a:rPr lang="en-US" smtClean="0"/>
              <a:pPr/>
              <a:t>40</a:t>
            </a:fld>
            <a:endParaRPr lang="en-US" dirty="0"/>
          </a:p>
        </p:txBody>
      </p:sp>
    </p:spTree>
    <p:extLst>
      <p:ext uri="{BB962C8B-B14F-4D97-AF65-F5344CB8AC3E}">
        <p14:creationId xmlns:p14="http://schemas.microsoft.com/office/powerpoint/2010/main" val="1590676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Answer is b) 1839</a:t>
            </a:r>
          </a:p>
        </p:txBody>
      </p:sp>
      <p:sp>
        <p:nvSpPr>
          <p:cNvPr id="4" name="Slide Number Placeholder 3"/>
          <p:cNvSpPr>
            <a:spLocks noGrp="1"/>
          </p:cNvSpPr>
          <p:nvPr>
            <p:ph type="sldNum" sz="quarter" idx="5"/>
          </p:nvPr>
        </p:nvSpPr>
        <p:spPr/>
        <p:txBody>
          <a:bodyPr/>
          <a:lstStyle/>
          <a:p>
            <a:fld id="{1D91A411-20CC-C841-812A-E1B01DA03BAB}" type="slidenum">
              <a:rPr lang="en-US" smtClean="0"/>
              <a:pPr/>
              <a:t>41</a:t>
            </a:fld>
            <a:endParaRPr lang="en-US" dirty="0"/>
          </a:p>
        </p:txBody>
      </p:sp>
    </p:spTree>
    <p:extLst>
      <p:ext uri="{BB962C8B-B14F-4D97-AF65-F5344CB8AC3E}">
        <p14:creationId xmlns:p14="http://schemas.microsoft.com/office/powerpoint/2010/main" val="2024262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is b) China</a:t>
            </a:r>
          </a:p>
        </p:txBody>
      </p:sp>
      <p:sp>
        <p:nvSpPr>
          <p:cNvPr id="4" name="Slide Number Placeholder 3"/>
          <p:cNvSpPr>
            <a:spLocks noGrp="1"/>
          </p:cNvSpPr>
          <p:nvPr>
            <p:ph type="sldNum" sz="quarter" idx="5"/>
          </p:nvPr>
        </p:nvSpPr>
        <p:spPr/>
        <p:txBody>
          <a:bodyPr/>
          <a:lstStyle/>
          <a:p>
            <a:fld id="{1D91A411-20CC-C841-812A-E1B01DA03BAB}" type="slidenum">
              <a:rPr lang="en-US" smtClean="0"/>
              <a:pPr/>
              <a:t>42</a:t>
            </a:fld>
            <a:endParaRPr lang="en-US" dirty="0"/>
          </a:p>
        </p:txBody>
      </p:sp>
    </p:spTree>
    <p:extLst>
      <p:ext uri="{BB962C8B-B14F-4D97-AF65-F5344CB8AC3E}">
        <p14:creationId xmlns:p14="http://schemas.microsoft.com/office/powerpoint/2010/main" val="28235925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is a).  Impurities in the silicon actually enhance electricity generation. </a:t>
            </a:r>
          </a:p>
        </p:txBody>
      </p:sp>
      <p:sp>
        <p:nvSpPr>
          <p:cNvPr id="4" name="Slide Number Placeholder 3"/>
          <p:cNvSpPr>
            <a:spLocks noGrp="1"/>
          </p:cNvSpPr>
          <p:nvPr>
            <p:ph type="sldNum" sz="quarter" idx="5"/>
          </p:nvPr>
        </p:nvSpPr>
        <p:spPr/>
        <p:txBody>
          <a:bodyPr/>
          <a:lstStyle/>
          <a:p>
            <a:fld id="{1D91A411-20CC-C841-812A-E1B01DA03BAB}" type="slidenum">
              <a:rPr lang="en-US" smtClean="0"/>
              <a:pPr/>
              <a:t>43</a:t>
            </a:fld>
            <a:endParaRPr lang="en-US" dirty="0"/>
          </a:p>
        </p:txBody>
      </p:sp>
    </p:spTree>
    <p:extLst>
      <p:ext uri="{BB962C8B-B14F-4D97-AF65-F5344CB8AC3E}">
        <p14:creationId xmlns:p14="http://schemas.microsoft.com/office/powerpoint/2010/main" val="40299638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arenR"/>
            </a:pPr>
            <a:r>
              <a:rPr lang="en-US" dirty="0"/>
              <a:t>Monocrystalline</a:t>
            </a:r>
          </a:p>
          <a:p>
            <a:pPr marL="228600" indent="-228600">
              <a:buAutoNum type="alphaUcParenR"/>
            </a:pPr>
            <a:r>
              <a:rPr lang="en-US" dirty="0"/>
              <a:t>Polycrystalline</a:t>
            </a:r>
          </a:p>
          <a:p>
            <a:pPr marL="228600" indent="-228600">
              <a:buAutoNum type="alphaUcParenR"/>
            </a:pPr>
            <a:r>
              <a:rPr lang="en-US" dirty="0"/>
              <a:t>Thin-film</a:t>
            </a:r>
          </a:p>
        </p:txBody>
      </p:sp>
      <p:sp>
        <p:nvSpPr>
          <p:cNvPr id="4" name="Slide Number Placeholder 3"/>
          <p:cNvSpPr>
            <a:spLocks noGrp="1"/>
          </p:cNvSpPr>
          <p:nvPr>
            <p:ph type="sldNum" sz="quarter" idx="10"/>
          </p:nvPr>
        </p:nvSpPr>
        <p:spPr/>
        <p:txBody>
          <a:bodyPr/>
          <a:lstStyle/>
          <a:p>
            <a:fld id="{1D91A411-20CC-C841-812A-E1B01DA03BAB}" type="slidenum">
              <a:rPr lang="en-US" smtClean="0"/>
              <a:pPr/>
              <a:t>44</a:t>
            </a:fld>
            <a:endParaRPr lang="en-US" dirty="0"/>
          </a:p>
        </p:txBody>
      </p:sp>
    </p:spTree>
    <p:extLst>
      <p:ext uri="{BB962C8B-B14F-4D97-AF65-F5344CB8AC3E}">
        <p14:creationId xmlns:p14="http://schemas.microsoft.com/office/powerpoint/2010/main" val="3273895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graph on the right shows, Alberta has high solar potential. The Solar resource in Calgary is comparable to the resource in Brazil, Rome, Sydney!</a:t>
            </a:r>
          </a:p>
          <a:p>
            <a:endParaRPr lang="en-US" dirty="0"/>
          </a:p>
          <a:p>
            <a:r>
              <a:rPr lang="en-US" dirty="0"/>
              <a:t>This means that Alberta can generate a lot of electricity from solar. Since we have a high solar resource, the production and total energy produced will be higher than places with a low resource. Therefore, Alberta is better suited for solar in Canada than places like the territories. </a:t>
            </a:r>
          </a:p>
          <a:p>
            <a:endParaRPr lang="en-US" dirty="0"/>
          </a:p>
          <a:p>
            <a:r>
              <a:rPr lang="en-US" dirty="0"/>
              <a:t>Solar Irradiance:</a:t>
            </a:r>
          </a:p>
          <a:p>
            <a:r>
              <a:rPr lang="en-US" dirty="0"/>
              <a:t>Definition from NASA – “irradiance is the amount of light energy from one thing hitting a square meter of another each second”</a:t>
            </a:r>
          </a:p>
          <a:p>
            <a:r>
              <a:rPr lang="en-US" dirty="0"/>
              <a:t>	In other words, irradiance tells use how much energy can be generated from the sun per unit area.</a:t>
            </a:r>
          </a:p>
          <a:p>
            <a:r>
              <a:rPr lang="en-US" dirty="0"/>
              <a:t>We measure the solar irradiance with a device called a </a:t>
            </a:r>
            <a:r>
              <a:rPr lang="en-US" b="1" dirty="0"/>
              <a:t>pyranometer.</a:t>
            </a:r>
            <a:endParaRPr lang="en-US" dirty="0"/>
          </a:p>
        </p:txBody>
      </p:sp>
      <p:sp>
        <p:nvSpPr>
          <p:cNvPr id="4" name="Slide Number Placeholder 3"/>
          <p:cNvSpPr>
            <a:spLocks noGrp="1"/>
          </p:cNvSpPr>
          <p:nvPr>
            <p:ph type="sldNum" sz="quarter" idx="10"/>
          </p:nvPr>
        </p:nvSpPr>
        <p:spPr/>
        <p:txBody>
          <a:bodyPr/>
          <a:lstStyle/>
          <a:p>
            <a:fld id="{1D91A411-20CC-C841-812A-E1B01DA03BAB}" type="slidenum">
              <a:rPr lang="en-US" smtClean="0"/>
              <a:pPr/>
              <a:t>5</a:t>
            </a:fld>
            <a:endParaRPr lang="en-US" dirty="0"/>
          </a:p>
        </p:txBody>
      </p:sp>
    </p:spTree>
    <p:extLst>
      <p:ext uri="{BB962C8B-B14F-4D97-AF65-F5344CB8AC3E}">
        <p14:creationId xmlns:p14="http://schemas.microsoft.com/office/powerpoint/2010/main" val="22714942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C</a:t>
            </a:r>
          </a:p>
        </p:txBody>
      </p:sp>
      <p:sp>
        <p:nvSpPr>
          <p:cNvPr id="4" name="Slide Number Placeholder 3"/>
          <p:cNvSpPr>
            <a:spLocks noGrp="1"/>
          </p:cNvSpPr>
          <p:nvPr>
            <p:ph type="sldNum" sz="quarter" idx="10"/>
          </p:nvPr>
        </p:nvSpPr>
        <p:spPr/>
        <p:txBody>
          <a:bodyPr/>
          <a:lstStyle/>
          <a:p>
            <a:fld id="{1D91A411-20CC-C841-812A-E1B01DA03BAB}" type="slidenum">
              <a:rPr lang="en-US" smtClean="0"/>
              <a:pPr/>
              <a:t>45</a:t>
            </a:fld>
            <a:endParaRPr lang="en-US" dirty="0"/>
          </a:p>
        </p:txBody>
      </p:sp>
    </p:spTree>
    <p:extLst>
      <p:ext uri="{BB962C8B-B14F-4D97-AF65-F5344CB8AC3E}">
        <p14:creationId xmlns:p14="http://schemas.microsoft.com/office/powerpoint/2010/main" val="3521782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 picture is in series – series connects from positive to negative</a:t>
            </a:r>
          </a:p>
          <a:p>
            <a:r>
              <a:rPr lang="en-US" dirty="0"/>
              <a:t>The bottom picture is in parallel – parallel connects from positive to positive</a:t>
            </a:r>
          </a:p>
        </p:txBody>
      </p:sp>
      <p:sp>
        <p:nvSpPr>
          <p:cNvPr id="4" name="Slide Number Placeholder 3"/>
          <p:cNvSpPr>
            <a:spLocks noGrp="1"/>
          </p:cNvSpPr>
          <p:nvPr>
            <p:ph type="sldNum" sz="quarter" idx="5"/>
          </p:nvPr>
        </p:nvSpPr>
        <p:spPr/>
        <p:txBody>
          <a:bodyPr/>
          <a:lstStyle/>
          <a:p>
            <a:fld id="{1D91A411-20CC-C841-812A-E1B01DA03BAB}" type="slidenum">
              <a:rPr lang="en-US" smtClean="0"/>
              <a:pPr/>
              <a:t>46</a:t>
            </a:fld>
            <a:endParaRPr lang="en-US" dirty="0"/>
          </a:p>
        </p:txBody>
      </p:sp>
    </p:spTree>
    <p:extLst>
      <p:ext uri="{BB962C8B-B14F-4D97-AF65-F5344CB8AC3E}">
        <p14:creationId xmlns:p14="http://schemas.microsoft.com/office/powerpoint/2010/main" val="39082285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91A411-20CC-C841-812A-E1B01DA03BAB}" type="slidenum">
              <a:rPr lang="en-US" smtClean="0"/>
              <a:pPr/>
              <a:t>47</a:t>
            </a:fld>
            <a:endParaRPr lang="en-US" dirty="0"/>
          </a:p>
        </p:txBody>
      </p:sp>
    </p:spTree>
    <p:extLst>
      <p:ext uri="{BB962C8B-B14F-4D97-AF65-F5344CB8AC3E}">
        <p14:creationId xmlns:p14="http://schemas.microsoft.com/office/powerpoint/2010/main" val="29756348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solar related activity for this lesson is building a solar powered oven that can be used to cook a simple snack.</a:t>
            </a:r>
          </a:p>
        </p:txBody>
      </p:sp>
      <p:sp>
        <p:nvSpPr>
          <p:cNvPr id="4" name="Slide Number Placeholder 3"/>
          <p:cNvSpPr>
            <a:spLocks noGrp="1"/>
          </p:cNvSpPr>
          <p:nvPr>
            <p:ph type="sldNum" sz="quarter" idx="5"/>
          </p:nvPr>
        </p:nvSpPr>
        <p:spPr/>
        <p:txBody>
          <a:bodyPr/>
          <a:lstStyle/>
          <a:p>
            <a:fld id="{1D91A411-20CC-C841-812A-E1B01DA03BAB}" type="slidenum">
              <a:rPr lang="en-US" smtClean="0"/>
              <a:pPr/>
              <a:t>48</a:t>
            </a:fld>
            <a:endParaRPr lang="en-US" dirty="0"/>
          </a:p>
        </p:txBody>
      </p:sp>
    </p:spTree>
    <p:extLst>
      <p:ext uri="{BB962C8B-B14F-4D97-AF65-F5344CB8AC3E}">
        <p14:creationId xmlns:p14="http://schemas.microsoft.com/office/powerpoint/2010/main" val="42809957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STEM related activity. Instructions are found in the lesson plan.</a:t>
            </a:r>
          </a:p>
        </p:txBody>
      </p:sp>
      <p:sp>
        <p:nvSpPr>
          <p:cNvPr id="4" name="Slide Number Placeholder 3"/>
          <p:cNvSpPr>
            <a:spLocks noGrp="1"/>
          </p:cNvSpPr>
          <p:nvPr>
            <p:ph type="sldNum" sz="quarter" idx="10"/>
          </p:nvPr>
        </p:nvSpPr>
        <p:spPr/>
        <p:txBody>
          <a:bodyPr/>
          <a:lstStyle/>
          <a:p>
            <a:fld id="{1D91A411-20CC-C841-812A-E1B01DA03BAB}" type="slidenum">
              <a:rPr lang="en-US" smtClean="0"/>
              <a:pPr/>
              <a:t>49</a:t>
            </a:fld>
            <a:endParaRPr lang="en-US" dirty="0"/>
          </a:p>
        </p:txBody>
      </p:sp>
    </p:spTree>
    <p:extLst>
      <p:ext uri="{BB962C8B-B14F-4D97-AF65-F5344CB8AC3E}">
        <p14:creationId xmlns:p14="http://schemas.microsoft.com/office/powerpoint/2010/main" val="3373734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website where students can look around and see how much solar power a building rooftop in Calgary can generate. Have the students play around and have fun!</a:t>
            </a:r>
          </a:p>
        </p:txBody>
      </p:sp>
      <p:sp>
        <p:nvSpPr>
          <p:cNvPr id="4" name="Slide Number Placeholder 3"/>
          <p:cNvSpPr>
            <a:spLocks noGrp="1"/>
          </p:cNvSpPr>
          <p:nvPr>
            <p:ph type="sldNum" sz="quarter" idx="5"/>
          </p:nvPr>
        </p:nvSpPr>
        <p:spPr/>
        <p:txBody>
          <a:bodyPr/>
          <a:lstStyle/>
          <a:p>
            <a:fld id="{1D91A411-20CC-C841-812A-E1B01DA03BAB}" type="slidenum">
              <a:rPr lang="en-US" smtClean="0"/>
              <a:pPr/>
              <a:t>51</a:t>
            </a:fld>
            <a:endParaRPr lang="en-US" dirty="0"/>
          </a:p>
        </p:txBody>
      </p:sp>
    </p:spTree>
    <p:extLst>
      <p:ext uri="{BB962C8B-B14F-4D97-AF65-F5344CB8AC3E}">
        <p14:creationId xmlns:p14="http://schemas.microsoft.com/office/powerpoint/2010/main" val="2934018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www.lazard.com</a:t>
            </a:r>
            <a:r>
              <a:rPr lang="en-US" dirty="0"/>
              <a:t>/media/450337/lazard-levelized-cost-of-energy-version-110.pdf</a:t>
            </a:r>
          </a:p>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6</a:t>
            </a:fld>
            <a:endParaRPr lang="en-US" dirty="0"/>
          </a:p>
        </p:txBody>
      </p:sp>
    </p:spTree>
    <p:extLst>
      <p:ext uri="{BB962C8B-B14F-4D97-AF65-F5344CB8AC3E}">
        <p14:creationId xmlns:p14="http://schemas.microsoft.com/office/powerpoint/2010/main" val="2515187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Solar Energy can be used by people for either heating (passive heating such as heating homes through windows, or solar walls, or heating hot water)</a:t>
            </a:r>
          </a:p>
          <a:p>
            <a:r>
              <a:rPr lang="en-US" dirty="0"/>
              <a:t>Or making electricity through solar photovoltaics. </a:t>
            </a:r>
          </a:p>
          <a:p>
            <a:endParaRPr lang="en-US" dirty="0"/>
          </a:p>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7</a:t>
            </a:fld>
            <a:endParaRPr lang="en-US" dirty="0"/>
          </a:p>
        </p:txBody>
      </p:sp>
    </p:spTree>
    <p:extLst>
      <p:ext uri="{BB962C8B-B14F-4D97-AF65-F5344CB8AC3E}">
        <p14:creationId xmlns:p14="http://schemas.microsoft.com/office/powerpoint/2010/main" val="1271634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going to take a close look at some solar technology.</a:t>
            </a:r>
          </a:p>
        </p:txBody>
      </p:sp>
      <p:sp>
        <p:nvSpPr>
          <p:cNvPr id="4" name="Slide Number Placeholder 3"/>
          <p:cNvSpPr>
            <a:spLocks noGrp="1"/>
          </p:cNvSpPr>
          <p:nvPr>
            <p:ph type="sldNum" sz="quarter" idx="10"/>
          </p:nvPr>
        </p:nvSpPr>
        <p:spPr/>
        <p:txBody>
          <a:bodyPr/>
          <a:lstStyle/>
          <a:p>
            <a:fld id="{1D91A411-20CC-C841-812A-E1B01DA03BAB}" type="slidenum">
              <a:rPr lang="en-US" smtClean="0"/>
              <a:pPr/>
              <a:t>8</a:t>
            </a:fld>
            <a:endParaRPr lang="en-US" dirty="0"/>
          </a:p>
        </p:txBody>
      </p:sp>
    </p:spTree>
    <p:extLst>
      <p:ext uri="{BB962C8B-B14F-4D97-AF65-F5344CB8AC3E}">
        <p14:creationId xmlns:p14="http://schemas.microsoft.com/office/powerpoint/2010/main" val="3780655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types of technologies that use energy from the sun to operate. Solar PV, CSP and CPV all use the sun’s energy to generate electricity. Solar thermal on the other hand, uses the sun’s energy for heating purposes. Solar thermal is commonly found on houses, and is not generally used at large scale. </a:t>
            </a:r>
          </a:p>
          <a:p>
            <a:endParaRPr lang="en-US" dirty="0"/>
          </a:p>
          <a:p>
            <a:r>
              <a:rPr lang="en-US" dirty="0"/>
              <a:t>Both CSP and CPV use light from the sun and concentrate it onto one spot. This concentration makes the light extremely hot and can be dangerous to workers if precautions are not taken. These types of solar are not common in Alberta - they are usually found in the desert.</a:t>
            </a:r>
          </a:p>
          <a:p>
            <a:endParaRPr lang="en-US" dirty="0"/>
          </a:p>
          <a:p>
            <a:r>
              <a:rPr lang="en-US" dirty="0"/>
              <a:t>CSP works by using mirrors or lenses to focus a large area of sunlight into a smaller area (see the pole in the picture).</a:t>
            </a:r>
          </a:p>
          <a:p>
            <a:endParaRPr lang="en-US" dirty="0"/>
          </a:p>
          <a:p>
            <a:r>
              <a:rPr lang="en-US" dirty="0"/>
              <a:t>CPV works by focusing the sunlight (with lenses or mirrors) onto small solar cells. This technology is usually installed with a tracker system so that the unit can follow the sun’s movement and generation can be optimized.</a:t>
            </a:r>
          </a:p>
          <a:p>
            <a:endParaRPr lang="en-US" dirty="0"/>
          </a:p>
          <a:p>
            <a:r>
              <a:rPr lang="en-US" dirty="0"/>
              <a:t>This lesson will focus on solar PV and solar thermal, which are technologies that are already present in Alberta, and more will be installed in the near future.</a:t>
            </a:r>
          </a:p>
        </p:txBody>
      </p:sp>
      <p:sp>
        <p:nvSpPr>
          <p:cNvPr id="4" name="Slide Number Placeholder 3"/>
          <p:cNvSpPr>
            <a:spLocks noGrp="1"/>
          </p:cNvSpPr>
          <p:nvPr>
            <p:ph type="sldNum" sz="quarter" idx="10"/>
          </p:nvPr>
        </p:nvSpPr>
        <p:spPr/>
        <p:txBody>
          <a:bodyPr/>
          <a:lstStyle/>
          <a:p>
            <a:fld id="{1D91A411-20CC-C841-812A-E1B01DA03BAB}" type="slidenum">
              <a:rPr lang="en-US" smtClean="0"/>
              <a:pPr/>
              <a:t>9</a:t>
            </a:fld>
            <a:endParaRPr lang="en-US" dirty="0"/>
          </a:p>
        </p:txBody>
      </p:sp>
    </p:spTree>
    <p:extLst>
      <p:ext uri="{BB962C8B-B14F-4D97-AF65-F5344CB8AC3E}">
        <p14:creationId xmlns:p14="http://schemas.microsoft.com/office/powerpoint/2010/main" val="2042206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10</a:t>
            </a:fld>
            <a:endParaRPr lang="en-US" dirty="0"/>
          </a:p>
        </p:txBody>
      </p:sp>
    </p:spTree>
    <p:extLst>
      <p:ext uri="{BB962C8B-B14F-4D97-AF65-F5344CB8AC3E}">
        <p14:creationId xmlns:p14="http://schemas.microsoft.com/office/powerpoint/2010/main" val="483498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27595" y="1230703"/>
            <a:ext cx="6288741" cy="2091218"/>
          </a:xfrm>
        </p:spPr>
        <p:txBody>
          <a:bodyPr anchor="b"/>
          <a:lstStyle>
            <a:lvl1pPr algn="ctr">
              <a:defRPr sz="4500">
                <a:solidFill>
                  <a:srgbClr val="78A12E"/>
                </a:solidFill>
              </a:defRPr>
            </a:lvl1pPr>
          </a:lstStyle>
          <a:p>
            <a:r>
              <a:rPr lang="en-US"/>
              <a:t>Click to edit Master title style</a:t>
            </a:r>
            <a:endParaRPr lang="en-US" dirty="0"/>
          </a:p>
        </p:txBody>
      </p:sp>
      <p:sp>
        <p:nvSpPr>
          <p:cNvPr id="3" name="Subtitle 2"/>
          <p:cNvSpPr>
            <a:spLocks noGrp="1"/>
          </p:cNvSpPr>
          <p:nvPr>
            <p:ph type="subTitle" idx="1"/>
          </p:nvPr>
        </p:nvSpPr>
        <p:spPr>
          <a:xfrm>
            <a:off x="5627595" y="3321922"/>
            <a:ext cx="6288741" cy="1351969"/>
          </a:xfrm>
        </p:spPr>
        <p:txBody>
          <a:bodyPr/>
          <a:lstStyle>
            <a:lvl1pPr marL="0" indent="0" algn="ctr">
              <a:buNone/>
              <a:defRPr sz="1800">
                <a:solidFill>
                  <a:srgbClr val="45535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5" name="Footer Placeholder 4"/>
          <p:cNvSpPr>
            <a:spLocks noGrp="1"/>
          </p:cNvSpPr>
          <p:nvPr>
            <p:ph type="ftr" sz="quarter" idx="11"/>
          </p:nvPr>
        </p:nvSpPr>
        <p:spPr/>
        <p:txBody>
          <a:bodyPr/>
          <a:lstStyle>
            <a:lvl1pPr>
              <a:defRPr>
                <a:solidFill>
                  <a:srgbClr val="B0B6BB"/>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sp>
        <p:nvSpPr>
          <p:cNvPr id="7" name="Rectangle 6"/>
          <p:cNvSpPr/>
          <p:nvPr userDrawn="1"/>
        </p:nvSpPr>
        <p:spPr>
          <a:xfrm>
            <a:off x="0" y="0"/>
            <a:ext cx="12192000" cy="127980"/>
          </a:xfrm>
          <a:prstGeom prst="rect">
            <a:avLst/>
          </a:prstGeom>
          <a:solidFill>
            <a:srgbClr val="018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1140" y="355807"/>
            <a:ext cx="4370434" cy="5797933"/>
          </a:xfrm>
          <a:prstGeom prst="rect">
            <a:avLst/>
          </a:prstGeom>
        </p:spPr>
      </p:pic>
      <p:sp>
        <p:nvSpPr>
          <p:cNvPr id="11" name="Rectangle 10"/>
          <p:cNvSpPr/>
          <p:nvPr userDrawn="1"/>
        </p:nvSpPr>
        <p:spPr>
          <a:xfrm>
            <a:off x="0" y="127980"/>
            <a:ext cx="12192000" cy="127980"/>
          </a:xfrm>
          <a:prstGeom prst="rect">
            <a:avLst/>
          </a:prstGeom>
          <a:solidFill>
            <a:srgbClr val="78A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1923" y="261493"/>
            <a:ext cx="12192000" cy="127980"/>
          </a:xfrm>
          <a:prstGeom prst="rect">
            <a:avLst/>
          </a:prstGeom>
          <a:solidFill>
            <a:srgbClr val="B0B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182A9"/>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5" name="Footer Placeholder 4"/>
          <p:cNvSpPr>
            <a:spLocks noGrp="1"/>
          </p:cNvSpPr>
          <p:nvPr>
            <p:ph type="ftr" sz="quarter" idx="11"/>
          </p:nvPr>
        </p:nvSpPr>
        <p:spPr/>
        <p:txBody>
          <a:bodyPr/>
          <a:lstStyle>
            <a:lvl1pPr>
              <a:defRPr>
                <a:solidFill>
                  <a:srgbClr val="B0B6BB"/>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lvl1pPr>
              <a:defRPr>
                <a:solidFill>
                  <a:srgbClr val="0182A9"/>
                </a:solidFill>
              </a:defRPr>
            </a:lvl1pPr>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5" name="Footer Placeholder 4"/>
          <p:cNvSpPr>
            <a:spLocks noGrp="1"/>
          </p:cNvSpPr>
          <p:nvPr>
            <p:ph type="ftr" sz="quarter" idx="11"/>
          </p:nvPr>
        </p:nvSpPr>
        <p:spPr/>
        <p:txBody>
          <a:bodyPr/>
          <a:lstStyle>
            <a:lvl1pPr>
              <a:defRPr>
                <a:solidFill>
                  <a:srgbClr val="B0B6BB"/>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182A9"/>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45535F"/>
                </a:solidFill>
              </a:defRPr>
            </a:lvl1pPr>
            <a:lvl2pPr>
              <a:defRPr>
                <a:solidFill>
                  <a:srgbClr val="45535F"/>
                </a:solidFill>
              </a:defRPr>
            </a:lvl2pPr>
            <a:lvl3pPr>
              <a:defRPr>
                <a:solidFill>
                  <a:srgbClr val="45535F"/>
                </a:solidFill>
              </a:defRPr>
            </a:lvl3pPr>
            <a:lvl4pPr>
              <a:defRPr>
                <a:solidFill>
                  <a:srgbClr val="45535F"/>
                </a:solidFill>
              </a:defRPr>
            </a:lvl4pPr>
            <a:lvl5pPr>
              <a:defRPr>
                <a:solidFill>
                  <a:srgbClr val="4553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5" name="Footer Placeholder 4"/>
          <p:cNvSpPr>
            <a:spLocks noGrp="1"/>
          </p:cNvSpPr>
          <p:nvPr>
            <p:ph type="ftr" sz="quarter" idx="11"/>
          </p:nvPr>
        </p:nvSpPr>
        <p:spPr/>
        <p:txBody>
          <a:bodyPr/>
          <a:lstStyle>
            <a:lvl1pPr>
              <a:defRPr>
                <a:solidFill>
                  <a:srgbClr val="B0B6BB"/>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590771"/>
            <a:ext cx="10515600" cy="2852737"/>
          </a:xfrm>
        </p:spPr>
        <p:txBody>
          <a:bodyPr anchor="b"/>
          <a:lstStyle>
            <a:lvl1pPr>
              <a:defRPr sz="4500">
                <a:solidFill>
                  <a:srgbClr val="45535F"/>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rgbClr val="45535F"/>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5" name="Footer Placeholder 4"/>
          <p:cNvSpPr>
            <a:spLocks noGrp="1"/>
          </p:cNvSpPr>
          <p:nvPr>
            <p:ph type="ftr" sz="quarter" idx="11"/>
          </p:nvPr>
        </p:nvSpPr>
        <p:spPr/>
        <p:txBody>
          <a:bodyPr/>
          <a:lstStyle>
            <a:lvl1pPr>
              <a:defRPr>
                <a:solidFill>
                  <a:srgbClr val="B0B6BB"/>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5828" y="277556"/>
            <a:ext cx="3652772" cy="131321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182A9"/>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rgbClr val="45535F"/>
                </a:solidFill>
              </a:defRPr>
            </a:lvl1pPr>
            <a:lvl2pPr>
              <a:defRPr>
                <a:solidFill>
                  <a:srgbClr val="45535F"/>
                </a:solidFill>
              </a:defRPr>
            </a:lvl2pPr>
            <a:lvl3pPr>
              <a:defRPr>
                <a:solidFill>
                  <a:srgbClr val="45535F"/>
                </a:solidFill>
              </a:defRPr>
            </a:lvl3pPr>
            <a:lvl4pPr>
              <a:defRPr>
                <a:solidFill>
                  <a:srgbClr val="45535F"/>
                </a:solidFill>
              </a:defRPr>
            </a:lvl4pPr>
            <a:lvl5pPr>
              <a:defRPr>
                <a:solidFill>
                  <a:srgbClr val="4553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45535F"/>
                </a:solidFill>
              </a:defRPr>
            </a:lvl1pPr>
            <a:lvl2pPr>
              <a:defRPr>
                <a:solidFill>
                  <a:srgbClr val="45535F"/>
                </a:solidFill>
              </a:defRPr>
            </a:lvl2pPr>
            <a:lvl3pPr>
              <a:defRPr>
                <a:solidFill>
                  <a:srgbClr val="45535F"/>
                </a:solidFill>
              </a:defRPr>
            </a:lvl3pPr>
            <a:lvl4pPr>
              <a:defRPr>
                <a:solidFill>
                  <a:srgbClr val="45535F"/>
                </a:solidFill>
              </a:defRPr>
            </a:lvl4pPr>
            <a:lvl5pPr>
              <a:defRPr>
                <a:solidFill>
                  <a:srgbClr val="4553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6" name="Footer Placeholder 5"/>
          <p:cNvSpPr>
            <a:spLocks noGrp="1"/>
          </p:cNvSpPr>
          <p:nvPr>
            <p:ph type="ftr" sz="quarter" idx="11"/>
          </p:nvPr>
        </p:nvSpPr>
        <p:spPr/>
        <p:txBody>
          <a:bodyPr/>
          <a:lstStyle>
            <a:lvl1pPr>
              <a:defRPr>
                <a:solidFill>
                  <a:srgbClr val="B0B6BB"/>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lvl1pPr>
              <a:defRPr>
                <a:solidFill>
                  <a:srgbClr val="0182A9"/>
                </a:solidFill>
              </a:defRPr>
            </a:lvl1p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8" name="Footer Placeholder 7"/>
          <p:cNvSpPr>
            <a:spLocks noGrp="1"/>
          </p:cNvSpPr>
          <p:nvPr>
            <p:ph type="ftr" sz="quarter" idx="11"/>
          </p:nvPr>
        </p:nvSpPr>
        <p:spPr/>
        <p:txBody>
          <a:bodyPr/>
          <a:lstStyle>
            <a:lvl1pPr>
              <a:defRPr>
                <a:solidFill>
                  <a:srgbClr val="B0B6BB"/>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182A9"/>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4" name="Footer Placeholder 3"/>
          <p:cNvSpPr>
            <a:spLocks noGrp="1"/>
          </p:cNvSpPr>
          <p:nvPr>
            <p:ph type="ftr" sz="quarter" idx="11"/>
          </p:nvPr>
        </p:nvSpPr>
        <p:spPr/>
        <p:txBody>
          <a:bodyPr/>
          <a:lstStyle>
            <a:lvl1pPr>
              <a:defRPr>
                <a:solidFill>
                  <a:srgbClr val="B0B6BB"/>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3" name="Footer Placeholder 2"/>
          <p:cNvSpPr>
            <a:spLocks noGrp="1"/>
          </p:cNvSpPr>
          <p:nvPr>
            <p:ph type="ftr" sz="quarter" idx="11"/>
          </p:nvPr>
        </p:nvSpPr>
        <p:spPr/>
        <p:txBody>
          <a:bodyPr/>
          <a:lstStyle>
            <a:lvl1pPr>
              <a:defRPr>
                <a:solidFill>
                  <a:srgbClr val="B0B6BB"/>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solidFill>
                  <a:srgbClr val="0182A9"/>
                </a:solidFill>
              </a:defRPr>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6" name="Footer Placeholder 5"/>
          <p:cNvSpPr>
            <a:spLocks noGrp="1"/>
          </p:cNvSpPr>
          <p:nvPr>
            <p:ph type="ftr" sz="quarter" idx="11"/>
          </p:nvPr>
        </p:nvSpPr>
        <p:spPr/>
        <p:txBody>
          <a:bodyPr/>
          <a:lstStyle>
            <a:lvl1pPr>
              <a:defRPr>
                <a:solidFill>
                  <a:srgbClr val="B0B6BB"/>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solidFill>
                  <a:srgbClr val="0182A9"/>
                </a:solidFill>
              </a:defRPr>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6" name="Footer Placeholder 5"/>
          <p:cNvSpPr>
            <a:spLocks noGrp="1"/>
          </p:cNvSpPr>
          <p:nvPr>
            <p:ph type="ftr" sz="quarter" idx="11"/>
          </p:nvPr>
        </p:nvSpPr>
        <p:spPr/>
        <p:txBody>
          <a:bodyPr/>
          <a:lstStyle>
            <a:lvl1pPr>
              <a:defRPr>
                <a:solidFill>
                  <a:srgbClr val="B0B6BB"/>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0"/>
            <a:ext cx="12192000" cy="127980"/>
          </a:xfrm>
          <a:prstGeom prst="rect">
            <a:avLst/>
          </a:prstGeom>
          <a:solidFill>
            <a:srgbClr val="018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0" y="127980"/>
            <a:ext cx="12192000" cy="127980"/>
          </a:xfrm>
          <a:prstGeom prst="rect">
            <a:avLst/>
          </a:prstGeom>
          <a:solidFill>
            <a:srgbClr val="78A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243378"/>
            <a:ext cx="12192000" cy="127980"/>
          </a:xfrm>
          <a:prstGeom prst="rect">
            <a:avLst/>
          </a:prstGeom>
          <a:solidFill>
            <a:srgbClr val="B0B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71066" y="6381566"/>
            <a:ext cx="2310333" cy="339911"/>
          </a:xfrm>
          <a:prstGeom prst="rect">
            <a:avLst/>
          </a:prstGeom>
        </p:spPr>
        <p:txBody>
          <a:bodyPr vert="horz" lIns="91440" tIns="45720" rIns="91440" bIns="45720" rtlCol="0" anchor="ctr"/>
          <a:lstStyle>
            <a:lvl1pPr algn="l">
              <a:defRPr sz="900">
                <a:solidFill>
                  <a:srgbClr val="B0B6BB"/>
                </a:solidFill>
                <a:latin typeface="Helvetica Neue" charset="0"/>
                <a:ea typeface="Helvetica Neue" charset="0"/>
                <a:cs typeface="Helvetica Neue" charset="0"/>
              </a:defRPr>
            </a:lvl1pPr>
          </a:lstStyle>
          <a:p>
            <a:r>
              <a:rPr lang="en-CA"/>
              <a:t>25-04-20</a:t>
            </a:r>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rgbClr val="B0B6BB"/>
                </a:solidFill>
                <a:latin typeface="Helvetica Neue" charset="0"/>
                <a:ea typeface="Helvetica Neue" charset="0"/>
                <a:cs typeface="Helvetica Neue" charset="0"/>
              </a:defRPr>
            </a:lvl1pPr>
          </a:lstStyle>
          <a:p>
            <a:endParaRPr lang="en-US" dirty="0"/>
          </a:p>
        </p:txBody>
      </p:sp>
      <p:sp>
        <p:nvSpPr>
          <p:cNvPr id="6" name="Slide Number Placeholder 5"/>
          <p:cNvSpPr>
            <a:spLocks noGrp="1"/>
          </p:cNvSpPr>
          <p:nvPr>
            <p:ph type="sldNum" sz="quarter" idx="4"/>
          </p:nvPr>
        </p:nvSpPr>
        <p:spPr>
          <a:xfrm>
            <a:off x="8610601" y="6356352"/>
            <a:ext cx="1573305" cy="365125"/>
          </a:xfrm>
          <a:prstGeom prst="rect">
            <a:avLst/>
          </a:prstGeom>
        </p:spPr>
        <p:txBody>
          <a:bodyPr vert="horz" lIns="91440" tIns="45720" rIns="91440" bIns="45720" rtlCol="0" anchor="ctr"/>
          <a:lstStyle>
            <a:lvl1pPr algn="r">
              <a:defRPr sz="900">
                <a:solidFill>
                  <a:srgbClr val="B0B6BB"/>
                </a:solidFill>
                <a:latin typeface="Helvetica Neue" charset="0"/>
                <a:ea typeface="Helvetica Neue" charset="0"/>
                <a:cs typeface="Helvetica Neue" charset="0"/>
              </a:defRPr>
            </a:lvl1pPr>
          </a:lstStyle>
          <a:p>
            <a:fld id="{F60E4191-B049-AF4C-B31B-63DAE0652CDF}" type="slidenum">
              <a:rPr lang="en-US" smtClean="0"/>
              <a:pPr/>
              <a:t>‹#›</a:t>
            </a:fld>
            <a:endParaRPr lang="en-US" dirty="0"/>
          </a:p>
        </p:txBody>
      </p:sp>
      <p:pic>
        <p:nvPicPr>
          <p:cNvPr id="7" name="Picture 6"/>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0515599" y="6381566"/>
            <a:ext cx="1295401" cy="314695"/>
          </a:xfrm>
          <a:prstGeom prst="rect">
            <a:avLst/>
          </a:prstGeom>
        </p:spPr>
      </p:pic>
      <p:pic>
        <p:nvPicPr>
          <p:cNvPr id="8" name="Picture 7"/>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75238" y="6198612"/>
            <a:ext cx="878919" cy="680600"/>
          </a:xfrm>
          <a:prstGeom prst="rect">
            <a:avLst/>
          </a:prstGeom>
        </p:spPr>
      </p:pic>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60299371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p:txStyles>
    <p:titleStyle>
      <a:lvl1pPr algn="l" defTabSz="685800" rtl="0" eaLnBrk="1" latinLnBrk="0" hangingPunct="1">
        <a:lnSpc>
          <a:spcPct val="90000"/>
        </a:lnSpc>
        <a:spcBef>
          <a:spcPct val="0"/>
        </a:spcBef>
        <a:buNone/>
        <a:defRPr sz="3300" kern="1200">
          <a:solidFill>
            <a:srgbClr val="0182A9"/>
          </a:solidFill>
          <a:latin typeface="Helvetica Neue" charset="0"/>
          <a:ea typeface="Helvetica Neue" charset="0"/>
          <a:cs typeface="Helvetica Neue" charset="0"/>
        </a:defRPr>
      </a:lvl1pPr>
    </p:titleStyle>
    <p:body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tiff"/><Relationship Id="rId4" Type="http://schemas.openxmlformats.org/officeDocument/2006/relationships/image" Target="../media/image16.tiff"/></Relationships>
</file>

<file path=ppt/slides/_rels/slide1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epFsYcDNxjQ"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4.tiff"/><Relationship Id="rId4" Type="http://schemas.openxmlformats.org/officeDocument/2006/relationships/image" Target="../media/image33.tiff"/></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2.tiff"/><Relationship Id="rId4" Type="http://schemas.openxmlformats.org/officeDocument/2006/relationships/image" Target="../media/image61.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maps.calgary.ca/SolarPotentia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a:t>Solar Energy</a:t>
            </a:r>
            <a:br>
              <a:rPr lang="en-US" b="1"/>
            </a:br>
            <a:endParaRPr lang="en-US" b="1" dirty="0"/>
          </a:p>
        </p:txBody>
      </p:sp>
      <p:sp>
        <p:nvSpPr>
          <p:cNvPr id="3" name="Subtitle 2"/>
          <p:cNvSpPr>
            <a:spLocks noGrp="1"/>
          </p:cNvSpPr>
          <p:nvPr>
            <p:ph type="subTitle" idx="1"/>
          </p:nvPr>
        </p:nvSpPr>
        <p:spPr/>
        <p:txBody>
          <a:bodyPr>
            <a:normAutofit/>
          </a:bodyPr>
          <a:lstStyle/>
          <a:p>
            <a:r>
              <a:rPr lang="en-US" dirty="0"/>
              <a:t>2018</a:t>
            </a:r>
          </a:p>
          <a:p>
            <a:endParaRPr lang="en-US" dirty="0"/>
          </a:p>
          <a:p>
            <a:r>
              <a:rPr lang="en-US" dirty="0"/>
              <a:t>Lesson </a:t>
            </a:r>
            <a:r>
              <a:rPr lang="en-US"/>
              <a:t>5 – Advanced Level</a:t>
            </a:r>
            <a:endParaRPr lang="en-US" dirty="0"/>
          </a:p>
        </p:txBody>
      </p:sp>
      <p:sp>
        <p:nvSpPr>
          <p:cNvPr id="4" name="TextBox 3">
            <a:extLst>
              <a:ext uri="{FF2B5EF4-FFF2-40B4-BE49-F238E27FC236}">
                <a16:creationId xmlns:a16="http://schemas.microsoft.com/office/drawing/2014/main" id="{20B9C483-CA21-4B40-B897-F65F2B177696}"/>
              </a:ext>
            </a:extLst>
          </p:cNvPr>
          <p:cNvSpPr txBox="1"/>
          <p:nvPr/>
        </p:nvSpPr>
        <p:spPr>
          <a:xfrm>
            <a:off x="1298713" y="5857461"/>
            <a:ext cx="2372139" cy="338554"/>
          </a:xfrm>
          <a:prstGeom prst="rect">
            <a:avLst/>
          </a:prstGeom>
          <a:noFill/>
        </p:spPr>
        <p:txBody>
          <a:bodyPr wrap="square" rtlCol="0">
            <a:spAutoFit/>
          </a:bodyPr>
          <a:lstStyle/>
          <a:p>
            <a:pPr algn="ctr"/>
            <a:r>
              <a:rPr lang="en-US" sz="1600" dirty="0" err="1">
                <a:solidFill>
                  <a:srgbClr val="45535F"/>
                </a:solidFill>
                <a:latin typeface="Helvetica Neue" panose="02000503000000020004" pitchFamily="2" charset="0"/>
                <a:ea typeface="Helvetica Neue" panose="02000503000000020004" pitchFamily="2" charset="0"/>
                <a:cs typeface="Helvetica Neue" panose="02000503000000020004" pitchFamily="2" charset="0"/>
              </a:rPr>
              <a:t>www.teachpeel.ca</a:t>
            </a:r>
            <a:endParaRPr lang="en-US" sz="1600" dirty="0">
              <a:solidFill>
                <a:srgbClr val="45535F"/>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729751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75C88-90D4-494E-A3A4-DB949A24E4E8}"/>
              </a:ext>
            </a:extLst>
          </p:cNvPr>
          <p:cNvSpPr>
            <a:spLocks noGrp="1"/>
          </p:cNvSpPr>
          <p:nvPr>
            <p:ph type="title"/>
          </p:nvPr>
        </p:nvSpPr>
        <p:spPr>
          <a:xfrm>
            <a:off x="831851" y="1590771"/>
            <a:ext cx="6907455" cy="2852737"/>
          </a:xfrm>
        </p:spPr>
        <p:txBody>
          <a:bodyPr/>
          <a:lstStyle/>
          <a:p>
            <a:r>
              <a:rPr lang="en-US" dirty="0"/>
              <a:t>Making Electricity from the Sun</a:t>
            </a:r>
            <a:br>
              <a:rPr lang="en-US" dirty="0"/>
            </a:br>
            <a:r>
              <a:rPr lang="en-US" dirty="0"/>
              <a:t>Solar Photovoltaics (PV)</a:t>
            </a:r>
          </a:p>
        </p:txBody>
      </p:sp>
      <p:sp>
        <p:nvSpPr>
          <p:cNvPr id="3" name="Text Placeholder 2">
            <a:extLst>
              <a:ext uri="{FF2B5EF4-FFF2-40B4-BE49-F238E27FC236}">
                <a16:creationId xmlns:a16="http://schemas.microsoft.com/office/drawing/2014/main" id="{BF9F2612-69C8-B54E-93F6-D36620517D82}"/>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3ECC60E-F991-574E-8DB1-1C18C227D23D}"/>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35757454-2302-BE41-B00E-7C4E2BB28AA1}"/>
              </a:ext>
            </a:extLst>
          </p:cNvPr>
          <p:cNvSpPr>
            <a:spLocks noGrp="1"/>
          </p:cNvSpPr>
          <p:nvPr>
            <p:ph type="sldNum" sz="quarter" idx="12"/>
          </p:nvPr>
        </p:nvSpPr>
        <p:spPr/>
        <p:txBody>
          <a:bodyPr/>
          <a:lstStyle/>
          <a:p>
            <a:fld id="{F60E4191-B049-AF4C-B31B-63DAE0652CDF}" type="slidenum">
              <a:rPr lang="en-US" smtClean="0"/>
              <a:pPr/>
              <a:t>10</a:t>
            </a:fld>
            <a:endParaRPr lang="en-US" dirty="0"/>
          </a:p>
        </p:txBody>
      </p:sp>
      <p:pic>
        <p:nvPicPr>
          <p:cNvPr id="6" name="Picture 5">
            <a:extLst>
              <a:ext uri="{FF2B5EF4-FFF2-40B4-BE49-F238E27FC236}">
                <a16:creationId xmlns:a16="http://schemas.microsoft.com/office/drawing/2014/main" id="{76B6C778-3AB1-7E45-A3CF-FA9ED37C678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10706" y="1920261"/>
            <a:ext cx="4276416" cy="3017477"/>
          </a:xfrm>
          <a:prstGeom prst="roundRect">
            <a:avLst>
              <a:gd name="adj" fmla="val 3702"/>
            </a:avLst>
          </a:prstGeom>
        </p:spPr>
      </p:pic>
    </p:spTree>
    <p:extLst>
      <p:ext uri="{BB962C8B-B14F-4D97-AF65-F5344CB8AC3E}">
        <p14:creationId xmlns:p14="http://schemas.microsoft.com/office/powerpoint/2010/main" val="1293581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255A-1FC3-FD47-9960-435B06A35B75}"/>
              </a:ext>
            </a:extLst>
          </p:cNvPr>
          <p:cNvSpPr>
            <a:spLocks noGrp="1"/>
          </p:cNvSpPr>
          <p:nvPr>
            <p:ph type="title"/>
          </p:nvPr>
        </p:nvSpPr>
        <p:spPr/>
        <p:txBody>
          <a:bodyPr/>
          <a:lstStyle/>
          <a:p>
            <a:r>
              <a:rPr lang="en-US" dirty="0"/>
              <a:t>Solar PV Terminology</a:t>
            </a:r>
          </a:p>
        </p:txBody>
      </p:sp>
      <p:sp>
        <p:nvSpPr>
          <p:cNvPr id="3" name="Content Placeholder 2">
            <a:extLst>
              <a:ext uri="{FF2B5EF4-FFF2-40B4-BE49-F238E27FC236}">
                <a16:creationId xmlns:a16="http://schemas.microsoft.com/office/drawing/2014/main" id="{930BE107-5504-524F-8AD6-688136F682BD}"/>
              </a:ext>
            </a:extLst>
          </p:cNvPr>
          <p:cNvSpPr>
            <a:spLocks noGrp="1"/>
          </p:cNvSpPr>
          <p:nvPr>
            <p:ph idx="1"/>
          </p:nvPr>
        </p:nvSpPr>
        <p:spPr>
          <a:xfrm>
            <a:off x="295988" y="3435192"/>
            <a:ext cx="1950156" cy="567619"/>
          </a:xfrm>
        </p:spPr>
        <p:txBody>
          <a:bodyPr/>
          <a:lstStyle/>
          <a:p>
            <a:pPr marL="0" indent="0">
              <a:buNone/>
            </a:pPr>
            <a:r>
              <a:rPr lang="en-US" dirty="0"/>
              <a:t>One </a:t>
            </a:r>
            <a:r>
              <a:rPr lang="en-US" b="1" dirty="0"/>
              <a:t>solar cell</a:t>
            </a:r>
          </a:p>
        </p:txBody>
      </p:sp>
      <p:sp>
        <p:nvSpPr>
          <p:cNvPr id="4" name="Date Placeholder 3">
            <a:extLst>
              <a:ext uri="{FF2B5EF4-FFF2-40B4-BE49-F238E27FC236}">
                <a16:creationId xmlns:a16="http://schemas.microsoft.com/office/drawing/2014/main" id="{4E5001C9-0C5B-C443-B707-D5DBE209AFF9}"/>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5C81F176-9610-CB4F-A486-8D018DC21BBC}"/>
              </a:ext>
            </a:extLst>
          </p:cNvPr>
          <p:cNvSpPr>
            <a:spLocks noGrp="1"/>
          </p:cNvSpPr>
          <p:nvPr>
            <p:ph type="sldNum" sz="quarter" idx="12"/>
          </p:nvPr>
        </p:nvSpPr>
        <p:spPr/>
        <p:txBody>
          <a:bodyPr/>
          <a:lstStyle/>
          <a:p>
            <a:fld id="{F60E4191-B049-AF4C-B31B-63DAE0652CDF}" type="slidenum">
              <a:rPr lang="en-US" smtClean="0"/>
              <a:pPr/>
              <a:t>11</a:t>
            </a:fld>
            <a:endParaRPr lang="en-US" dirty="0"/>
          </a:p>
        </p:txBody>
      </p:sp>
      <p:pic>
        <p:nvPicPr>
          <p:cNvPr id="6" name="Picture 5">
            <a:extLst>
              <a:ext uri="{FF2B5EF4-FFF2-40B4-BE49-F238E27FC236}">
                <a16:creationId xmlns:a16="http://schemas.microsoft.com/office/drawing/2014/main" id="{3248A3E9-5F04-6549-BEDA-7337057E5B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5988" y="1373564"/>
            <a:ext cx="1950156" cy="1950156"/>
          </a:xfrm>
          <a:prstGeom prst="rect">
            <a:avLst/>
          </a:prstGeom>
        </p:spPr>
      </p:pic>
      <p:pic>
        <p:nvPicPr>
          <p:cNvPr id="7" name="Picture 6">
            <a:extLst>
              <a:ext uri="{FF2B5EF4-FFF2-40B4-BE49-F238E27FC236}">
                <a16:creationId xmlns:a16="http://schemas.microsoft.com/office/drawing/2014/main" id="{9667B4D0-5350-5549-A33C-B85222234FE9}"/>
              </a:ext>
            </a:extLst>
          </p:cNvPr>
          <p:cNvPicPr>
            <a:picLocks noChangeAspect="1"/>
          </p:cNvPicPr>
          <p:nvPr/>
        </p:nvPicPr>
        <p:blipFill>
          <a:blip r:embed="rId4"/>
          <a:stretch>
            <a:fillRect/>
          </a:stretch>
        </p:blipFill>
        <p:spPr>
          <a:xfrm>
            <a:off x="2933229" y="2013134"/>
            <a:ext cx="1693333" cy="3301999"/>
          </a:xfrm>
          <a:prstGeom prst="rect">
            <a:avLst/>
          </a:prstGeom>
        </p:spPr>
      </p:pic>
      <p:pic>
        <p:nvPicPr>
          <p:cNvPr id="8" name="Picture 7">
            <a:extLst>
              <a:ext uri="{FF2B5EF4-FFF2-40B4-BE49-F238E27FC236}">
                <a16:creationId xmlns:a16="http://schemas.microsoft.com/office/drawing/2014/main" id="{ACA7E761-4389-1D48-AFC6-B4570F21D00D}"/>
              </a:ext>
            </a:extLst>
          </p:cNvPr>
          <p:cNvPicPr>
            <a:picLocks noChangeAspect="1"/>
          </p:cNvPicPr>
          <p:nvPr/>
        </p:nvPicPr>
        <p:blipFill>
          <a:blip r:embed="rId5"/>
          <a:stretch>
            <a:fillRect/>
          </a:stretch>
        </p:blipFill>
        <p:spPr>
          <a:xfrm>
            <a:off x="8396114" y="2504439"/>
            <a:ext cx="3575584" cy="2375023"/>
          </a:xfrm>
          <a:prstGeom prst="rect">
            <a:avLst/>
          </a:prstGeom>
          <a:ln w="57150">
            <a:noFill/>
          </a:ln>
        </p:spPr>
      </p:pic>
      <p:sp>
        <p:nvSpPr>
          <p:cNvPr id="9" name="Content Placeholder 2">
            <a:extLst>
              <a:ext uri="{FF2B5EF4-FFF2-40B4-BE49-F238E27FC236}">
                <a16:creationId xmlns:a16="http://schemas.microsoft.com/office/drawing/2014/main" id="{525FC0EF-613E-3C41-9B59-2CA25733F6E7}"/>
              </a:ext>
            </a:extLst>
          </p:cNvPr>
          <p:cNvSpPr txBox="1">
            <a:spLocks/>
          </p:cNvSpPr>
          <p:nvPr/>
        </p:nvSpPr>
        <p:spPr>
          <a:xfrm>
            <a:off x="2373722" y="5426605"/>
            <a:ext cx="2812345" cy="98036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US" dirty="0"/>
              <a:t>One </a:t>
            </a:r>
            <a:r>
              <a:rPr lang="en-US" b="1" dirty="0"/>
              <a:t>solar module</a:t>
            </a:r>
          </a:p>
          <a:p>
            <a:pPr marL="0" indent="0">
              <a:buFont typeface="Arial"/>
              <a:buNone/>
            </a:pPr>
            <a:r>
              <a:rPr lang="en-US" sz="1800" dirty="0"/>
              <a:t>There are 72 solar cells in this module</a:t>
            </a:r>
          </a:p>
        </p:txBody>
      </p:sp>
      <p:sp>
        <p:nvSpPr>
          <p:cNvPr id="10" name="Content Placeholder 2">
            <a:extLst>
              <a:ext uri="{FF2B5EF4-FFF2-40B4-BE49-F238E27FC236}">
                <a16:creationId xmlns:a16="http://schemas.microsoft.com/office/drawing/2014/main" id="{B23BAC24-58A7-FF4B-940E-5B1282BBDB24}"/>
              </a:ext>
            </a:extLst>
          </p:cNvPr>
          <p:cNvSpPr txBox="1">
            <a:spLocks/>
          </p:cNvSpPr>
          <p:nvPr/>
        </p:nvSpPr>
        <p:spPr>
          <a:xfrm>
            <a:off x="8396114" y="4981063"/>
            <a:ext cx="3575584" cy="8736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US" b="1" dirty="0"/>
              <a:t>Solar Array</a:t>
            </a:r>
          </a:p>
          <a:p>
            <a:pPr marL="0" indent="0">
              <a:buFont typeface="Arial"/>
              <a:buNone/>
            </a:pPr>
            <a:r>
              <a:rPr lang="en-US" sz="1800" dirty="0"/>
              <a:t>Multiple panels form an array</a:t>
            </a:r>
          </a:p>
        </p:txBody>
      </p:sp>
      <p:cxnSp>
        <p:nvCxnSpPr>
          <p:cNvPr id="14" name="Straight Arrow Connector 13">
            <a:extLst>
              <a:ext uri="{FF2B5EF4-FFF2-40B4-BE49-F238E27FC236}">
                <a16:creationId xmlns:a16="http://schemas.microsoft.com/office/drawing/2014/main" id="{347805A6-1B9B-9A4A-A171-CD426A87F40F}"/>
              </a:ext>
            </a:extLst>
          </p:cNvPr>
          <p:cNvCxnSpPr/>
          <p:nvPr/>
        </p:nvCxnSpPr>
        <p:spPr>
          <a:xfrm>
            <a:off x="2933229" y="1932880"/>
            <a:ext cx="1595690" cy="0"/>
          </a:xfrm>
          <a:prstGeom prst="straightConnector1">
            <a:avLst/>
          </a:prstGeom>
          <a:ln>
            <a:solidFill>
              <a:srgbClr val="78A12E"/>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A0EA3536-F9D2-3848-BC64-2A4125607E13}"/>
              </a:ext>
            </a:extLst>
          </p:cNvPr>
          <p:cNvCxnSpPr/>
          <p:nvPr/>
        </p:nvCxnSpPr>
        <p:spPr>
          <a:xfrm>
            <a:off x="2850245" y="2085805"/>
            <a:ext cx="0" cy="3229328"/>
          </a:xfrm>
          <a:prstGeom prst="straightConnector1">
            <a:avLst/>
          </a:prstGeom>
          <a:ln>
            <a:solidFill>
              <a:srgbClr val="78A12E"/>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E82D4877-90A4-7D49-9F20-D6303E150E6A}"/>
              </a:ext>
            </a:extLst>
          </p:cNvPr>
          <p:cNvSpPr txBox="1"/>
          <p:nvPr/>
        </p:nvSpPr>
        <p:spPr>
          <a:xfrm>
            <a:off x="3445271" y="1696008"/>
            <a:ext cx="571605" cy="276999"/>
          </a:xfrm>
          <a:prstGeom prst="rect">
            <a:avLst/>
          </a:prstGeom>
          <a:noFill/>
        </p:spPr>
        <p:txBody>
          <a:bodyPr wrap="square" rtlCol="0">
            <a:spAutoFit/>
          </a:bodyPr>
          <a:lstStyle/>
          <a:p>
            <a:pPr algn="ctr"/>
            <a:r>
              <a:rPr lang="en-US" sz="1200" dirty="0">
                <a:solidFill>
                  <a:srgbClr val="78A12E"/>
                </a:solidFill>
              </a:rPr>
              <a:t>6 cells</a:t>
            </a:r>
          </a:p>
        </p:txBody>
      </p:sp>
      <p:sp>
        <p:nvSpPr>
          <p:cNvPr id="18" name="TextBox 17">
            <a:extLst>
              <a:ext uri="{FF2B5EF4-FFF2-40B4-BE49-F238E27FC236}">
                <a16:creationId xmlns:a16="http://schemas.microsoft.com/office/drawing/2014/main" id="{A0A43212-1918-3D4C-9CA3-120AD3905A40}"/>
              </a:ext>
            </a:extLst>
          </p:cNvPr>
          <p:cNvSpPr txBox="1"/>
          <p:nvPr/>
        </p:nvSpPr>
        <p:spPr>
          <a:xfrm rot="16200000">
            <a:off x="2311371" y="3525633"/>
            <a:ext cx="723332" cy="276999"/>
          </a:xfrm>
          <a:prstGeom prst="rect">
            <a:avLst/>
          </a:prstGeom>
          <a:noFill/>
        </p:spPr>
        <p:txBody>
          <a:bodyPr wrap="square" rtlCol="0">
            <a:spAutoFit/>
          </a:bodyPr>
          <a:lstStyle/>
          <a:p>
            <a:pPr algn="ctr"/>
            <a:r>
              <a:rPr lang="en-US" sz="1200" dirty="0">
                <a:solidFill>
                  <a:srgbClr val="78A12E"/>
                </a:solidFill>
              </a:rPr>
              <a:t>12 cells</a:t>
            </a:r>
          </a:p>
        </p:txBody>
      </p:sp>
      <p:pic>
        <p:nvPicPr>
          <p:cNvPr id="25" name="Picture 24">
            <a:extLst>
              <a:ext uri="{FF2B5EF4-FFF2-40B4-BE49-F238E27FC236}">
                <a16:creationId xmlns:a16="http://schemas.microsoft.com/office/drawing/2014/main" id="{67B92293-8AC2-6C4C-B896-AC562B08B5C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01060" y="1319242"/>
            <a:ext cx="907141" cy="1768924"/>
          </a:xfrm>
          <a:prstGeom prst="rect">
            <a:avLst/>
          </a:prstGeom>
        </p:spPr>
      </p:pic>
      <p:pic>
        <p:nvPicPr>
          <p:cNvPr id="26" name="Picture 25">
            <a:extLst>
              <a:ext uri="{FF2B5EF4-FFF2-40B4-BE49-F238E27FC236}">
                <a16:creationId xmlns:a16="http://schemas.microsoft.com/office/drawing/2014/main" id="{C9C6409C-AB9B-B544-BF01-BE8E0E34DAF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93919" y="1319242"/>
            <a:ext cx="907141" cy="1768924"/>
          </a:xfrm>
          <a:prstGeom prst="rect">
            <a:avLst/>
          </a:prstGeom>
        </p:spPr>
      </p:pic>
      <p:pic>
        <p:nvPicPr>
          <p:cNvPr id="27" name="Picture 26">
            <a:extLst>
              <a:ext uri="{FF2B5EF4-FFF2-40B4-BE49-F238E27FC236}">
                <a16:creationId xmlns:a16="http://schemas.microsoft.com/office/drawing/2014/main" id="{8E830E6B-6E89-D241-B668-45E7A5218B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86778" y="1319242"/>
            <a:ext cx="907141" cy="1768924"/>
          </a:xfrm>
          <a:prstGeom prst="rect">
            <a:avLst/>
          </a:prstGeom>
        </p:spPr>
      </p:pic>
      <p:sp>
        <p:nvSpPr>
          <p:cNvPr id="29" name="Content Placeholder 2">
            <a:extLst>
              <a:ext uri="{FF2B5EF4-FFF2-40B4-BE49-F238E27FC236}">
                <a16:creationId xmlns:a16="http://schemas.microsoft.com/office/drawing/2014/main" id="{0AC80D85-CD9E-2C48-9582-1C1F4CD1CAE6}"/>
              </a:ext>
            </a:extLst>
          </p:cNvPr>
          <p:cNvSpPr txBox="1">
            <a:spLocks/>
          </p:cNvSpPr>
          <p:nvPr/>
        </p:nvSpPr>
        <p:spPr>
          <a:xfrm>
            <a:off x="5186778" y="3201767"/>
            <a:ext cx="2812345" cy="98036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US" sz="1800" dirty="0"/>
              <a:t>Multiple modules form a panel</a:t>
            </a:r>
          </a:p>
        </p:txBody>
      </p:sp>
    </p:spTree>
    <p:extLst>
      <p:ext uri="{BB962C8B-B14F-4D97-AF65-F5344CB8AC3E}">
        <p14:creationId xmlns:p14="http://schemas.microsoft.com/office/powerpoint/2010/main" val="3966492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DC81BD-3F57-EF4E-9ACA-4EA001FC5D9A}"/>
              </a:ext>
            </a:extLst>
          </p:cNvPr>
          <p:cNvSpPr>
            <a:spLocks noGrp="1"/>
          </p:cNvSpPr>
          <p:nvPr>
            <p:ph type="title"/>
          </p:nvPr>
        </p:nvSpPr>
        <p:spPr/>
        <p:txBody>
          <a:bodyPr/>
          <a:lstStyle/>
          <a:p>
            <a:r>
              <a:rPr lang="en-US" dirty="0"/>
              <a:t>What is Solar Photovoltaic (PV)?</a:t>
            </a:r>
          </a:p>
        </p:txBody>
      </p:sp>
      <p:sp>
        <p:nvSpPr>
          <p:cNvPr id="7" name="Content Placeholder 6">
            <a:extLst>
              <a:ext uri="{FF2B5EF4-FFF2-40B4-BE49-F238E27FC236}">
                <a16:creationId xmlns:a16="http://schemas.microsoft.com/office/drawing/2014/main" id="{A57EFCF5-D4E2-6945-9D52-124556D75325}"/>
              </a:ext>
            </a:extLst>
          </p:cNvPr>
          <p:cNvSpPr>
            <a:spLocks noGrp="1"/>
          </p:cNvSpPr>
          <p:nvPr>
            <p:ph idx="1"/>
          </p:nvPr>
        </p:nvSpPr>
        <p:spPr>
          <a:xfrm>
            <a:off x="838200" y="1825625"/>
            <a:ext cx="7362524" cy="4351338"/>
          </a:xfrm>
        </p:spPr>
        <p:txBody>
          <a:bodyPr/>
          <a:lstStyle/>
          <a:p>
            <a:r>
              <a:rPr lang="en-US" dirty="0"/>
              <a:t>Solar PV converts energy from sunlight to electrical energy.</a:t>
            </a:r>
          </a:p>
          <a:p>
            <a:endParaRPr lang="en-US" dirty="0"/>
          </a:p>
          <a:p>
            <a:r>
              <a:rPr lang="en-US" dirty="0"/>
              <a:t>Many calculators have solar cells in them!</a:t>
            </a:r>
          </a:p>
          <a:p>
            <a:endParaRPr lang="en-US" dirty="0"/>
          </a:p>
        </p:txBody>
      </p:sp>
      <p:sp>
        <p:nvSpPr>
          <p:cNvPr id="4" name="Date Placeholder 3">
            <a:extLst>
              <a:ext uri="{FF2B5EF4-FFF2-40B4-BE49-F238E27FC236}">
                <a16:creationId xmlns:a16="http://schemas.microsoft.com/office/drawing/2014/main" id="{EC34B867-80AE-5740-8135-2B7B01036782}"/>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918A2DD2-4596-F344-8CD8-E154C5206E25}"/>
              </a:ext>
            </a:extLst>
          </p:cNvPr>
          <p:cNvSpPr>
            <a:spLocks noGrp="1"/>
          </p:cNvSpPr>
          <p:nvPr>
            <p:ph type="sldNum" sz="quarter" idx="12"/>
          </p:nvPr>
        </p:nvSpPr>
        <p:spPr/>
        <p:txBody>
          <a:bodyPr/>
          <a:lstStyle/>
          <a:p>
            <a:fld id="{F60E4191-B049-AF4C-B31B-63DAE0652CDF}" type="slidenum">
              <a:rPr lang="en-US" smtClean="0"/>
              <a:pPr/>
              <a:t>12</a:t>
            </a:fld>
            <a:endParaRPr lang="en-US" dirty="0"/>
          </a:p>
        </p:txBody>
      </p:sp>
      <p:pic>
        <p:nvPicPr>
          <p:cNvPr id="9" name="Picture 8">
            <a:extLst>
              <a:ext uri="{FF2B5EF4-FFF2-40B4-BE49-F238E27FC236}">
                <a16:creationId xmlns:a16="http://schemas.microsoft.com/office/drawing/2014/main" id="{48E3177F-998E-8D45-A69D-F943C32927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8934" y="2556717"/>
            <a:ext cx="3048000" cy="3213100"/>
          </a:xfrm>
          <a:prstGeom prst="rect">
            <a:avLst/>
          </a:prstGeom>
        </p:spPr>
      </p:pic>
      <p:cxnSp>
        <p:nvCxnSpPr>
          <p:cNvPr id="11" name="Straight Arrow Connector 10">
            <a:extLst>
              <a:ext uri="{FF2B5EF4-FFF2-40B4-BE49-F238E27FC236}">
                <a16:creationId xmlns:a16="http://schemas.microsoft.com/office/drawing/2014/main" id="{23927024-8F59-2D41-86E3-78283F6E3297}"/>
              </a:ext>
            </a:extLst>
          </p:cNvPr>
          <p:cNvCxnSpPr/>
          <p:nvPr/>
        </p:nvCxnSpPr>
        <p:spPr>
          <a:xfrm flipH="1">
            <a:off x="9587883" y="2032986"/>
            <a:ext cx="133166" cy="949911"/>
          </a:xfrm>
          <a:prstGeom prst="straightConnector1">
            <a:avLst/>
          </a:prstGeom>
          <a:ln w="28575">
            <a:solidFill>
              <a:srgbClr val="78A12E"/>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9104378-7D47-2348-AE74-9B8004B1EB35}"/>
              </a:ext>
            </a:extLst>
          </p:cNvPr>
          <p:cNvSpPr txBox="1"/>
          <p:nvPr/>
        </p:nvSpPr>
        <p:spPr>
          <a:xfrm>
            <a:off x="9397252" y="1621023"/>
            <a:ext cx="1424627" cy="369332"/>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Solar cells!</a:t>
            </a:r>
          </a:p>
        </p:txBody>
      </p:sp>
      <p:sp>
        <p:nvSpPr>
          <p:cNvPr id="10" name="Cloud Callout 9">
            <a:extLst>
              <a:ext uri="{FF2B5EF4-FFF2-40B4-BE49-F238E27FC236}">
                <a16:creationId xmlns:a16="http://schemas.microsoft.com/office/drawing/2014/main" id="{AAFE69AC-366C-4142-B698-72F858C7C0A1}"/>
              </a:ext>
            </a:extLst>
          </p:cNvPr>
          <p:cNvSpPr/>
          <p:nvPr/>
        </p:nvSpPr>
        <p:spPr>
          <a:xfrm>
            <a:off x="1076268" y="2982897"/>
            <a:ext cx="4427066" cy="3041695"/>
          </a:xfrm>
          <a:prstGeom prst="cloudCallout">
            <a:avLst>
              <a:gd name="adj1" fmla="val 48608"/>
              <a:gd name="adj2" fmla="val 72689"/>
            </a:avLst>
          </a:prstGeom>
          <a:solidFill>
            <a:srgbClr val="B0B6BB"/>
          </a:solidFill>
          <a:ln>
            <a:solidFill>
              <a:srgbClr val="B0B6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Did you know:</a:t>
            </a:r>
          </a:p>
          <a:p>
            <a:pPr algn="ctr"/>
            <a:r>
              <a:rPr lang="en-US" dirty="0"/>
              <a:t>The sunshine on the Earth’s land is estimated to be 120,000 terawatts or about 6,000 times the world's estimated 20 terawatt electricity demand by 2020.</a:t>
            </a:r>
          </a:p>
          <a:p>
            <a:pPr algn="ctr"/>
            <a:r>
              <a:rPr lang="en-US" dirty="0"/>
              <a:t>- National Geographic</a:t>
            </a:r>
          </a:p>
        </p:txBody>
      </p:sp>
    </p:spTree>
    <p:extLst>
      <p:ext uri="{BB962C8B-B14F-4D97-AF65-F5344CB8AC3E}">
        <p14:creationId xmlns:p14="http://schemas.microsoft.com/office/powerpoint/2010/main" val="619877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177E9-3AF7-F34A-A1B3-31AA95924D26}"/>
              </a:ext>
            </a:extLst>
          </p:cNvPr>
          <p:cNvSpPr>
            <a:spLocks noGrp="1"/>
          </p:cNvSpPr>
          <p:nvPr>
            <p:ph type="title"/>
          </p:nvPr>
        </p:nvSpPr>
        <p:spPr/>
        <p:txBody>
          <a:bodyPr/>
          <a:lstStyle/>
          <a:p>
            <a:r>
              <a:rPr lang="en-US" dirty="0"/>
              <a:t>How does a solar cell work?</a:t>
            </a:r>
          </a:p>
        </p:txBody>
      </p:sp>
      <p:sp>
        <p:nvSpPr>
          <p:cNvPr id="3" name="Content Placeholder 2">
            <a:extLst>
              <a:ext uri="{FF2B5EF4-FFF2-40B4-BE49-F238E27FC236}">
                <a16:creationId xmlns:a16="http://schemas.microsoft.com/office/drawing/2014/main" id="{0F9446C2-7BDD-C646-B802-BC2557432ACD}"/>
              </a:ext>
            </a:extLst>
          </p:cNvPr>
          <p:cNvSpPr>
            <a:spLocks noGrp="1"/>
          </p:cNvSpPr>
          <p:nvPr>
            <p:ph idx="1"/>
          </p:nvPr>
        </p:nvSpPr>
        <p:spPr>
          <a:xfrm>
            <a:off x="838199" y="1825625"/>
            <a:ext cx="5730508" cy="4351338"/>
          </a:xfrm>
        </p:spPr>
        <p:txBody>
          <a:bodyPr>
            <a:normAutofit fontScale="92500" lnSpcReduction="10000"/>
          </a:bodyPr>
          <a:lstStyle/>
          <a:p>
            <a:r>
              <a:rPr lang="en-US" dirty="0"/>
              <a:t>A solar cell is made up of two types of silicon</a:t>
            </a:r>
          </a:p>
          <a:p>
            <a:pPr lvl="1"/>
            <a:r>
              <a:rPr lang="en-US" dirty="0">
                <a:solidFill>
                  <a:srgbClr val="78A12E"/>
                </a:solidFill>
              </a:rPr>
              <a:t>N-type</a:t>
            </a:r>
          </a:p>
          <a:p>
            <a:pPr lvl="2"/>
            <a:r>
              <a:rPr lang="en-US" dirty="0" err="1"/>
              <a:t>Favours</a:t>
            </a:r>
            <a:r>
              <a:rPr lang="en-US" dirty="0"/>
              <a:t> the gain of electrons</a:t>
            </a:r>
          </a:p>
          <a:p>
            <a:pPr lvl="1"/>
            <a:r>
              <a:rPr lang="en-US" dirty="0">
                <a:solidFill>
                  <a:srgbClr val="78A12E"/>
                </a:solidFill>
              </a:rPr>
              <a:t>P-type</a:t>
            </a:r>
            <a:r>
              <a:rPr lang="en-US" dirty="0"/>
              <a:t> </a:t>
            </a:r>
          </a:p>
          <a:p>
            <a:pPr lvl="2"/>
            <a:r>
              <a:rPr lang="en-US" dirty="0" err="1"/>
              <a:t>Favours</a:t>
            </a:r>
            <a:r>
              <a:rPr lang="en-US" dirty="0"/>
              <a:t> the lack of electrons</a:t>
            </a:r>
          </a:p>
          <a:p>
            <a:r>
              <a:rPr lang="en-US" b="1" dirty="0"/>
              <a:t>Photons</a:t>
            </a:r>
            <a:r>
              <a:rPr lang="en-US" dirty="0"/>
              <a:t> from the sun strike the n-type silicon, which releases free electrons</a:t>
            </a:r>
          </a:p>
          <a:p>
            <a:r>
              <a:rPr lang="en-US" dirty="0"/>
              <a:t>Free electrons flow from the p-type to the n-type</a:t>
            </a:r>
          </a:p>
          <a:p>
            <a:pPr lvl="1"/>
            <a:r>
              <a:rPr lang="en-US" dirty="0"/>
              <a:t>“Holes” are formed in the p-type</a:t>
            </a:r>
          </a:p>
          <a:p>
            <a:r>
              <a:rPr lang="en-US" dirty="0"/>
              <a:t>The electron imbalance generates a current and electricity is then generated!</a:t>
            </a:r>
          </a:p>
          <a:p>
            <a:endParaRPr lang="en-US" dirty="0"/>
          </a:p>
          <a:p>
            <a:r>
              <a:rPr lang="en-US" dirty="0"/>
              <a:t>Watch this video to see a visual of how this process works:</a:t>
            </a:r>
          </a:p>
          <a:p>
            <a:pPr lvl="1"/>
            <a:r>
              <a:rPr lang="en-US" dirty="0">
                <a:hlinkClick r:id="rId3"/>
              </a:rPr>
              <a:t>https://www.youtube.com/watch?v=epFsYcDNxjQ</a:t>
            </a:r>
            <a:r>
              <a:rPr lang="en-US" dirty="0"/>
              <a:t> </a:t>
            </a:r>
          </a:p>
        </p:txBody>
      </p:sp>
      <p:sp>
        <p:nvSpPr>
          <p:cNvPr id="4" name="Date Placeholder 3">
            <a:extLst>
              <a:ext uri="{FF2B5EF4-FFF2-40B4-BE49-F238E27FC236}">
                <a16:creationId xmlns:a16="http://schemas.microsoft.com/office/drawing/2014/main" id="{8A0EE633-D00D-6948-8672-01DB9F664A9E}"/>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75BA1F68-5BC2-054B-93FA-9E8D6B6200BB}"/>
              </a:ext>
            </a:extLst>
          </p:cNvPr>
          <p:cNvSpPr>
            <a:spLocks noGrp="1"/>
          </p:cNvSpPr>
          <p:nvPr>
            <p:ph type="sldNum" sz="quarter" idx="12"/>
          </p:nvPr>
        </p:nvSpPr>
        <p:spPr/>
        <p:txBody>
          <a:bodyPr/>
          <a:lstStyle/>
          <a:p>
            <a:fld id="{F60E4191-B049-AF4C-B31B-63DAE0652CDF}" type="slidenum">
              <a:rPr lang="en-US" smtClean="0"/>
              <a:pPr/>
              <a:t>13</a:t>
            </a:fld>
            <a:endParaRPr lang="en-US" dirty="0"/>
          </a:p>
        </p:txBody>
      </p:sp>
      <p:pic>
        <p:nvPicPr>
          <p:cNvPr id="7" name="Picture 6">
            <a:extLst>
              <a:ext uri="{FF2B5EF4-FFF2-40B4-BE49-F238E27FC236}">
                <a16:creationId xmlns:a16="http://schemas.microsoft.com/office/drawing/2014/main" id="{63349A19-7789-2C48-83C0-918973176FF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155"/>
          <a:stretch/>
        </p:blipFill>
        <p:spPr>
          <a:xfrm>
            <a:off x="9879582" y="1063678"/>
            <a:ext cx="1474218" cy="1523893"/>
          </a:xfrm>
          <a:prstGeom prst="rect">
            <a:avLst/>
          </a:prstGeom>
        </p:spPr>
      </p:pic>
      <p:sp>
        <p:nvSpPr>
          <p:cNvPr id="8" name="Rectangle 7">
            <a:extLst>
              <a:ext uri="{FF2B5EF4-FFF2-40B4-BE49-F238E27FC236}">
                <a16:creationId xmlns:a16="http://schemas.microsoft.com/office/drawing/2014/main" id="{85A5E178-2C66-4340-B77B-0743E12F3899}"/>
              </a:ext>
            </a:extLst>
          </p:cNvPr>
          <p:cNvSpPr/>
          <p:nvPr/>
        </p:nvSpPr>
        <p:spPr>
          <a:xfrm>
            <a:off x="7190071" y="3590224"/>
            <a:ext cx="3513222" cy="481076"/>
          </a:xfrm>
          <a:prstGeom prst="rect">
            <a:avLst/>
          </a:prstGeom>
          <a:solidFill>
            <a:srgbClr val="CE3E4C"/>
          </a:solidFill>
          <a:ln>
            <a:solidFill>
              <a:srgbClr val="CE3E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Electron Negative – </a:t>
            </a:r>
            <a:r>
              <a:rPr lang="en-US" b="1" dirty="0">
                <a:latin typeface="Helvetica Neue" panose="02000503000000020004" pitchFamily="2" charset="0"/>
                <a:ea typeface="Helvetica Neue" panose="02000503000000020004" pitchFamily="2" charset="0"/>
                <a:cs typeface="Helvetica Neue" panose="02000503000000020004" pitchFamily="2" charset="0"/>
              </a:rPr>
              <a:t>N-type</a:t>
            </a:r>
          </a:p>
        </p:txBody>
      </p:sp>
      <p:sp>
        <p:nvSpPr>
          <p:cNvPr id="9" name="Rectangle 8">
            <a:extLst>
              <a:ext uri="{FF2B5EF4-FFF2-40B4-BE49-F238E27FC236}">
                <a16:creationId xmlns:a16="http://schemas.microsoft.com/office/drawing/2014/main" id="{4BA0D649-B2FA-094D-9595-FB7E1B7FC431}"/>
              </a:ext>
            </a:extLst>
          </p:cNvPr>
          <p:cNvSpPr/>
          <p:nvPr/>
        </p:nvSpPr>
        <p:spPr>
          <a:xfrm>
            <a:off x="7190071" y="4081112"/>
            <a:ext cx="3513222" cy="175803"/>
          </a:xfrm>
          <a:prstGeom prst="rect">
            <a:avLst/>
          </a:prstGeom>
          <a:solidFill>
            <a:srgbClr val="B0B6BB"/>
          </a:solidFill>
          <a:ln>
            <a:solidFill>
              <a:srgbClr val="B0B6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Helvetica Neue" panose="02000503000000020004" pitchFamily="2" charset="0"/>
                <a:ea typeface="Helvetica Neue" panose="02000503000000020004" pitchFamily="2" charset="0"/>
                <a:cs typeface="Helvetica Neue" panose="02000503000000020004" pitchFamily="2" charset="0"/>
              </a:rPr>
              <a:t>Junction</a:t>
            </a: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Rectangle 9">
            <a:extLst>
              <a:ext uri="{FF2B5EF4-FFF2-40B4-BE49-F238E27FC236}">
                <a16:creationId xmlns:a16="http://schemas.microsoft.com/office/drawing/2014/main" id="{BE5B55FC-1C78-F04E-83DF-0E4F666BB090}"/>
              </a:ext>
            </a:extLst>
          </p:cNvPr>
          <p:cNvSpPr/>
          <p:nvPr/>
        </p:nvSpPr>
        <p:spPr>
          <a:xfrm>
            <a:off x="7190071" y="4264179"/>
            <a:ext cx="3513222" cy="481076"/>
          </a:xfrm>
          <a:prstGeom prst="rect">
            <a:avLst/>
          </a:prstGeom>
          <a:solidFill>
            <a:srgbClr val="78A12E"/>
          </a:solidFill>
          <a:ln>
            <a:solidFill>
              <a:srgbClr val="78A1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Electron Positive – </a:t>
            </a:r>
            <a:r>
              <a:rPr lang="en-US" b="1" dirty="0">
                <a:latin typeface="Helvetica Neue" panose="02000503000000020004" pitchFamily="2" charset="0"/>
                <a:ea typeface="Helvetica Neue" panose="02000503000000020004" pitchFamily="2" charset="0"/>
                <a:cs typeface="Helvetica Neue" panose="02000503000000020004" pitchFamily="2" charset="0"/>
              </a:rPr>
              <a:t>P-type</a:t>
            </a:r>
          </a:p>
        </p:txBody>
      </p:sp>
      <p:sp>
        <p:nvSpPr>
          <p:cNvPr id="11" name="TextBox 10">
            <a:extLst>
              <a:ext uri="{FF2B5EF4-FFF2-40B4-BE49-F238E27FC236}">
                <a16:creationId xmlns:a16="http://schemas.microsoft.com/office/drawing/2014/main" id="{97B7341F-BB06-F748-A154-53017643FFDE}"/>
              </a:ext>
            </a:extLst>
          </p:cNvPr>
          <p:cNvSpPr txBox="1"/>
          <p:nvPr/>
        </p:nvSpPr>
        <p:spPr>
          <a:xfrm>
            <a:off x="7843201" y="4778483"/>
            <a:ext cx="2340705" cy="338554"/>
          </a:xfrm>
          <a:prstGeom prst="rect">
            <a:avLst/>
          </a:prstGeom>
          <a:noFill/>
        </p:spPr>
        <p:txBody>
          <a:bodyPr wrap="none" rtlCol="0">
            <a:spAutoFit/>
          </a:bodyPr>
          <a:lstStyle/>
          <a:p>
            <a:r>
              <a:rPr lang="en-US" sz="1600" dirty="0">
                <a:solidFill>
                  <a:srgbClr val="45535F"/>
                </a:solidFill>
                <a:latin typeface="Helvetica Neue" panose="02000503000000020004" pitchFamily="2" charset="0"/>
                <a:ea typeface="Helvetica Neue" panose="02000503000000020004" pitchFamily="2" charset="0"/>
                <a:cs typeface="Helvetica Neue" panose="02000503000000020004" pitchFamily="2" charset="0"/>
              </a:rPr>
              <a:t>Side view of a solar cell</a:t>
            </a:r>
          </a:p>
        </p:txBody>
      </p:sp>
      <p:sp>
        <p:nvSpPr>
          <p:cNvPr id="33" name="Freeform 32">
            <a:extLst>
              <a:ext uri="{FF2B5EF4-FFF2-40B4-BE49-F238E27FC236}">
                <a16:creationId xmlns:a16="http://schemas.microsoft.com/office/drawing/2014/main" id="{FD6383FC-5F4E-FB4E-89DA-569137CC0685}"/>
              </a:ext>
            </a:extLst>
          </p:cNvPr>
          <p:cNvSpPr/>
          <p:nvPr/>
        </p:nvSpPr>
        <p:spPr>
          <a:xfrm rot="3799839">
            <a:off x="7025453" y="2727028"/>
            <a:ext cx="1820483" cy="362339"/>
          </a:xfrm>
          <a:custGeom>
            <a:avLst/>
            <a:gdLst>
              <a:gd name="connsiteX0" fmla="*/ 0 w 2649250"/>
              <a:gd name="connsiteY0" fmla="*/ 19293 h 596809"/>
              <a:gd name="connsiteX1" fmla="*/ 154005 w 2649250"/>
              <a:gd name="connsiteY1" fmla="*/ 404304 h 596809"/>
              <a:gd name="connsiteX2" fmla="*/ 298384 w 2649250"/>
              <a:gd name="connsiteY2" fmla="*/ 28919 h 596809"/>
              <a:gd name="connsiteX3" fmla="*/ 471638 w 2649250"/>
              <a:gd name="connsiteY3" fmla="*/ 394679 h 596809"/>
              <a:gd name="connsiteX4" fmla="*/ 587141 w 2649250"/>
              <a:gd name="connsiteY4" fmla="*/ 19293 h 596809"/>
              <a:gd name="connsiteX5" fmla="*/ 789272 w 2649250"/>
              <a:gd name="connsiteY5" fmla="*/ 394679 h 596809"/>
              <a:gd name="connsiteX6" fmla="*/ 885525 w 2649250"/>
              <a:gd name="connsiteY6" fmla="*/ 19293 h 596809"/>
              <a:gd name="connsiteX7" fmla="*/ 1087655 w 2649250"/>
              <a:gd name="connsiteY7" fmla="*/ 385053 h 596809"/>
              <a:gd name="connsiteX8" fmla="*/ 1174283 w 2649250"/>
              <a:gd name="connsiteY8" fmla="*/ 9668 h 596809"/>
              <a:gd name="connsiteX9" fmla="*/ 1347537 w 2649250"/>
              <a:gd name="connsiteY9" fmla="*/ 394679 h 596809"/>
              <a:gd name="connsiteX10" fmla="*/ 1482291 w 2649250"/>
              <a:gd name="connsiteY10" fmla="*/ 28919 h 596809"/>
              <a:gd name="connsiteX11" fmla="*/ 1626670 w 2649250"/>
              <a:gd name="connsiteY11" fmla="*/ 385053 h 596809"/>
              <a:gd name="connsiteX12" fmla="*/ 1809550 w 2649250"/>
              <a:gd name="connsiteY12" fmla="*/ 28919 h 596809"/>
              <a:gd name="connsiteX13" fmla="*/ 1973179 w 2649250"/>
              <a:gd name="connsiteY13" fmla="*/ 394679 h 596809"/>
              <a:gd name="connsiteX14" fmla="*/ 2425567 w 2649250"/>
              <a:gd name="connsiteY14" fmla="*/ 43 h 596809"/>
              <a:gd name="connsiteX15" fmla="*/ 2646948 w 2649250"/>
              <a:gd name="connsiteY15" fmla="*/ 423554 h 596809"/>
              <a:gd name="connsiteX16" fmla="*/ 2521819 w 2649250"/>
              <a:gd name="connsiteY16" fmla="*/ 596809 h 596809"/>
              <a:gd name="connsiteX0" fmla="*/ 0 w 2649250"/>
              <a:gd name="connsiteY0" fmla="*/ 19293 h 596809"/>
              <a:gd name="connsiteX1" fmla="*/ 154005 w 2649250"/>
              <a:gd name="connsiteY1" fmla="*/ 404304 h 596809"/>
              <a:gd name="connsiteX2" fmla="*/ 298384 w 2649250"/>
              <a:gd name="connsiteY2" fmla="*/ 28919 h 596809"/>
              <a:gd name="connsiteX3" fmla="*/ 471638 w 2649250"/>
              <a:gd name="connsiteY3" fmla="*/ 394679 h 596809"/>
              <a:gd name="connsiteX4" fmla="*/ 587141 w 2649250"/>
              <a:gd name="connsiteY4" fmla="*/ 19293 h 596809"/>
              <a:gd name="connsiteX5" fmla="*/ 789272 w 2649250"/>
              <a:gd name="connsiteY5" fmla="*/ 394679 h 596809"/>
              <a:gd name="connsiteX6" fmla="*/ 1010653 w 2649250"/>
              <a:gd name="connsiteY6" fmla="*/ 48168 h 596809"/>
              <a:gd name="connsiteX7" fmla="*/ 1087655 w 2649250"/>
              <a:gd name="connsiteY7" fmla="*/ 385053 h 596809"/>
              <a:gd name="connsiteX8" fmla="*/ 1174283 w 2649250"/>
              <a:gd name="connsiteY8" fmla="*/ 9668 h 596809"/>
              <a:gd name="connsiteX9" fmla="*/ 1347537 w 2649250"/>
              <a:gd name="connsiteY9" fmla="*/ 394679 h 596809"/>
              <a:gd name="connsiteX10" fmla="*/ 1482291 w 2649250"/>
              <a:gd name="connsiteY10" fmla="*/ 28919 h 596809"/>
              <a:gd name="connsiteX11" fmla="*/ 1626670 w 2649250"/>
              <a:gd name="connsiteY11" fmla="*/ 385053 h 596809"/>
              <a:gd name="connsiteX12" fmla="*/ 1809550 w 2649250"/>
              <a:gd name="connsiteY12" fmla="*/ 28919 h 596809"/>
              <a:gd name="connsiteX13" fmla="*/ 1973179 w 2649250"/>
              <a:gd name="connsiteY13" fmla="*/ 394679 h 596809"/>
              <a:gd name="connsiteX14" fmla="*/ 2425567 w 2649250"/>
              <a:gd name="connsiteY14" fmla="*/ 43 h 596809"/>
              <a:gd name="connsiteX15" fmla="*/ 2646948 w 2649250"/>
              <a:gd name="connsiteY15" fmla="*/ 423554 h 596809"/>
              <a:gd name="connsiteX16" fmla="*/ 2521819 w 2649250"/>
              <a:gd name="connsiteY16" fmla="*/ 596809 h 596809"/>
              <a:gd name="connsiteX0" fmla="*/ 0 w 2649250"/>
              <a:gd name="connsiteY0" fmla="*/ 19293 h 596809"/>
              <a:gd name="connsiteX1" fmla="*/ 154005 w 2649250"/>
              <a:gd name="connsiteY1" fmla="*/ 404304 h 596809"/>
              <a:gd name="connsiteX2" fmla="*/ 298384 w 2649250"/>
              <a:gd name="connsiteY2" fmla="*/ 28919 h 596809"/>
              <a:gd name="connsiteX3" fmla="*/ 471638 w 2649250"/>
              <a:gd name="connsiteY3" fmla="*/ 394679 h 596809"/>
              <a:gd name="connsiteX4" fmla="*/ 587141 w 2649250"/>
              <a:gd name="connsiteY4" fmla="*/ 19293 h 596809"/>
              <a:gd name="connsiteX5" fmla="*/ 789272 w 2649250"/>
              <a:gd name="connsiteY5" fmla="*/ 394679 h 596809"/>
              <a:gd name="connsiteX6" fmla="*/ 914400 w 2649250"/>
              <a:gd name="connsiteY6" fmla="*/ 28917 h 596809"/>
              <a:gd name="connsiteX7" fmla="*/ 1087655 w 2649250"/>
              <a:gd name="connsiteY7" fmla="*/ 385053 h 596809"/>
              <a:gd name="connsiteX8" fmla="*/ 1174283 w 2649250"/>
              <a:gd name="connsiteY8" fmla="*/ 9668 h 596809"/>
              <a:gd name="connsiteX9" fmla="*/ 1347537 w 2649250"/>
              <a:gd name="connsiteY9" fmla="*/ 394679 h 596809"/>
              <a:gd name="connsiteX10" fmla="*/ 1482291 w 2649250"/>
              <a:gd name="connsiteY10" fmla="*/ 28919 h 596809"/>
              <a:gd name="connsiteX11" fmla="*/ 1626670 w 2649250"/>
              <a:gd name="connsiteY11" fmla="*/ 385053 h 596809"/>
              <a:gd name="connsiteX12" fmla="*/ 1809550 w 2649250"/>
              <a:gd name="connsiteY12" fmla="*/ 28919 h 596809"/>
              <a:gd name="connsiteX13" fmla="*/ 1973179 w 2649250"/>
              <a:gd name="connsiteY13" fmla="*/ 394679 h 596809"/>
              <a:gd name="connsiteX14" fmla="*/ 2425567 w 2649250"/>
              <a:gd name="connsiteY14" fmla="*/ 43 h 596809"/>
              <a:gd name="connsiteX15" fmla="*/ 2646948 w 2649250"/>
              <a:gd name="connsiteY15" fmla="*/ 423554 h 596809"/>
              <a:gd name="connsiteX16" fmla="*/ 2521819 w 2649250"/>
              <a:gd name="connsiteY16" fmla="*/ 596809 h 596809"/>
              <a:gd name="connsiteX0" fmla="*/ 0 w 2649250"/>
              <a:gd name="connsiteY0" fmla="*/ 19293 h 596809"/>
              <a:gd name="connsiteX1" fmla="*/ 144208 w 2649250"/>
              <a:gd name="connsiteY1" fmla="*/ 381444 h 596809"/>
              <a:gd name="connsiteX2" fmla="*/ 298384 w 2649250"/>
              <a:gd name="connsiteY2" fmla="*/ 28919 h 596809"/>
              <a:gd name="connsiteX3" fmla="*/ 471638 w 2649250"/>
              <a:gd name="connsiteY3" fmla="*/ 394679 h 596809"/>
              <a:gd name="connsiteX4" fmla="*/ 587141 w 2649250"/>
              <a:gd name="connsiteY4" fmla="*/ 19293 h 596809"/>
              <a:gd name="connsiteX5" fmla="*/ 789272 w 2649250"/>
              <a:gd name="connsiteY5" fmla="*/ 394679 h 596809"/>
              <a:gd name="connsiteX6" fmla="*/ 914400 w 2649250"/>
              <a:gd name="connsiteY6" fmla="*/ 28917 h 596809"/>
              <a:gd name="connsiteX7" fmla="*/ 1087655 w 2649250"/>
              <a:gd name="connsiteY7" fmla="*/ 385053 h 596809"/>
              <a:gd name="connsiteX8" fmla="*/ 1174283 w 2649250"/>
              <a:gd name="connsiteY8" fmla="*/ 9668 h 596809"/>
              <a:gd name="connsiteX9" fmla="*/ 1347537 w 2649250"/>
              <a:gd name="connsiteY9" fmla="*/ 394679 h 596809"/>
              <a:gd name="connsiteX10" fmla="*/ 1482291 w 2649250"/>
              <a:gd name="connsiteY10" fmla="*/ 28919 h 596809"/>
              <a:gd name="connsiteX11" fmla="*/ 1626670 w 2649250"/>
              <a:gd name="connsiteY11" fmla="*/ 385053 h 596809"/>
              <a:gd name="connsiteX12" fmla="*/ 1809550 w 2649250"/>
              <a:gd name="connsiteY12" fmla="*/ 28919 h 596809"/>
              <a:gd name="connsiteX13" fmla="*/ 1973179 w 2649250"/>
              <a:gd name="connsiteY13" fmla="*/ 394679 h 596809"/>
              <a:gd name="connsiteX14" fmla="*/ 2425567 w 2649250"/>
              <a:gd name="connsiteY14" fmla="*/ 43 h 596809"/>
              <a:gd name="connsiteX15" fmla="*/ 2646948 w 2649250"/>
              <a:gd name="connsiteY15" fmla="*/ 423554 h 596809"/>
              <a:gd name="connsiteX16" fmla="*/ 2521819 w 2649250"/>
              <a:gd name="connsiteY16" fmla="*/ 596809 h 596809"/>
              <a:gd name="connsiteX0" fmla="*/ 0 w 2649250"/>
              <a:gd name="connsiteY0" fmla="*/ 19293 h 596809"/>
              <a:gd name="connsiteX1" fmla="*/ 144208 w 2649250"/>
              <a:gd name="connsiteY1" fmla="*/ 381444 h 596809"/>
              <a:gd name="connsiteX2" fmla="*/ 298384 w 2649250"/>
              <a:gd name="connsiteY2" fmla="*/ 28919 h 596809"/>
              <a:gd name="connsiteX3" fmla="*/ 471638 w 2649250"/>
              <a:gd name="connsiteY3" fmla="*/ 378350 h 596809"/>
              <a:gd name="connsiteX4" fmla="*/ 587141 w 2649250"/>
              <a:gd name="connsiteY4" fmla="*/ 19293 h 596809"/>
              <a:gd name="connsiteX5" fmla="*/ 789272 w 2649250"/>
              <a:gd name="connsiteY5" fmla="*/ 394679 h 596809"/>
              <a:gd name="connsiteX6" fmla="*/ 914400 w 2649250"/>
              <a:gd name="connsiteY6" fmla="*/ 28917 h 596809"/>
              <a:gd name="connsiteX7" fmla="*/ 1087655 w 2649250"/>
              <a:gd name="connsiteY7" fmla="*/ 385053 h 596809"/>
              <a:gd name="connsiteX8" fmla="*/ 1174283 w 2649250"/>
              <a:gd name="connsiteY8" fmla="*/ 9668 h 596809"/>
              <a:gd name="connsiteX9" fmla="*/ 1347537 w 2649250"/>
              <a:gd name="connsiteY9" fmla="*/ 394679 h 596809"/>
              <a:gd name="connsiteX10" fmla="*/ 1482291 w 2649250"/>
              <a:gd name="connsiteY10" fmla="*/ 28919 h 596809"/>
              <a:gd name="connsiteX11" fmla="*/ 1626670 w 2649250"/>
              <a:gd name="connsiteY11" fmla="*/ 385053 h 596809"/>
              <a:gd name="connsiteX12" fmla="*/ 1809550 w 2649250"/>
              <a:gd name="connsiteY12" fmla="*/ 28919 h 596809"/>
              <a:gd name="connsiteX13" fmla="*/ 1973179 w 2649250"/>
              <a:gd name="connsiteY13" fmla="*/ 394679 h 596809"/>
              <a:gd name="connsiteX14" fmla="*/ 2425567 w 2649250"/>
              <a:gd name="connsiteY14" fmla="*/ 43 h 596809"/>
              <a:gd name="connsiteX15" fmla="*/ 2646948 w 2649250"/>
              <a:gd name="connsiteY15" fmla="*/ 423554 h 596809"/>
              <a:gd name="connsiteX16" fmla="*/ 2521819 w 2649250"/>
              <a:gd name="connsiteY16" fmla="*/ 596809 h 596809"/>
              <a:gd name="connsiteX0" fmla="*/ 0 w 2649250"/>
              <a:gd name="connsiteY0" fmla="*/ 19293 h 596809"/>
              <a:gd name="connsiteX1" fmla="*/ 144208 w 2649250"/>
              <a:gd name="connsiteY1" fmla="*/ 381444 h 596809"/>
              <a:gd name="connsiteX2" fmla="*/ 298384 w 2649250"/>
              <a:gd name="connsiteY2" fmla="*/ 28919 h 596809"/>
              <a:gd name="connsiteX3" fmla="*/ 471638 w 2649250"/>
              <a:gd name="connsiteY3" fmla="*/ 378350 h 596809"/>
              <a:gd name="connsiteX4" fmla="*/ 587141 w 2649250"/>
              <a:gd name="connsiteY4" fmla="*/ 19293 h 596809"/>
              <a:gd name="connsiteX5" fmla="*/ 750084 w 2649250"/>
              <a:gd name="connsiteY5" fmla="*/ 371819 h 596809"/>
              <a:gd name="connsiteX6" fmla="*/ 914400 w 2649250"/>
              <a:gd name="connsiteY6" fmla="*/ 28917 h 596809"/>
              <a:gd name="connsiteX7" fmla="*/ 1087655 w 2649250"/>
              <a:gd name="connsiteY7" fmla="*/ 385053 h 596809"/>
              <a:gd name="connsiteX8" fmla="*/ 1174283 w 2649250"/>
              <a:gd name="connsiteY8" fmla="*/ 9668 h 596809"/>
              <a:gd name="connsiteX9" fmla="*/ 1347537 w 2649250"/>
              <a:gd name="connsiteY9" fmla="*/ 394679 h 596809"/>
              <a:gd name="connsiteX10" fmla="*/ 1482291 w 2649250"/>
              <a:gd name="connsiteY10" fmla="*/ 28919 h 596809"/>
              <a:gd name="connsiteX11" fmla="*/ 1626670 w 2649250"/>
              <a:gd name="connsiteY11" fmla="*/ 385053 h 596809"/>
              <a:gd name="connsiteX12" fmla="*/ 1809550 w 2649250"/>
              <a:gd name="connsiteY12" fmla="*/ 28919 h 596809"/>
              <a:gd name="connsiteX13" fmla="*/ 1973179 w 2649250"/>
              <a:gd name="connsiteY13" fmla="*/ 394679 h 596809"/>
              <a:gd name="connsiteX14" fmla="*/ 2425567 w 2649250"/>
              <a:gd name="connsiteY14" fmla="*/ 43 h 596809"/>
              <a:gd name="connsiteX15" fmla="*/ 2646948 w 2649250"/>
              <a:gd name="connsiteY15" fmla="*/ 423554 h 596809"/>
              <a:gd name="connsiteX16" fmla="*/ 2521819 w 2649250"/>
              <a:gd name="connsiteY16" fmla="*/ 596809 h 596809"/>
              <a:gd name="connsiteX0" fmla="*/ 0 w 2649250"/>
              <a:gd name="connsiteY0" fmla="*/ 19293 h 596809"/>
              <a:gd name="connsiteX1" fmla="*/ 144208 w 2649250"/>
              <a:gd name="connsiteY1" fmla="*/ 381444 h 596809"/>
              <a:gd name="connsiteX2" fmla="*/ 298384 w 2649250"/>
              <a:gd name="connsiteY2" fmla="*/ 28919 h 596809"/>
              <a:gd name="connsiteX3" fmla="*/ 471638 w 2649250"/>
              <a:gd name="connsiteY3" fmla="*/ 378350 h 596809"/>
              <a:gd name="connsiteX4" fmla="*/ 587141 w 2649250"/>
              <a:gd name="connsiteY4" fmla="*/ 19293 h 596809"/>
              <a:gd name="connsiteX5" fmla="*/ 750084 w 2649250"/>
              <a:gd name="connsiteY5" fmla="*/ 371819 h 596809"/>
              <a:gd name="connsiteX6" fmla="*/ 914400 w 2649250"/>
              <a:gd name="connsiteY6" fmla="*/ 28917 h 596809"/>
              <a:gd name="connsiteX7" fmla="*/ 1077857 w 2649250"/>
              <a:gd name="connsiteY7" fmla="*/ 368724 h 596809"/>
              <a:gd name="connsiteX8" fmla="*/ 1174283 w 2649250"/>
              <a:gd name="connsiteY8" fmla="*/ 9668 h 596809"/>
              <a:gd name="connsiteX9" fmla="*/ 1347537 w 2649250"/>
              <a:gd name="connsiteY9" fmla="*/ 394679 h 596809"/>
              <a:gd name="connsiteX10" fmla="*/ 1482291 w 2649250"/>
              <a:gd name="connsiteY10" fmla="*/ 28919 h 596809"/>
              <a:gd name="connsiteX11" fmla="*/ 1626670 w 2649250"/>
              <a:gd name="connsiteY11" fmla="*/ 385053 h 596809"/>
              <a:gd name="connsiteX12" fmla="*/ 1809550 w 2649250"/>
              <a:gd name="connsiteY12" fmla="*/ 28919 h 596809"/>
              <a:gd name="connsiteX13" fmla="*/ 1973179 w 2649250"/>
              <a:gd name="connsiteY13" fmla="*/ 394679 h 596809"/>
              <a:gd name="connsiteX14" fmla="*/ 2425567 w 2649250"/>
              <a:gd name="connsiteY14" fmla="*/ 43 h 596809"/>
              <a:gd name="connsiteX15" fmla="*/ 2646948 w 2649250"/>
              <a:gd name="connsiteY15" fmla="*/ 423554 h 596809"/>
              <a:gd name="connsiteX16" fmla="*/ 2521819 w 2649250"/>
              <a:gd name="connsiteY16" fmla="*/ 596809 h 596809"/>
              <a:gd name="connsiteX0" fmla="*/ 0 w 2649250"/>
              <a:gd name="connsiteY0" fmla="*/ 19293 h 596809"/>
              <a:gd name="connsiteX1" fmla="*/ 144208 w 2649250"/>
              <a:gd name="connsiteY1" fmla="*/ 381444 h 596809"/>
              <a:gd name="connsiteX2" fmla="*/ 298384 w 2649250"/>
              <a:gd name="connsiteY2" fmla="*/ 28919 h 596809"/>
              <a:gd name="connsiteX3" fmla="*/ 471638 w 2649250"/>
              <a:gd name="connsiteY3" fmla="*/ 378350 h 596809"/>
              <a:gd name="connsiteX4" fmla="*/ 587141 w 2649250"/>
              <a:gd name="connsiteY4" fmla="*/ 19293 h 596809"/>
              <a:gd name="connsiteX5" fmla="*/ 750084 w 2649250"/>
              <a:gd name="connsiteY5" fmla="*/ 371819 h 596809"/>
              <a:gd name="connsiteX6" fmla="*/ 898072 w 2649250"/>
              <a:gd name="connsiteY6" fmla="*/ 19120 h 596809"/>
              <a:gd name="connsiteX7" fmla="*/ 1077857 w 2649250"/>
              <a:gd name="connsiteY7" fmla="*/ 368724 h 596809"/>
              <a:gd name="connsiteX8" fmla="*/ 1174283 w 2649250"/>
              <a:gd name="connsiteY8" fmla="*/ 9668 h 596809"/>
              <a:gd name="connsiteX9" fmla="*/ 1347537 w 2649250"/>
              <a:gd name="connsiteY9" fmla="*/ 394679 h 596809"/>
              <a:gd name="connsiteX10" fmla="*/ 1482291 w 2649250"/>
              <a:gd name="connsiteY10" fmla="*/ 28919 h 596809"/>
              <a:gd name="connsiteX11" fmla="*/ 1626670 w 2649250"/>
              <a:gd name="connsiteY11" fmla="*/ 385053 h 596809"/>
              <a:gd name="connsiteX12" fmla="*/ 1809550 w 2649250"/>
              <a:gd name="connsiteY12" fmla="*/ 28919 h 596809"/>
              <a:gd name="connsiteX13" fmla="*/ 1973179 w 2649250"/>
              <a:gd name="connsiteY13" fmla="*/ 394679 h 596809"/>
              <a:gd name="connsiteX14" fmla="*/ 2425567 w 2649250"/>
              <a:gd name="connsiteY14" fmla="*/ 43 h 596809"/>
              <a:gd name="connsiteX15" fmla="*/ 2646948 w 2649250"/>
              <a:gd name="connsiteY15" fmla="*/ 423554 h 596809"/>
              <a:gd name="connsiteX16" fmla="*/ 2521819 w 2649250"/>
              <a:gd name="connsiteY16" fmla="*/ 596809 h 596809"/>
              <a:gd name="connsiteX0" fmla="*/ 0 w 2649250"/>
              <a:gd name="connsiteY0" fmla="*/ 19293 h 596809"/>
              <a:gd name="connsiteX1" fmla="*/ 144208 w 2649250"/>
              <a:gd name="connsiteY1" fmla="*/ 381444 h 596809"/>
              <a:gd name="connsiteX2" fmla="*/ 298384 w 2649250"/>
              <a:gd name="connsiteY2" fmla="*/ 28919 h 596809"/>
              <a:gd name="connsiteX3" fmla="*/ 471638 w 2649250"/>
              <a:gd name="connsiteY3" fmla="*/ 378350 h 596809"/>
              <a:gd name="connsiteX4" fmla="*/ 610001 w 2649250"/>
              <a:gd name="connsiteY4" fmla="*/ 153187 h 596809"/>
              <a:gd name="connsiteX5" fmla="*/ 750084 w 2649250"/>
              <a:gd name="connsiteY5" fmla="*/ 371819 h 596809"/>
              <a:gd name="connsiteX6" fmla="*/ 898072 w 2649250"/>
              <a:gd name="connsiteY6" fmla="*/ 19120 h 596809"/>
              <a:gd name="connsiteX7" fmla="*/ 1077857 w 2649250"/>
              <a:gd name="connsiteY7" fmla="*/ 368724 h 596809"/>
              <a:gd name="connsiteX8" fmla="*/ 1174283 w 2649250"/>
              <a:gd name="connsiteY8" fmla="*/ 9668 h 596809"/>
              <a:gd name="connsiteX9" fmla="*/ 1347537 w 2649250"/>
              <a:gd name="connsiteY9" fmla="*/ 394679 h 596809"/>
              <a:gd name="connsiteX10" fmla="*/ 1482291 w 2649250"/>
              <a:gd name="connsiteY10" fmla="*/ 28919 h 596809"/>
              <a:gd name="connsiteX11" fmla="*/ 1626670 w 2649250"/>
              <a:gd name="connsiteY11" fmla="*/ 385053 h 596809"/>
              <a:gd name="connsiteX12" fmla="*/ 1809550 w 2649250"/>
              <a:gd name="connsiteY12" fmla="*/ 28919 h 596809"/>
              <a:gd name="connsiteX13" fmla="*/ 1973179 w 2649250"/>
              <a:gd name="connsiteY13" fmla="*/ 394679 h 596809"/>
              <a:gd name="connsiteX14" fmla="*/ 2425567 w 2649250"/>
              <a:gd name="connsiteY14" fmla="*/ 43 h 596809"/>
              <a:gd name="connsiteX15" fmla="*/ 2646948 w 2649250"/>
              <a:gd name="connsiteY15" fmla="*/ 423554 h 596809"/>
              <a:gd name="connsiteX16" fmla="*/ 2521819 w 2649250"/>
              <a:gd name="connsiteY16" fmla="*/ 596809 h 596809"/>
              <a:gd name="connsiteX0" fmla="*/ 0 w 2649250"/>
              <a:gd name="connsiteY0" fmla="*/ 19293 h 596809"/>
              <a:gd name="connsiteX1" fmla="*/ 144208 w 2649250"/>
              <a:gd name="connsiteY1" fmla="*/ 381444 h 596809"/>
              <a:gd name="connsiteX2" fmla="*/ 298384 w 2649250"/>
              <a:gd name="connsiteY2" fmla="*/ 28919 h 596809"/>
              <a:gd name="connsiteX3" fmla="*/ 471638 w 2649250"/>
              <a:gd name="connsiteY3" fmla="*/ 378350 h 596809"/>
              <a:gd name="connsiteX4" fmla="*/ 580610 w 2649250"/>
              <a:gd name="connsiteY4" fmla="*/ 25824 h 596809"/>
              <a:gd name="connsiteX5" fmla="*/ 750084 w 2649250"/>
              <a:gd name="connsiteY5" fmla="*/ 371819 h 596809"/>
              <a:gd name="connsiteX6" fmla="*/ 898072 w 2649250"/>
              <a:gd name="connsiteY6" fmla="*/ 19120 h 596809"/>
              <a:gd name="connsiteX7" fmla="*/ 1077857 w 2649250"/>
              <a:gd name="connsiteY7" fmla="*/ 368724 h 596809"/>
              <a:gd name="connsiteX8" fmla="*/ 1174283 w 2649250"/>
              <a:gd name="connsiteY8" fmla="*/ 9668 h 596809"/>
              <a:gd name="connsiteX9" fmla="*/ 1347537 w 2649250"/>
              <a:gd name="connsiteY9" fmla="*/ 394679 h 596809"/>
              <a:gd name="connsiteX10" fmla="*/ 1482291 w 2649250"/>
              <a:gd name="connsiteY10" fmla="*/ 28919 h 596809"/>
              <a:gd name="connsiteX11" fmla="*/ 1626670 w 2649250"/>
              <a:gd name="connsiteY11" fmla="*/ 385053 h 596809"/>
              <a:gd name="connsiteX12" fmla="*/ 1809550 w 2649250"/>
              <a:gd name="connsiteY12" fmla="*/ 28919 h 596809"/>
              <a:gd name="connsiteX13" fmla="*/ 1973179 w 2649250"/>
              <a:gd name="connsiteY13" fmla="*/ 394679 h 596809"/>
              <a:gd name="connsiteX14" fmla="*/ 2425567 w 2649250"/>
              <a:gd name="connsiteY14" fmla="*/ 43 h 596809"/>
              <a:gd name="connsiteX15" fmla="*/ 2646948 w 2649250"/>
              <a:gd name="connsiteY15" fmla="*/ 423554 h 596809"/>
              <a:gd name="connsiteX16" fmla="*/ 2521819 w 2649250"/>
              <a:gd name="connsiteY16" fmla="*/ 596809 h 596809"/>
              <a:gd name="connsiteX0" fmla="*/ 0 w 2649250"/>
              <a:gd name="connsiteY0" fmla="*/ 19293 h 596809"/>
              <a:gd name="connsiteX1" fmla="*/ 144208 w 2649250"/>
              <a:gd name="connsiteY1" fmla="*/ 381444 h 596809"/>
              <a:gd name="connsiteX2" fmla="*/ 298384 w 2649250"/>
              <a:gd name="connsiteY2" fmla="*/ 28919 h 596809"/>
              <a:gd name="connsiteX3" fmla="*/ 471638 w 2649250"/>
              <a:gd name="connsiteY3" fmla="*/ 378350 h 596809"/>
              <a:gd name="connsiteX4" fmla="*/ 580610 w 2649250"/>
              <a:gd name="connsiteY4" fmla="*/ 25824 h 596809"/>
              <a:gd name="connsiteX5" fmla="*/ 750084 w 2649250"/>
              <a:gd name="connsiteY5" fmla="*/ 371819 h 596809"/>
              <a:gd name="connsiteX6" fmla="*/ 898072 w 2649250"/>
              <a:gd name="connsiteY6" fmla="*/ 19120 h 596809"/>
              <a:gd name="connsiteX7" fmla="*/ 1077857 w 2649250"/>
              <a:gd name="connsiteY7" fmla="*/ 368724 h 596809"/>
              <a:gd name="connsiteX8" fmla="*/ 1167752 w 2649250"/>
              <a:gd name="connsiteY8" fmla="*/ 22731 h 596809"/>
              <a:gd name="connsiteX9" fmla="*/ 1347537 w 2649250"/>
              <a:gd name="connsiteY9" fmla="*/ 394679 h 596809"/>
              <a:gd name="connsiteX10" fmla="*/ 1482291 w 2649250"/>
              <a:gd name="connsiteY10" fmla="*/ 28919 h 596809"/>
              <a:gd name="connsiteX11" fmla="*/ 1626670 w 2649250"/>
              <a:gd name="connsiteY11" fmla="*/ 385053 h 596809"/>
              <a:gd name="connsiteX12" fmla="*/ 1809550 w 2649250"/>
              <a:gd name="connsiteY12" fmla="*/ 28919 h 596809"/>
              <a:gd name="connsiteX13" fmla="*/ 1973179 w 2649250"/>
              <a:gd name="connsiteY13" fmla="*/ 394679 h 596809"/>
              <a:gd name="connsiteX14" fmla="*/ 2425567 w 2649250"/>
              <a:gd name="connsiteY14" fmla="*/ 43 h 596809"/>
              <a:gd name="connsiteX15" fmla="*/ 2646948 w 2649250"/>
              <a:gd name="connsiteY15" fmla="*/ 423554 h 596809"/>
              <a:gd name="connsiteX16" fmla="*/ 2521819 w 2649250"/>
              <a:gd name="connsiteY16" fmla="*/ 596809 h 596809"/>
              <a:gd name="connsiteX0" fmla="*/ 0 w 2649250"/>
              <a:gd name="connsiteY0" fmla="*/ 19293 h 596809"/>
              <a:gd name="connsiteX1" fmla="*/ 144208 w 2649250"/>
              <a:gd name="connsiteY1" fmla="*/ 381444 h 596809"/>
              <a:gd name="connsiteX2" fmla="*/ 298384 w 2649250"/>
              <a:gd name="connsiteY2" fmla="*/ 28919 h 596809"/>
              <a:gd name="connsiteX3" fmla="*/ 471638 w 2649250"/>
              <a:gd name="connsiteY3" fmla="*/ 378350 h 596809"/>
              <a:gd name="connsiteX4" fmla="*/ 580610 w 2649250"/>
              <a:gd name="connsiteY4" fmla="*/ 25824 h 596809"/>
              <a:gd name="connsiteX5" fmla="*/ 750084 w 2649250"/>
              <a:gd name="connsiteY5" fmla="*/ 371819 h 596809"/>
              <a:gd name="connsiteX6" fmla="*/ 898072 w 2649250"/>
              <a:gd name="connsiteY6" fmla="*/ 19120 h 596809"/>
              <a:gd name="connsiteX7" fmla="*/ 1077857 w 2649250"/>
              <a:gd name="connsiteY7" fmla="*/ 368724 h 596809"/>
              <a:gd name="connsiteX8" fmla="*/ 1167752 w 2649250"/>
              <a:gd name="connsiteY8" fmla="*/ 22731 h 596809"/>
              <a:gd name="connsiteX9" fmla="*/ 1324677 w 2649250"/>
              <a:gd name="connsiteY9" fmla="*/ 375085 h 596809"/>
              <a:gd name="connsiteX10" fmla="*/ 1482291 w 2649250"/>
              <a:gd name="connsiteY10" fmla="*/ 28919 h 596809"/>
              <a:gd name="connsiteX11" fmla="*/ 1626670 w 2649250"/>
              <a:gd name="connsiteY11" fmla="*/ 385053 h 596809"/>
              <a:gd name="connsiteX12" fmla="*/ 1809550 w 2649250"/>
              <a:gd name="connsiteY12" fmla="*/ 28919 h 596809"/>
              <a:gd name="connsiteX13" fmla="*/ 1973179 w 2649250"/>
              <a:gd name="connsiteY13" fmla="*/ 394679 h 596809"/>
              <a:gd name="connsiteX14" fmla="*/ 2425567 w 2649250"/>
              <a:gd name="connsiteY14" fmla="*/ 43 h 596809"/>
              <a:gd name="connsiteX15" fmla="*/ 2646948 w 2649250"/>
              <a:gd name="connsiteY15" fmla="*/ 423554 h 596809"/>
              <a:gd name="connsiteX16" fmla="*/ 2521819 w 2649250"/>
              <a:gd name="connsiteY16" fmla="*/ 596809 h 596809"/>
              <a:gd name="connsiteX0" fmla="*/ 0 w 2649250"/>
              <a:gd name="connsiteY0" fmla="*/ 19293 h 596809"/>
              <a:gd name="connsiteX1" fmla="*/ 144208 w 2649250"/>
              <a:gd name="connsiteY1" fmla="*/ 381444 h 596809"/>
              <a:gd name="connsiteX2" fmla="*/ 298384 w 2649250"/>
              <a:gd name="connsiteY2" fmla="*/ 28919 h 596809"/>
              <a:gd name="connsiteX3" fmla="*/ 471638 w 2649250"/>
              <a:gd name="connsiteY3" fmla="*/ 378350 h 596809"/>
              <a:gd name="connsiteX4" fmla="*/ 580610 w 2649250"/>
              <a:gd name="connsiteY4" fmla="*/ 25824 h 596809"/>
              <a:gd name="connsiteX5" fmla="*/ 750084 w 2649250"/>
              <a:gd name="connsiteY5" fmla="*/ 371819 h 596809"/>
              <a:gd name="connsiteX6" fmla="*/ 898072 w 2649250"/>
              <a:gd name="connsiteY6" fmla="*/ 19120 h 596809"/>
              <a:gd name="connsiteX7" fmla="*/ 1077857 w 2649250"/>
              <a:gd name="connsiteY7" fmla="*/ 368724 h 596809"/>
              <a:gd name="connsiteX8" fmla="*/ 1167752 w 2649250"/>
              <a:gd name="connsiteY8" fmla="*/ 22731 h 596809"/>
              <a:gd name="connsiteX9" fmla="*/ 1324677 w 2649250"/>
              <a:gd name="connsiteY9" fmla="*/ 375085 h 596809"/>
              <a:gd name="connsiteX10" fmla="*/ 1482291 w 2649250"/>
              <a:gd name="connsiteY10" fmla="*/ 28919 h 596809"/>
              <a:gd name="connsiteX11" fmla="*/ 1636467 w 2649250"/>
              <a:gd name="connsiteY11" fmla="*/ 375256 h 596809"/>
              <a:gd name="connsiteX12" fmla="*/ 1809550 w 2649250"/>
              <a:gd name="connsiteY12" fmla="*/ 28919 h 596809"/>
              <a:gd name="connsiteX13" fmla="*/ 1973179 w 2649250"/>
              <a:gd name="connsiteY13" fmla="*/ 394679 h 596809"/>
              <a:gd name="connsiteX14" fmla="*/ 2425567 w 2649250"/>
              <a:gd name="connsiteY14" fmla="*/ 43 h 596809"/>
              <a:gd name="connsiteX15" fmla="*/ 2646948 w 2649250"/>
              <a:gd name="connsiteY15" fmla="*/ 423554 h 596809"/>
              <a:gd name="connsiteX16" fmla="*/ 2521819 w 2649250"/>
              <a:gd name="connsiteY16" fmla="*/ 596809 h 596809"/>
              <a:gd name="connsiteX0" fmla="*/ 0 w 2649250"/>
              <a:gd name="connsiteY0" fmla="*/ 19293 h 596809"/>
              <a:gd name="connsiteX1" fmla="*/ 144208 w 2649250"/>
              <a:gd name="connsiteY1" fmla="*/ 381444 h 596809"/>
              <a:gd name="connsiteX2" fmla="*/ 298384 w 2649250"/>
              <a:gd name="connsiteY2" fmla="*/ 28919 h 596809"/>
              <a:gd name="connsiteX3" fmla="*/ 471638 w 2649250"/>
              <a:gd name="connsiteY3" fmla="*/ 378350 h 596809"/>
              <a:gd name="connsiteX4" fmla="*/ 580610 w 2649250"/>
              <a:gd name="connsiteY4" fmla="*/ 25824 h 596809"/>
              <a:gd name="connsiteX5" fmla="*/ 750084 w 2649250"/>
              <a:gd name="connsiteY5" fmla="*/ 371819 h 596809"/>
              <a:gd name="connsiteX6" fmla="*/ 898072 w 2649250"/>
              <a:gd name="connsiteY6" fmla="*/ 19120 h 596809"/>
              <a:gd name="connsiteX7" fmla="*/ 1077857 w 2649250"/>
              <a:gd name="connsiteY7" fmla="*/ 368724 h 596809"/>
              <a:gd name="connsiteX8" fmla="*/ 1167752 w 2649250"/>
              <a:gd name="connsiteY8" fmla="*/ 22731 h 596809"/>
              <a:gd name="connsiteX9" fmla="*/ 1324677 w 2649250"/>
              <a:gd name="connsiteY9" fmla="*/ 375085 h 596809"/>
              <a:gd name="connsiteX10" fmla="*/ 1482291 w 2649250"/>
              <a:gd name="connsiteY10" fmla="*/ 28919 h 596809"/>
              <a:gd name="connsiteX11" fmla="*/ 1636467 w 2649250"/>
              <a:gd name="connsiteY11" fmla="*/ 375256 h 596809"/>
              <a:gd name="connsiteX12" fmla="*/ 1767096 w 2649250"/>
              <a:gd name="connsiteY12" fmla="*/ 19122 h 596809"/>
              <a:gd name="connsiteX13" fmla="*/ 1973179 w 2649250"/>
              <a:gd name="connsiteY13" fmla="*/ 394679 h 596809"/>
              <a:gd name="connsiteX14" fmla="*/ 2425567 w 2649250"/>
              <a:gd name="connsiteY14" fmla="*/ 43 h 596809"/>
              <a:gd name="connsiteX15" fmla="*/ 2646948 w 2649250"/>
              <a:gd name="connsiteY15" fmla="*/ 423554 h 596809"/>
              <a:gd name="connsiteX16" fmla="*/ 2521819 w 2649250"/>
              <a:gd name="connsiteY16" fmla="*/ 596809 h 596809"/>
              <a:gd name="connsiteX0" fmla="*/ 0 w 2649250"/>
              <a:gd name="connsiteY0" fmla="*/ 19329 h 596845"/>
              <a:gd name="connsiteX1" fmla="*/ 144208 w 2649250"/>
              <a:gd name="connsiteY1" fmla="*/ 381480 h 596845"/>
              <a:gd name="connsiteX2" fmla="*/ 298384 w 2649250"/>
              <a:gd name="connsiteY2" fmla="*/ 28955 h 596845"/>
              <a:gd name="connsiteX3" fmla="*/ 471638 w 2649250"/>
              <a:gd name="connsiteY3" fmla="*/ 378386 h 596845"/>
              <a:gd name="connsiteX4" fmla="*/ 580610 w 2649250"/>
              <a:gd name="connsiteY4" fmla="*/ 25860 h 596845"/>
              <a:gd name="connsiteX5" fmla="*/ 750084 w 2649250"/>
              <a:gd name="connsiteY5" fmla="*/ 371855 h 596845"/>
              <a:gd name="connsiteX6" fmla="*/ 898072 w 2649250"/>
              <a:gd name="connsiteY6" fmla="*/ 19156 h 596845"/>
              <a:gd name="connsiteX7" fmla="*/ 1077857 w 2649250"/>
              <a:gd name="connsiteY7" fmla="*/ 368760 h 596845"/>
              <a:gd name="connsiteX8" fmla="*/ 1167752 w 2649250"/>
              <a:gd name="connsiteY8" fmla="*/ 22767 h 596845"/>
              <a:gd name="connsiteX9" fmla="*/ 1324677 w 2649250"/>
              <a:gd name="connsiteY9" fmla="*/ 375121 h 596845"/>
              <a:gd name="connsiteX10" fmla="*/ 1482291 w 2649250"/>
              <a:gd name="connsiteY10" fmla="*/ 28955 h 596845"/>
              <a:gd name="connsiteX11" fmla="*/ 1636467 w 2649250"/>
              <a:gd name="connsiteY11" fmla="*/ 375292 h 596845"/>
              <a:gd name="connsiteX12" fmla="*/ 1767096 w 2649250"/>
              <a:gd name="connsiteY12" fmla="*/ 19158 h 596845"/>
              <a:gd name="connsiteX13" fmla="*/ 1953585 w 2649250"/>
              <a:gd name="connsiteY13" fmla="*/ 384918 h 596845"/>
              <a:gd name="connsiteX14" fmla="*/ 2425567 w 2649250"/>
              <a:gd name="connsiteY14" fmla="*/ 79 h 596845"/>
              <a:gd name="connsiteX15" fmla="*/ 2646948 w 2649250"/>
              <a:gd name="connsiteY15" fmla="*/ 423590 h 596845"/>
              <a:gd name="connsiteX16" fmla="*/ 2521819 w 2649250"/>
              <a:gd name="connsiteY16" fmla="*/ 596845 h 596845"/>
              <a:gd name="connsiteX0" fmla="*/ 0 w 2665263"/>
              <a:gd name="connsiteY0" fmla="*/ 3005 h 580521"/>
              <a:gd name="connsiteX1" fmla="*/ 144208 w 2665263"/>
              <a:gd name="connsiteY1" fmla="*/ 365156 h 580521"/>
              <a:gd name="connsiteX2" fmla="*/ 298384 w 2665263"/>
              <a:gd name="connsiteY2" fmla="*/ 12631 h 580521"/>
              <a:gd name="connsiteX3" fmla="*/ 471638 w 2665263"/>
              <a:gd name="connsiteY3" fmla="*/ 362062 h 580521"/>
              <a:gd name="connsiteX4" fmla="*/ 580610 w 2665263"/>
              <a:gd name="connsiteY4" fmla="*/ 9536 h 580521"/>
              <a:gd name="connsiteX5" fmla="*/ 750084 w 2665263"/>
              <a:gd name="connsiteY5" fmla="*/ 355531 h 580521"/>
              <a:gd name="connsiteX6" fmla="*/ 898072 w 2665263"/>
              <a:gd name="connsiteY6" fmla="*/ 2832 h 580521"/>
              <a:gd name="connsiteX7" fmla="*/ 1077857 w 2665263"/>
              <a:gd name="connsiteY7" fmla="*/ 352436 h 580521"/>
              <a:gd name="connsiteX8" fmla="*/ 1167752 w 2665263"/>
              <a:gd name="connsiteY8" fmla="*/ 6443 h 580521"/>
              <a:gd name="connsiteX9" fmla="*/ 1324677 w 2665263"/>
              <a:gd name="connsiteY9" fmla="*/ 358797 h 580521"/>
              <a:gd name="connsiteX10" fmla="*/ 1482291 w 2665263"/>
              <a:gd name="connsiteY10" fmla="*/ 12631 h 580521"/>
              <a:gd name="connsiteX11" fmla="*/ 1636467 w 2665263"/>
              <a:gd name="connsiteY11" fmla="*/ 358968 h 580521"/>
              <a:gd name="connsiteX12" fmla="*/ 1767096 w 2665263"/>
              <a:gd name="connsiteY12" fmla="*/ 2834 h 580521"/>
              <a:gd name="connsiteX13" fmla="*/ 1953585 w 2665263"/>
              <a:gd name="connsiteY13" fmla="*/ 368594 h 580521"/>
              <a:gd name="connsiteX14" fmla="*/ 2138184 w 2665263"/>
              <a:gd name="connsiteY14" fmla="*/ 83 h 580521"/>
              <a:gd name="connsiteX15" fmla="*/ 2646948 w 2665263"/>
              <a:gd name="connsiteY15" fmla="*/ 407266 h 580521"/>
              <a:gd name="connsiteX16" fmla="*/ 2521819 w 2665263"/>
              <a:gd name="connsiteY16" fmla="*/ 580521 h 580521"/>
              <a:gd name="connsiteX0" fmla="*/ 0 w 2533975"/>
              <a:gd name="connsiteY0" fmla="*/ 2926 h 580442"/>
              <a:gd name="connsiteX1" fmla="*/ 144208 w 2533975"/>
              <a:gd name="connsiteY1" fmla="*/ 365077 h 580442"/>
              <a:gd name="connsiteX2" fmla="*/ 298384 w 2533975"/>
              <a:gd name="connsiteY2" fmla="*/ 12552 h 580442"/>
              <a:gd name="connsiteX3" fmla="*/ 471638 w 2533975"/>
              <a:gd name="connsiteY3" fmla="*/ 361983 h 580442"/>
              <a:gd name="connsiteX4" fmla="*/ 580610 w 2533975"/>
              <a:gd name="connsiteY4" fmla="*/ 9457 h 580442"/>
              <a:gd name="connsiteX5" fmla="*/ 750084 w 2533975"/>
              <a:gd name="connsiteY5" fmla="*/ 355452 h 580442"/>
              <a:gd name="connsiteX6" fmla="*/ 898072 w 2533975"/>
              <a:gd name="connsiteY6" fmla="*/ 2753 h 580442"/>
              <a:gd name="connsiteX7" fmla="*/ 1077857 w 2533975"/>
              <a:gd name="connsiteY7" fmla="*/ 352357 h 580442"/>
              <a:gd name="connsiteX8" fmla="*/ 1167752 w 2533975"/>
              <a:gd name="connsiteY8" fmla="*/ 6364 h 580442"/>
              <a:gd name="connsiteX9" fmla="*/ 1324677 w 2533975"/>
              <a:gd name="connsiteY9" fmla="*/ 358718 h 580442"/>
              <a:gd name="connsiteX10" fmla="*/ 1482291 w 2533975"/>
              <a:gd name="connsiteY10" fmla="*/ 12552 h 580442"/>
              <a:gd name="connsiteX11" fmla="*/ 1636467 w 2533975"/>
              <a:gd name="connsiteY11" fmla="*/ 358889 h 580442"/>
              <a:gd name="connsiteX12" fmla="*/ 1767096 w 2533975"/>
              <a:gd name="connsiteY12" fmla="*/ 2755 h 580442"/>
              <a:gd name="connsiteX13" fmla="*/ 1953585 w 2533975"/>
              <a:gd name="connsiteY13" fmla="*/ 368515 h 580442"/>
              <a:gd name="connsiteX14" fmla="*/ 2138184 w 2533975"/>
              <a:gd name="connsiteY14" fmla="*/ 4 h 580442"/>
              <a:gd name="connsiteX15" fmla="*/ 2271391 w 2533975"/>
              <a:gd name="connsiteY15" fmla="*/ 361467 h 580442"/>
              <a:gd name="connsiteX16" fmla="*/ 2521819 w 2533975"/>
              <a:gd name="connsiteY16" fmla="*/ 580442 h 580442"/>
              <a:gd name="connsiteX0" fmla="*/ 0 w 2452681"/>
              <a:gd name="connsiteY0" fmla="*/ 6190 h 371779"/>
              <a:gd name="connsiteX1" fmla="*/ 144208 w 2452681"/>
              <a:gd name="connsiteY1" fmla="*/ 368341 h 371779"/>
              <a:gd name="connsiteX2" fmla="*/ 298384 w 2452681"/>
              <a:gd name="connsiteY2" fmla="*/ 15816 h 371779"/>
              <a:gd name="connsiteX3" fmla="*/ 471638 w 2452681"/>
              <a:gd name="connsiteY3" fmla="*/ 365247 h 371779"/>
              <a:gd name="connsiteX4" fmla="*/ 580610 w 2452681"/>
              <a:gd name="connsiteY4" fmla="*/ 12721 h 371779"/>
              <a:gd name="connsiteX5" fmla="*/ 750084 w 2452681"/>
              <a:gd name="connsiteY5" fmla="*/ 358716 h 371779"/>
              <a:gd name="connsiteX6" fmla="*/ 898072 w 2452681"/>
              <a:gd name="connsiteY6" fmla="*/ 6017 h 371779"/>
              <a:gd name="connsiteX7" fmla="*/ 1077857 w 2452681"/>
              <a:gd name="connsiteY7" fmla="*/ 355621 h 371779"/>
              <a:gd name="connsiteX8" fmla="*/ 1167752 w 2452681"/>
              <a:gd name="connsiteY8" fmla="*/ 9628 h 371779"/>
              <a:gd name="connsiteX9" fmla="*/ 1324677 w 2452681"/>
              <a:gd name="connsiteY9" fmla="*/ 361982 h 371779"/>
              <a:gd name="connsiteX10" fmla="*/ 1482291 w 2452681"/>
              <a:gd name="connsiteY10" fmla="*/ 15816 h 371779"/>
              <a:gd name="connsiteX11" fmla="*/ 1636467 w 2452681"/>
              <a:gd name="connsiteY11" fmla="*/ 362153 h 371779"/>
              <a:gd name="connsiteX12" fmla="*/ 1767096 w 2452681"/>
              <a:gd name="connsiteY12" fmla="*/ 6019 h 371779"/>
              <a:gd name="connsiteX13" fmla="*/ 1953585 w 2452681"/>
              <a:gd name="connsiteY13" fmla="*/ 371779 h 371779"/>
              <a:gd name="connsiteX14" fmla="*/ 2138184 w 2452681"/>
              <a:gd name="connsiteY14" fmla="*/ 3268 h 371779"/>
              <a:gd name="connsiteX15" fmla="*/ 2271391 w 2452681"/>
              <a:gd name="connsiteY15" fmla="*/ 364731 h 371779"/>
              <a:gd name="connsiteX16" fmla="*/ 2436910 w 2452681"/>
              <a:gd name="connsiteY16" fmla="*/ 2409 h 371779"/>
              <a:gd name="connsiteX0" fmla="*/ 0 w 2436910"/>
              <a:gd name="connsiteY0" fmla="*/ 11365 h 376954"/>
              <a:gd name="connsiteX1" fmla="*/ 144208 w 2436910"/>
              <a:gd name="connsiteY1" fmla="*/ 373516 h 376954"/>
              <a:gd name="connsiteX2" fmla="*/ 298384 w 2436910"/>
              <a:gd name="connsiteY2" fmla="*/ 20991 h 376954"/>
              <a:gd name="connsiteX3" fmla="*/ 471638 w 2436910"/>
              <a:gd name="connsiteY3" fmla="*/ 370422 h 376954"/>
              <a:gd name="connsiteX4" fmla="*/ 580610 w 2436910"/>
              <a:gd name="connsiteY4" fmla="*/ 17896 h 376954"/>
              <a:gd name="connsiteX5" fmla="*/ 750084 w 2436910"/>
              <a:gd name="connsiteY5" fmla="*/ 363891 h 376954"/>
              <a:gd name="connsiteX6" fmla="*/ 898072 w 2436910"/>
              <a:gd name="connsiteY6" fmla="*/ 11192 h 376954"/>
              <a:gd name="connsiteX7" fmla="*/ 1077857 w 2436910"/>
              <a:gd name="connsiteY7" fmla="*/ 360796 h 376954"/>
              <a:gd name="connsiteX8" fmla="*/ 1167752 w 2436910"/>
              <a:gd name="connsiteY8" fmla="*/ 14803 h 376954"/>
              <a:gd name="connsiteX9" fmla="*/ 1324677 w 2436910"/>
              <a:gd name="connsiteY9" fmla="*/ 367157 h 376954"/>
              <a:gd name="connsiteX10" fmla="*/ 1482291 w 2436910"/>
              <a:gd name="connsiteY10" fmla="*/ 20991 h 376954"/>
              <a:gd name="connsiteX11" fmla="*/ 1636467 w 2436910"/>
              <a:gd name="connsiteY11" fmla="*/ 367328 h 376954"/>
              <a:gd name="connsiteX12" fmla="*/ 1767096 w 2436910"/>
              <a:gd name="connsiteY12" fmla="*/ 11194 h 376954"/>
              <a:gd name="connsiteX13" fmla="*/ 1953585 w 2436910"/>
              <a:gd name="connsiteY13" fmla="*/ 376954 h 376954"/>
              <a:gd name="connsiteX14" fmla="*/ 2138184 w 2436910"/>
              <a:gd name="connsiteY14" fmla="*/ 8443 h 376954"/>
              <a:gd name="connsiteX15" fmla="*/ 2271391 w 2436910"/>
              <a:gd name="connsiteY15" fmla="*/ 369906 h 376954"/>
              <a:gd name="connsiteX16" fmla="*/ 2436910 w 2436910"/>
              <a:gd name="connsiteY16" fmla="*/ 7584 h 376954"/>
              <a:gd name="connsiteX0" fmla="*/ 0 w 2436910"/>
              <a:gd name="connsiteY0" fmla="*/ 11365 h 376954"/>
              <a:gd name="connsiteX1" fmla="*/ 144208 w 2436910"/>
              <a:gd name="connsiteY1" fmla="*/ 373516 h 376954"/>
              <a:gd name="connsiteX2" fmla="*/ 298384 w 2436910"/>
              <a:gd name="connsiteY2" fmla="*/ 20991 h 376954"/>
              <a:gd name="connsiteX3" fmla="*/ 471638 w 2436910"/>
              <a:gd name="connsiteY3" fmla="*/ 370422 h 376954"/>
              <a:gd name="connsiteX4" fmla="*/ 580610 w 2436910"/>
              <a:gd name="connsiteY4" fmla="*/ 17896 h 376954"/>
              <a:gd name="connsiteX5" fmla="*/ 750084 w 2436910"/>
              <a:gd name="connsiteY5" fmla="*/ 363891 h 376954"/>
              <a:gd name="connsiteX6" fmla="*/ 898072 w 2436910"/>
              <a:gd name="connsiteY6" fmla="*/ 11192 h 376954"/>
              <a:gd name="connsiteX7" fmla="*/ 1035403 w 2436910"/>
              <a:gd name="connsiteY7" fmla="*/ 360796 h 376954"/>
              <a:gd name="connsiteX8" fmla="*/ 1167752 w 2436910"/>
              <a:gd name="connsiteY8" fmla="*/ 14803 h 376954"/>
              <a:gd name="connsiteX9" fmla="*/ 1324677 w 2436910"/>
              <a:gd name="connsiteY9" fmla="*/ 367157 h 376954"/>
              <a:gd name="connsiteX10" fmla="*/ 1482291 w 2436910"/>
              <a:gd name="connsiteY10" fmla="*/ 20991 h 376954"/>
              <a:gd name="connsiteX11" fmla="*/ 1636467 w 2436910"/>
              <a:gd name="connsiteY11" fmla="*/ 367328 h 376954"/>
              <a:gd name="connsiteX12" fmla="*/ 1767096 w 2436910"/>
              <a:gd name="connsiteY12" fmla="*/ 11194 h 376954"/>
              <a:gd name="connsiteX13" fmla="*/ 1953585 w 2436910"/>
              <a:gd name="connsiteY13" fmla="*/ 376954 h 376954"/>
              <a:gd name="connsiteX14" fmla="*/ 2138184 w 2436910"/>
              <a:gd name="connsiteY14" fmla="*/ 8443 h 376954"/>
              <a:gd name="connsiteX15" fmla="*/ 2271391 w 2436910"/>
              <a:gd name="connsiteY15" fmla="*/ 369906 h 376954"/>
              <a:gd name="connsiteX16" fmla="*/ 2436910 w 2436910"/>
              <a:gd name="connsiteY16" fmla="*/ 7584 h 376954"/>
              <a:gd name="connsiteX0" fmla="*/ 0 w 2436910"/>
              <a:gd name="connsiteY0" fmla="*/ 11365 h 376954"/>
              <a:gd name="connsiteX1" fmla="*/ 144208 w 2436910"/>
              <a:gd name="connsiteY1" fmla="*/ 373516 h 376954"/>
              <a:gd name="connsiteX2" fmla="*/ 298384 w 2436910"/>
              <a:gd name="connsiteY2" fmla="*/ 20991 h 376954"/>
              <a:gd name="connsiteX3" fmla="*/ 471638 w 2436910"/>
              <a:gd name="connsiteY3" fmla="*/ 370422 h 376954"/>
              <a:gd name="connsiteX4" fmla="*/ 580610 w 2436910"/>
              <a:gd name="connsiteY4" fmla="*/ 17896 h 376954"/>
              <a:gd name="connsiteX5" fmla="*/ 750084 w 2436910"/>
              <a:gd name="connsiteY5" fmla="*/ 363891 h 376954"/>
              <a:gd name="connsiteX6" fmla="*/ 898072 w 2436910"/>
              <a:gd name="connsiteY6" fmla="*/ 11192 h 376954"/>
              <a:gd name="connsiteX7" fmla="*/ 1035403 w 2436910"/>
              <a:gd name="connsiteY7" fmla="*/ 360796 h 376954"/>
              <a:gd name="connsiteX8" fmla="*/ 1167752 w 2436910"/>
              <a:gd name="connsiteY8" fmla="*/ 14803 h 376954"/>
              <a:gd name="connsiteX9" fmla="*/ 1324677 w 2436910"/>
              <a:gd name="connsiteY9" fmla="*/ 367157 h 376954"/>
              <a:gd name="connsiteX10" fmla="*/ 1482291 w 2436910"/>
              <a:gd name="connsiteY10" fmla="*/ 20991 h 376954"/>
              <a:gd name="connsiteX11" fmla="*/ 1600544 w 2436910"/>
              <a:gd name="connsiteY11" fmla="*/ 370594 h 376954"/>
              <a:gd name="connsiteX12" fmla="*/ 1767096 w 2436910"/>
              <a:gd name="connsiteY12" fmla="*/ 11194 h 376954"/>
              <a:gd name="connsiteX13" fmla="*/ 1953585 w 2436910"/>
              <a:gd name="connsiteY13" fmla="*/ 376954 h 376954"/>
              <a:gd name="connsiteX14" fmla="*/ 2138184 w 2436910"/>
              <a:gd name="connsiteY14" fmla="*/ 8443 h 376954"/>
              <a:gd name="connsiteX15" fmla="*/ 2271391 w 2436910"/>
              <a:gd name="connsiteY15" fmla="*/ 369906 h 376954"/>
              <a:gd name="connsiteX16" fmla="*/ 2436910 w 2436910"/>
              <a:gd name="connsiteY16" fmla="*/ 7584 h 376954"/>
              <a:gd name="connsiteX0" fmla="*/ 0 w 2436910"/>
              <a:gd name="connsiteY0" fmla="*/ 11365 h 376956"/>
              <a:gd name="connsiteX1" fmla="*/ 144208 w 2436910"/>
              <a:gd name="connsiteY1" fmla="*/ 373516 h 376956"/>
              <a:gd name="connsiteX2" fmla="*/ 298384 w 2436910"/>
              <a:gd name="connsiteY2" fmla="*/ 20991 h 376956"/>
              <a:gd name="connsiteX3" fmla="*/ 471638 w 2436910"/>
              <a:gd name="connsiteY3" fmla="*/ 370422 h 376956"/>
              <a:gd name="connsiteX4" fmla="*/ 580610 w 2436910"/>
              <a:gd name="connsiteY4" fmla="*/ 17896 h 376956"/>
              <a:gd name="connsiteX5" fmla="*/ 750084 w 2436910"/>
              <a:gd name="connsiteY5" fmla="*/ 363891 h 376956"/>
              <a:gd name="connsiteX6" fmla="*/ 898072 w 2436910"/>
              <a:gd name="connsiteY6" fmla="*/ 11192 h 376956"/>
              <a:gd name="connsiteX7" fmla="*/ 1035403 w 2436910"/>
              <a:gd name="connsiteY7" fmla="*/ 360796 h 376956"/>
              <a:gd name="connsiteX8" fmla="*/ 1167752 w 2436910"/>
              <a:gd name="connsiteY8" fmla="*/ 14803 h 376956"/>
              <a:gd name="connsiteX9" fmla="*/ 1324677 w 2436910"/>
              <a:gd name="connsiteY9" fmla="*/ 367157 h 376956"/>
              <a:gd name="connsiteX10" fmla="*/ 1482291 w 2436910"/>
              <a:gd name="connsiteY10" fmla="*/ 20991 h 376956"/>
              <a:gd name="connsiteX11" fmla="*/ 1600544 w 2436910"/>
              <a:gd name="connsiteY11" fmla="*/ 370594 h 376956"/>
              <a:gd name="connsiteX12" fmla="*/ 1744236 w 2436910"/>
              <a:gd name="connsiteY12" fmla="*/ 14460 h 376956"/>
              <a:gd name="connsiteX13" fmla="*/ 1953585 w 2436910"/>
              <a:gd name="connsiteY13" fmla="*/ 376954 h 376956"/>
              <a:gd name="connsiteX14" fmla="*/ 2138184 w 2436910"/>
              <a:gd name="connsiteY14" fmla="*/ 8443 h 376956"/>
              <a:gd name="connsiteX15" fmla="*/ 2271391 w 2436910"/>
              <a:gd name="connsiteY15" fmla="*/ 369906 h 376956"/>
              <a:gd name="connsiteX16" fmla="*/ 2436910 w 2436910"/>
              <a:gd name="connsiteY16" fmla="*/ 7584 h 376956"/>
              <a:gd name="connsiteX0" fmla="*/ 0 w 2436910"/>
              <a:gd name="connsiteY0" fmla="*/ 11365 h 373521"/>
              <a:gd name="connsiteX1" fmla="*/ 144208 w 2436910"/>
              <a:gd name="connsiteY1" fmla="*/ 373516 h 373521"/>
              <a:gd name="connsiteX2" fmla="*/ 298384 w 2436910"/>
              <a:gd name="connsiteY2" fmla="*/ 20991 h 373521"/>
              <a:gd name="connsiteX3" fmla="*/ 471638 w 2436910"/>
              <a:gd name="connsiteY3" fmla="*/ 370422 h 373521"/>
              <a:gd name="connsiteX4" fmla="*/ 580610 w 2436910"/>
              <a:gd name="connsiteY4" fmla="*/ 17896 h 373521"/>
              <a:gd name="connsiteX5" fmla="*/ 750084 w 2436910"/>
              <a:gd name="connsiteY5" fmla="*/ 363891 h 373521"/>
              <a:gd name="connsiteX6" fmla="*/ 898072 w 2436910"/>
              <a:gd name="connsiteY6" fmla="*/ 11192 h 373521"/>
              <a:gd name="connsiteX7" fmla="*/ 1035403 w 2436910"/>
              <a:gd name="connsiteY7" fmla="*/ 360796 h 373521"/>
              <a:gd name="connsiteX8" fmla="*/ 1167752 w 2436910"/>
              <a:gd name="connsiteY8" fmla="*/ 14803 h 373521"/>
              <a:gd name="connsiteX9" fmla="*/ 1324677 w 2436910"/>
              <a:gd name="connsiteY9" fmla="*/ 367157 h 373521"/>
              <a:gd name="connsiteX10" fmla="*/ 1482291 w 2436910"/>
              <a:gd name="connsiteY10" fmla="*/ 20991 h 373521"/>
              <a:gd name="connsiteX11" fmla="*/ 1600544 w 2436910"/>
              <a:gd name="connsiteY11" fmla="*/ 370594 h 373521"/>
              <a:gd name="connsiteX12" fmla="*/ 1744236 w 2436910"/>
              <a:gd name="connsiteY12" fmla="*/ 14460 h 373521"/>
              <a:gd name="connsiteX13" fmla="*/ 1904599 w 2436910"/>
              <a:gd name="connsiteY13" fmla="*/ 370423 h 373521"/>
              <a:gd name="connsiteX14" fmla="*/ 2138184 w 2436910"/>
              <a:gd name="connsiteY14" fmla="*/ 8443 h 373521"/>
              <a:gd name="connsiteX15" fmla="*/ 2271391 w 2436910"/>
              <a:gd name="connsiteY15" fmla="*/ 369906 h 373521"/>
              <a:gd name="connsiteX16" fmla="*/ 2436910 w 2436910"/>
              <a:gd name="connsiteY16" fmla="*/ 7584 h 373521"/>
              <a:gd name="connsiteX0" fmla="*/ 0 w 2436910"/>
              <a:gd name="connsiteY0" fmla="*/ 11382 h 373538"/>
              <a:gd name="connsiteX1" fmla="*/ 144208 w 2436910"/>
              <a:gd name="connsiteY1" fmla="*/ 373533 h 373538"/>
              <a:gd name="connsiteX2" fmla="*/ 298384 w 2436910"/>
              <a:gd name="connsiteY2" fmla="*/ 21008 h 373538"/>
              <a:gd name="connsiteX3" fmla="*/ 471638 w 2436910"/>
              <a:gd name="connsiteY3" fmla="*/ 370439 h 373538"/>
              <a:gd name="connsiteX4" fmla="*/ 580610 w 2436910"/>
              <a:gd name="connsiteY4" fmla="*/ 17913 h 373538"/>
              <a:gd name="connsiteX5" fmla="*/ 750084 w 2436910"/>
              <a:gd name="connsiteY5" fmla="*/ 363908 h 373538"/>
              <a:gd name="connsiteX6" fmla="*/ 898072 w 2436910"/>
              <a:gd name="connsiteY6" fmla="*/ 11209 h 373538"/>
              <a:gd name="connsiteX7" fmla="*/ 1035403 w 2436910"/>
              <a:gd name="connsiteY7" fmla="*/ 360813 h 373538"/>
              <a:gd name="connsiteX8" fmla="*/ 1167752 w 2436910"/>
              <a:gd name="connsiteY8" fmla="*/ 14820 h 373538"/>
              <a:gd name="connsiteX9" fmla="*/ 1324677 w 2436910"/>
              <a:gd name="connsiteY9" fmla="*/ 367174 h 373538"/>
              <a:gd name="connsiteX10" fmla="*/ 1482291 w 2436910"/>
              <a:gd name="connsiteY10" fmla="*/ 21008 h 373538"/>
              <a:gd name="connsiteX11" fmla="*/ 1600544 w 2436910"/>
              <a:gd name="connsiteY11" fmla="*/ 370611 h 373538"/>
              <a:gd name="connsiteX12" fmla="*/ 1744236 w 2436910"/>
              <a:gd name="connsiteY12" fmla="*/ 14477 h 373538"/>
              <a:gd name="connsiteX13" fmla="*/ 1904599 w 2436910"/>
              <a:gd name="connsiteY13" fmla="*/ 370440 h 373538"/>
              <a:gd name="connsiteX14" fmla="*/ 2046744 w 2436910"/>
              <a:gd name="connsiteY14" fmla="*/ 14992 h 373538"/>
              <a:gd name="connsiteX15" fmla="*/ 2271391 w 2436910"/>
              <a:gd name="connsiteY15" fmla="*/ 369923 h 373538"/>
              <a:gd name="connsiteX16" fmla="*/ 2436910 w 2436910"/>
              <a:gd name="connsiteY16" fmla="*/ 7601 h 373538"/>
              <a:gd name="connsiteX0" fmla="*/ 0 w 2436910"/>
              <a:gd name="connsiteY0" fmla="*/ 11382 h 373538"/>
              <a:gd name="connsiteX1" fmla="*/ 144208 w 2436910"/>
              <a:gd name="connsiteY1" fmla="*/ 373533 h 373538"/>
              <a:gd name="connsiteX2" fmla="*/ 298384 w 2436910"/>
              <a:gd name="connsiteY2" fmla="*/ 21008 h 373538"/>
              <a:gd name="connsiteX3" fmla="*/ 471638 w 2436910"/>
              <a:gd name="connsiteY3" fmla="*/ 370439 h 373538"/>
              <a:gd name="connsiteX4" fmla="*/ 580610 w 2436910"/>
              <a:gd name="connsiteY4" fmla="*/ 17913 h 373538"/>
              <a:gd name="connsiteX5" fmla="*/ 750084 w 2436910"/>
              <a:gd name="connsiteY5" fmla="*/ 363908 h 373538"/>
              <a:gd name="connsiteX6" fmla="*/ 898072 w 2436910"/>
              <a:gd name="connsiteY6" fmla="*/ 11209 h 373538"/>
              <a:gd name="connsiteX7" fmla="*/ 1035403 w 2436910"/>
              <a:gd name="connsiteY7" fmla="*/ 360813 h 373538"/>
              <a:gd name="connsiteX8" fmla="*/ 1167752 w 2436910"/>
              <a:gd name="connsiteY8" fmla="*/ 14820 h 373538"/>
              <a:gd name="connsiteX9" fmla="*/ 1324677 w 2436910"/>
              <a:gd name="connsiteY9" fmla="*/ 367174 h 373538"/>
              <a:gd name="connsiteX10" fmla="*/ 1482291 w 2436910"/>
              <a:gd name="connsiteY10" fmla="*/ 21008 h 373538"/>
              <a:gd name="connsiteX11" fmla="*/ 1600544 w 2436910"/>
              <a:gd name="connsiteY11" fmla="*/ 370611 h 373538"/>
              <a:gd name="connsiteX12" fmla="*/ 1744236 w 2436910"/>
              <a:gd name="connsiteY12" fmla="*/ 14477 h 373538"/>
              <a:gd name="connsiteX13" fmla="*/ 1904599 w 2436910"/>
              <a:gd name="connsiteY13" fmla="*/ 370440 h 373538"/>
              <a:gd name="connsiteX14" fmla="*/ 2046744 w 2436910"/>
              <a:gd name="connsiteY14" fmla="*/ 14992 h 373538"/>
              <a:gd name="connsiteX15" fmla="*/ 2219140 w 2436910"/>
              <a:gd name="connsiteY15" fmla="*/ 369923 h 373538"/>
              <a:gd name="connsiteX16" fmla="*/ 2436910 w 2436910"/>
              <a:gd name="connsiteY16" fmla="*/ 7601 h 373538"/>
              <a:gd name="connsiteX0" fmla="*/ 0 w 2436910"/>
              <a:gd name="connsiteY0" fmla="*/ 11390 h 373546"/>
              <a:gd name="connsiteX1" fmla="*/ 144208 w 2436910"/>
              <a:gd name="connsiteY1" fmla="*/ 373541 h 373546"/>
              <a:gd name="connsiteX2" fmla="*/ 298384 w 2436910"/>
              <a:gd name="connsiteY2" fmla="*/ 21016 h 373546"/>
              <a:gd name="connsiteX3" fmla="*/ 471638 w 2436910"/>
              <a:gd name="connsiteY3" fmla="*/ 370447 h 373546"/>
              <a:gd name="connsiteX4" fmla="*/ 580610 w 2436910"/>
              <a:gd name="connsiteY4" fmla="*/ 17921 h 373546"/>
              <a:gd name="connsiteX5" fmla="*/ 750084 w 2436910"/>
              <a:gd name="connsiteY5" fmla="*/ 363916 h 373546"/>
              <a:gd name="connsiteX6" fmla="*/ 898072 w 2436910"/>
              <a:gd name="connsiteY6" fmla="*/ 11217 h 373546"/>
              <a:gd name="connsiteX7" fmla="*/ 1035403 w 2436910"/>
              <a:gd name="connsiteY7" fmla="*/ 360821 h 373546"/>
              <a:gd name="connsiteX8" fmla="*/ 1167752 w 2436910"/>
              <a:gd name="connsiteY8" fmla="*/ 14828 h 373546"/>
              <a:gd name="connsiteX9" fmla="*/ 1324677 w 2436910"/>
              <a:gd name="connsiteY9" fmla="*/ 367182 h 373546"/>
              <a:gd name="connsiteX10" fmla="*/ 1482291 w 2436910"/>
              <a:gd name="connsiteY10" fmla="*/ 21016 h 373546"/>
              <a:gd name="connsiteX11" fmla="*/ 1600544 w 2436910"/>
              <a:gd name="connsiteY11" fmla="*/ 370619 h 373546"/>
              <a:gd name="connsiteX12" fmla="*/ 1744236 w 2436910"/>
              <a:gd name="connsiteY12" fmla="*/ 14485 h 373546"/>
              <a:gd name="connsiteX13" fmla="*/ 1904599 w 2436910"/>
              <a:gd name="connsiteY13" fmla="*/ 370448 h 373546"/>
              <a:gd name="connsiteX14" fmla="*/ 2066338 w 2436910"/>
              <a:gd name="connsiteY14" fmla="*/ 18266 h 373546"/>
              <a:gd name="connsiteX15" fmla="*/ 2219140 w 2436910"/>
              <a:gd name="connsiteY15" fmla="*/ 369931 h 373546"/>
              <a:gd name="connsiteX16" fmla="*/ 2436910 w 2436910"/>
              <a:gd name="connsiteY16" fmla="*/ 7609 h 373546"/>
              <a:gd name="connsiteX0" fmla="*/ 0 w 2355267"/>
              <a:gd name="connsiteY0" fmla="*/ 8169 h 370325"/>
              <a:gd name="connsiteX1" fmla="*/ 144208 w 2355267"/>
              <a:gd name="connsiteY1" fmla="*/ 370320 h 370325"/>
              <a:gd name="connsiteX2" fmla="*/ 298384 w 2355267"/>
              <a:gd name="connsiteY2" fmla="*/ 17795 h 370325"/>
              <a:gd name="connsiteX3" fmla="*/ 471638 w 2355267"/>
              <a:gd name="connsiteY3" fmla="*/ 367226 h 370325"/>
              <a:gd name="connsiteX4" fmla="*/ 580610 w 2355267"/>
              <a:gd name="connsiteY4" fmla="*/ 14700 h 370325"/>
              <a:gd name="connsiteX5" fmla="*/ 750084 w 2355267"/>
              <a:gd name="connsiteY5" fmla="*/ 360695 h 370325"/>
              <a:gd name="connsiteX6" fmla="*/ 898072 w 2355267"/>
              <a:gd name="connsiteY6" fmla="*/ 7996 h 370325"/>
              <a:gd name="connsiteX7" fmla="*/ 1035403 w 2355267"/>
              <a:gd name="connsiteY7" fmla="*/ 357600 h 370325"/>
              <a:gd name="connsiteX8" fmla="*/ 1167752 w 2355267"/>
              <a:gd name="connsiteY8" fmla="*/ 11607 h 370325"/>
              <a:gd name="connsiteX9" fmla="*/ 1324677 w 2355267"/>
              <a:gd name="connsiteY9" fmla="*/ 363961 h 370325"/>
              <a:gd name="connsiteX10" fmla="*/ 1482291 w 2355267"/>
              <a:gd name="connsiteY10" fmla="*/ 17795 h 370325"/>
              <a:gd name="connsiteX11" fmla="*/ 1600544 w 2355267"/>
              <a:gd name="connsiteY11" fmla="*/ 367398 h 370325"/>
              <a:gd name="connsiteX12" fmla="*/ 1744236 w 2355267"/>
              <a:gd name="connsiteY12" fmla="*/ 11264 h 370325"/>
              <a:gd name="connsiteX13" fmla="*/ 1904599 w 2355267"/>
              <a:gd name="connsiteY13" fmla="*/ 367227 h 370325"/>
              <a:gd name="connsiteX14" fmla="*/ 2066338 w 2355267"/>
              <a:gd name="connsiteY14" fmla="*/ 15045 h 370325"/>
              <a:gd name="connsiteX15" fmla="*/ 2219140 w 2355267"/>
              <a:gd name="connsiteY15" fmla="*/ 366710 h 370325"/>
              <a:gd name="connsiteX16" fmla="*/ 2355267 w 2355267"/>
              <a:gd name="connsiteY16" fmla="*/ 7654 h 370325"/>
              <a:gd name="connsiteX0" fmla="*/ 0 w 2335673"/>
              <a:gd name="connsiteY0" fmla="*/ 174 h 362330"/>
              <a:gd name="connsiteX1" fmla="*/ 144208 w 2335673"/>
              <a:gd name="connsiteY1" fmla="*/ 362325 h 362330"/>
              <a:gd name="connsiteX2" fmla="*/ 298384 w 2335673"/>
              <a:gd name="connsiteY2" fmla="*/ 9800 h 362330"/>
              <a:gd name="connsiteX3" fmla="*/ 471638 w 2335673"/>
              <a:gd name="connsiteY3" fmla="*/ 359231 h 362330"/>
              <a:gd name="connsiteX4" fmla="*/ 580610 w 2335673"/>
              <a:gd name="connsiteY4" fmla="*/ 6705 h 362330"/>
              <a:gd name="connsiteX5" fmla="*/ 750084 w 2335673"/>
              <a:gd name="connsiteY5" fmla="*/ 352700 h 362330"/>
              <a:gd name="connsiteX6" fmla="*/ 898072 w 2335673"/>
              <a:gd name="connsiteY6" fmla="*/ 1 h 362330"/>
              <a:gd name="connsiteX7" fmla="*/ 1035403 w 2335673"/>
              <a:gd name="connsiteY7" fmla="*/ 349605 h 362330"/>
              <a:gd name="connsiteX8" fmla="*/ 1167752 w 2335673"/>
              <a:gd name="connsiteY8" fmla="*/ 3612 h 362330"/>
              <a:gd name="connsiteX9" fmla="*/ 1324677 w 2335673"/>
              <a:gd name="connsiteY9" fmla="*/ 355966 h 362330"/>
              <a:gd name="connsiteX10" fmla="*/ 1482291 w 2335673"/>
              <a:gd name="connsiteY10" fmla="*/ 9800 h 362330"/>
              <a:gd name="connsiteX11" fmla="*/ 1600544 w 2335673"/>
              <a:gd name="connsiteY11" fmla="*/ 359403 h 362330"/>
              <a:gd name="connsiteX12" fmla="*/ 1744236 w 2335673"/>
              <a:gd name="connsiteY12" fmla="*/ 3269 h 362330"/>
              <a:gd name="connsiteX13" fmla="*/ 1904599 w 2335673"/>
              <a:gd name="connsiteY13" fmla="*/ 359232 h 362330"/>
              <a:gd name="connsiteX14" fmla="*/ 2066338 w 2335673"/>
              <a:gd name="connsiteY14" fmla="*/ 7050 h 362330"/>
              <a:gd name="connsiteX15" fmla="*/ 2219140 w 2335673"/>
              <a:gd name="connsiteY15" fmla="*/ 358715 h 362330"/>
              <a:gd name="connsiteX16" fmla="*/ 2335673 w 2335673"/>
              <a:gd name="connsiteY16" fmla="*/ 15987 h 362330"/>
              <a:gd name="connsiteX0" fmla="*/ 0 w 2335673"/>
              <a:gd name="connsiteY0" fmla="*/ 174 h 362330"/>
              <a:gd name="connsiteX1" fmla="*/ 144208 w 2335673"/>
              <a:gd name="connsiteY1" fmla="*/ 362325 h 362330"/>
              <a:gd name="connsiteX2" fmla="*/ 298384 w 2335673"/>
              <a:gd name="connsiteY2" fmla="*/ 9800 h 362330"/>
              <a:gd name="connsiteX3" fmla="*/ 455309 w 2335673"/>
              <a:gd name="connsiteY3" fmla="*/ 359231 h 362330"/>
              <a:gd name="connsiteX4" fmla="*/ 580610 w 2335673"/>
              <a:gd name="connsiteY4" fmla="*/ 6705 h 362330"/>
              <a:gd name="connsiteX5" fmla="*/ 750084 w 2335673"/>
              <a:gd name="connsiteY5" fmla="*/ 352700 h 362330"/>
              <a:gd name="connsiteX6" fmla="*/ 898072 w 2335673"/>
              <a:gd name="connsiteY6" fmla="*/ 1 h 362330"/>
              <a:gd name="connsiteX7" fmla="*/ 1035403 w 2335673"/>
              <a:gd name="connsiteY7" fmla="*/ 349605 h 362330"/>
              <a:gd name="connsiteX8" fmla="*/ 1167752 w 2335673"/>
              <a:gd name="connsiteY8" fmla="*/ 3612 h 362330"/>
              <a:gd name="connsiteX9" fmla="*/ 1324677 w 2335673"/>
              <a:gd name="connsiteY9" fmla="*/ 355966 h 362330"/>
              <a:gd name="connsiteX10" fmla="*/ 1482291 w 2335673"/>
              <a:gd name="connsiteY10" fmla="*/ 9800 h 362330"/>
              <a:gd name="connsiteX11" fmla="*/ 1600544 w 2335673"/>
              <a:gd name="connsiteY11" fmla="*/ 359403 h 362330"/>
              <a:gd name="connsiteX12" fmla="*/ 1744236 w 2335673"/>
              <a:gd name="connsiteY12" fmla="*/ 3269 h 362330"/>
              <a:gd name="connsiteX13" fmla="*/ 1904599 w 2335673"/>
              <a:gd name="connsiteY13" fmla="*/ 359232 h 362330"/>
              <a:gd name="connsiteX14" fmla="*/ 2066338 w 2335673"/>
              <a:gd name="connsiteY14" fmla="*/ 7050 h 362330"/>
              <a:gd name="connsiteX15" fmla="*/ 2219140 w 2335673"/>
              <a:gd name="connsiteY15" fmla="*/ 358715 h 362330"/>
              <a:gd name="connsiteX16" fmla="*/ 2335673 w 2335673"/>
              <a:gd name="connsiteY16" fmla="*/ 15987 h 362330"/>
              <a:gd name="connsiteX0" fmla="*/ 0 w 2303016"/>
              <a:gd name="connsiteY0" fmla="*/ 6705 h 362325"/>
              <a:gd name="connsiteX1" fmla="*/ 111551 w 2303016"/>
              <a:gd name="connsiteY1" fmla="*/ 362325 h 362325"/>
              <a:gd name="connsiteX2" fmla="*/ 265727 w 2303016"/>
              <a:gd name="connsiteY2" fmla="*/ 9800 h 362325"/>
              <a:gd name="connsiteX3" fmla="*/ 422652 w 2303016"/>
              <a:gd name="connsiteY3" fmla="*/ 359231 h 362325"/>
              <a:gd name="connsiteX4" fmla="*/ 547953 w 2303016"/>
              <a:gd name="connsiteY4" fmla="*/ 6705 h 362325"/>
              <a:gd name="connsiteX5" fmla="*/ 717427 w 2303016"/>
              <a:gd name="connsiteY5" fmla="*/ 352700 h 362325"/>
              <a:gd name="connsiteX6" fmla="*/ 865415 w 2303016"/>
              <a:gd name="connsiteY6" fmla="*/ 1 h 362325"/>
              <a:gd name="connsiteX7" fmla="*/ 1002746 w 2303016"/>
              <a:gd name="connsiteY7" fmla="*/ 349605 h 362325"/>
              <a:gd name="connsiteX8" fmla="*/ 1135095 w 2303016"/>
              <a:gd name="connsiteY8" fmla="*/ 3612 h 362325"/>
              <a:gd name="connsiteX9" fmla="*/ 1292020 w 2303016"/>
              <a:gd name="connsiteY9" fmla="*/ 355966 h 362325"/>
              <a:gd name="connsiteX10" fmla="*/ 1449634 w 2303016"/>
              <a:gd name="connsiteY10" fmla="*/ 9800 h 362325"/>
              <a:gd name="connsiteX11" fmla="*/ 1567887 w 2303016"/>
              <a:gd name="connsiteY11" fmla="*/ 359403 h 362325"/>
              <a:gd name="connsiteX12" fmla="*/ 1711579 w 2303016"/>
              <a:gd name="connsiteY12" fmla="*/ 3269 h 362325"/>
              <a:gd name="connsiteX13" fmla="*/ 1871942 w 2303016"/>
              <a:gd name="connsiteY13" fmla="*/ 359232 h 362325"/>
              <a:gd name="connsiteX14" fmla="*/ 2033681 w 2303016"/>
              <a:gd name="connsiteY14" fmla="*/ 7050 h 362325"/>
              <a:gd name="connsiteX15" fmla="*/ 2186483 w 2303016"/>
              <a:gd name="connsiteY15" fmla="*/ 358715 h 362325"/>
              <a:gd name="connsiteX16" fmla="*/ 2303016 w 2303016"/>
              <a:gd name="connsiteY16" fmla="*/ 15987 h 362325"/>
              <a:gd name="connsiteX0" fmla="*/ 0 w 2345832"/>
              <a:gd name="connsiteY0" fmla="*/ 6705 h 500018"/>
              <a:gd name="connsiteX1" fmla="*/ 111551 w 2345832"/>
              <a:gd name="connsiteY1" fmla="*/ 362325 h 500018"/>
              <a:gd name="connsiteX2" fmla="*/ 265727 w 2345832"/>
              <a:gd name="connsiteY2" fmla="*/ 9800 h 500018"/>
              <a:gd name="connsiteX3" fmla="*/ 422652 w 2345832"/>
              <a:gd name="connsiteY3" fmla="*/ 359231 h 500018"/>
              <a:gd name="connsiteX4" fmla="*/ 547953 w 2345832"/>
              <a:gd name="connsiteY4" fmla="*/ 6705 h 500018"/>
              <a:gd name="connsiteX5" fmla="*/ 717427 w 2345832"/>
              <a:gd name="connsiteY5" fmla="*/ 352700 h 500018"/>
              <a:gd name="connsiteX6" fmla="*/ 865415 w 2345832"/>
              <a:gd name="connsiteY6" fmla="*/ 1 h 500018"/>
              <a:gd name="connsiteX7" fmla="*/ 1002746 w 2345832"/>
              <a:gd name="connsiteY7" fmla="*/ 349605 h 500018"/>
              <a:gd name="connsiteX8" fmla="*/ 1135095 w 2345832"/>
              <a:gd name="connsiteY8" fmla="*/ 3612 h 500018"/>
              <a:gd name="connsiteX9" fmla="*/ 1292020 w 2345832"/>
              <a:gd name="connsiteY9" fmla="*/ 355966 h 500018"/>
              <a:gd name="connsiteX10" fmla="*/ 1449634 w 2345832"/>
              <a:gd name="connsiteY10" fmla="*/ 9800 h 500018"/>
              <a:gd name="connsiteX11" fmla="*/ 1567887 w 2345832"/>
              <a:gd name="connsiteY11" fmla="*/ 359403 h 500018"/>
              <a:gd name="connsiteX12" fmla="*/ 1711579 w 2345832"/>
              <a:gd name="connsiteY12" fmla="*/ 3269 h 500018"/>
              <a:gd name="connsiteX13" fmla="*/ 1871942 w 2345832"/>
              <a:gd name="connsiteY13" fmla="*/ 359232 h 500018"/>
              <a:gd name="connsiteX14" fmla="*/ 2033681 w 2345832"/>
              <a:gd name="connsiteY14" fmla="*/ 7050 h 500018"/>
              <a:gd name="connsiteX15" fmla="*/ 2186483 w 2345832"/>
              <a:gd name="connsiteY15" fmla="*/ 358715 h 500018"/>
              <a:gd name="connsiteX16" fmla="*/ 2345832 w 2345832"/>
              <a:gd name="connsiteY16" fmla="*/ 500018 h 500018"/>
              <a:gd name="connsiteX0" fmla="*/ 0 w 2345832"/>
              <a:gd name="connsiteY0" fmla="*/ 6705 h 500018"/>
              <a:gd name="connsiteX1" fmla="*/ 111551 w 2345832"/>
              <a:gd name="connsiteY1" fmla="*/ 362325 h 500018"/>
              <a:gd name="connsiteX2" fmla="*/ 265727 w 2345832"/>
              <a:gd name="connsiteY2" fmla="*/ 9800 h 500018"/>
              <a:gd name="connsiteX3" fmla="*/ 422652 w 2345832"/>
              <a:gd name="connsiteY3" fmla="*/ 359231 h 500018"/>
              <a:gd name="connsiteX4" fmla="*/ 547953 w 2345832"/>
              <a:gd name="connsiteY4" fmla="*/ 6705 h 500018"/>
              <a:gd name="connsiteX5" fmla="*/ 717427 w 2345832"/>
              <a:gd name="connsiteY5" fmla="*/ 352700 h 500018"/>
              <a:gd name="connsiteX6" fmla="*/ 865415 w 2345832"/>
              <a:gd name="connsiteY6" fmla="*/ 1 h 500018"/>
              <a:gd name="connsiteX7" fmla="*/ 1002746 w 2345832"/>
              <a:gd name="connsiteY7" fmla="*/ 349605 h 500018"/>
              <a:gd name="connsiteX8" fmla="*/ 1135095 w 2345832"/>
              <a:gd name="connsiteY8" fmla="*/ 3612 h 500018"/>
              <a:gd name="connsiteX9" fmla="*/ 1292020 w 2345832"/>
              <a:gd name="connsiteY9" fmla="*/ 355966 h 500018"/>
              <a:gd name="connsiteX10" fmla="*/ 1449634 w 2345832"/>
              <a:gd name="connsiteY10" fmla="*/ 9800 h 500018"/>
              <a:gd name="connsiteX11" fmla="*/ 1567887 w 2345832"/>
              <a:gd name="connsiteY11" fmla="*/ 359403 h 500018"/>
              <a:gd name="connsiteX12" fmla="*/ 1711579 w 2345832"/>
              <a:gd name="connsiteY12" fmla="*/ 3269 h 500018"/>
              <a:gd name="connsiteX13" fmla="*/ 1871942 w 2345832"/>
              <a:gd name="connsiteY13" fmla="*/ 359232 h 500018"/>
              <a:gd name="connsiteX14" fmla="*/ 2033681 w 2345832"/>
              <a:gd name="connsiteY14" fmla="*/ 7050 h 500018"/>
              <a:gd name="connsiteX15" fmla="*/ 2186483 w 2345832"/>
              <a:gd name="connsiteY15" fmla="*/ 358715 h 500018"/>
              <a:gd name="connsiteX16" fmla="*/ 2345832 w 2345832"/>
              <a:gd name="connsiteY16" fmla="*/ 500018 h 500018"/>
              <a:gd name="connsiteX0" fmla="*/ 0 w 2422747"/>
              <a:gd name="connsiteY0" fmla="*/ 6705 h 362325"/>
              <a:gd name="connsiteX1" fmla="*/ 111551 w 2422747"/>
              <a:gd name="connsiteY1" fmla="*/ 362325 h 362325"/>
              <a:gd name="connsiteX2" fmla="*/ 265727 w 2422747"/>
              <a:gd name="connsiteY2" fmla="*/ 9800 h 362325"/>
              <a:gd name="connsiteX3" fmla="*/ 422652 w 2422747"/>
              <a:gd name="connsiteY3" fmla="*/ 359231 h 362325"/>
              <a:gd name="connsiteX4" fmla="*/ 547953 w 2422747"/>
              <a:gd name="connsiteY4" fmla="*/ 6705 h 362325"/>
              <a:gd name="connsiteX5" fmla="*/ 717427 w 2422747"/>
              <a:gd name="connsiteY5" fmla="*/ 352700 h 362325"/>
              <a:gd name="connsiteX6" fmla="*/ 865415 w 2422747"/>
              <a:gd name="connsiteY6" fmla="*/ 1 h 362325"/>
              <a:gd name="connsiteX7" fmla="*/ 1002746 w 2422747"/>
              <a:gd name="connsiteY7" fmla="*/ 349605 h 362325"/>
              <a:gd name="connsiteX8" fmla="*/ 1135095 w 2422747"/>
              <a:gd name="connsiteY8" fmla="*/ 3612 h 362325"/>
              <a:gd name="connsiteX9" fmla="*/ 1292020 w 2422747"/>
              <a:gd name="connsiteY9" fmla="*/ 355966 h 362325"/>
              <a:gd name="connsiteX10" fmla="*/ 1449634 w 2422747"/>
              <a:gd name="connsiteY10" fmla="*/ 9800 h 362325"/>
              <a:gd name="connsiteX11" fmla="*/ 1567887 w 2422747"/>
              <a:gd name="connsiteY11" fmla="*/ 359403 h 362325"/>
              <a:gd name="connsiteX12" fmla="*/ 1711579 w 2422747"/>
              <a:gd name="connsiteY12" fmla="*/ 3269 h 362325"/>
              <a:gd name="connsiteX13" fmla="*/ 1871942 w 2422747"/>
              <a:gd name="connsiteY13" fmla="*/ 359232 h 362325"/>
              <a:gd name="connsiteX14" fmla="*/ 2033681 w 2422747"/>
              <a:gd name="connsiteY14" fmla="*/ 7050 h 362325"/>
              <a:gd name="connsiteX15" fmla="*/ 2186483 w 2422747"/>
              <a:gd name="connsiteY15" fmla="*/ 358715 h 362325"/>
              <a:gd name="connsiteX16" fmla="*/ 2422747 w 2422747"/>
              <a:gd name="connsiteY16" fmla="*/ 123046 h 362325"/>
              <a:gd name="connsiteX0" fmla="*/ 0 w 2422747"/>
              <a:gd name="connsiteY0" fmla="*/ 6705 h 362325"/>
              <a:gd name="connsiteX1" fmla="*/ 111551 w 2422747"/>
              <a:gd name="connsiteY1" fmla="*/ 362325 h 362325"/>
              <a:gd name="connsiteX2" fmla="*/ 265727 w 2422747"/>
              <a:gd name="connsiteY2" fmla="*/ 9800 h 362325"/>
              <a:gd name="connsiteX3" fmla="*/ 422652 w 2422747"/>
              <a:gd name="connsiteY3" fmla="*/ 359231 h 362325"/>
              <a:gd name="connsiteX4" fmla="*/ 547953 w 2422747"/>
              <a:gd name="connsiteY4" fmla="*/ 6705 h 362325"/>
              <a:gd name="connsiteX5" fmla="*/ 717427 w 2422747"/>
              <a:gd name="connsiteY5" fmla="*/ 352700 h 362325"/>
              <a:gd name="connsiteX6" fmla="*/ 865415 w 2422747"/>
              <a:gd name="connsiteY6" fmla="*/ 1 h 362325"/>
              <a:gd name="connsiteX7" fmla="*/ 1002746 w 2422747"/>
              <a:gd name="connsiteY7" fmla="*/ 349605 h 362325"/>
              <a:gd name="connsiteX8" fmla="*/ 1135095 w 2422747"/>
              <a:gd name="connsiteY8" fmla="*/ 3612 h 362325"/>
              <a:gd name="connsiteX9" fmla="*/ 1292020 w 2422747"/>
              <a:gd name="connsiteY9" fmla="*/ 355966 h 362325"/>
              <a:gd name="connsiteX10" fmla="*/ 1449634 w 2422747"/>
              <a:gd name="connsiteY10" fmla="*/ 9800 h 362325"/>
              <a:gd name="connsiteX11" fmla="*/ 1567887 w 2422747"/>
              <a:gd name="connsiteY11" fmla="*/ 359403 h 362325"/>
              <a:gd name="connsiteX12" fmla="*/ 1711579 w 2422747"/>
              <a:gd name="connsiteY12" fmla="*/ 3269 h 362325"/>
              <a:gd name="connsiteX13" fmla="*/ 1871942 w 2422747"/>
              <a:gd name="connsiteY13" fmla="*/ 359232 h 362325"/>
              <a:gd name="connsiteX14" fmla="*/ 2033681 w 2422747"/>
              <a:gd name="connsiteY14" fmla="*/ 7050 h 362325"/>
              <a:gd name="connsiteX15" fmla="*/ 2186483 w 2422747"/>
              <a:gd name="connsiteY15" fmla="*/ 358715 h 362325"/>
              <a:gd name="connsiteX16" fmla="*/ 2422747 w 2422747"/>
              <a:gd name="connsiteY16" fmla="*/ 123046 h 362325"/>
              <a:gd name="connsiteX0" fmla="*/ 0 w 2474914"/>
              <a:gd name="connsiteY0" fmla="*/ 26513 h 362339"/>
              <a:gd name="connsiteX1" fmla="*/ 163718 w 2474914"/>
              <a:gd name="connsiteY1" fmla="*/ 362325 h 362339"/>
              <a:gd name="connsiteX2" fmla="*/ 317894 w 2474914"/>
              <a:gd name="connsiteY2" fmla="*/ 9800 h 362339"/>
              <a:gd name="connsiteX3" fmla="*/ 474819 w 2474914"/>
              <a:gd name="connsiteY3" fmla="*/ 359231 h 362339"/>
              <a:gd name="connsiteX4" fmla="*/ 600120 w 2474914"/>
              <a:gd name="connsiteY4" fmla="*/ 6705 h 362339"/>
              <a:gd name="connsiteX5" fmla="*/ 769594 w 2474914"/>
              <a:gd name="connsiteY5" fmla="*/ 352700 h 362339"/>
              <a:gd name="connsiteX6" fmla="*/ 917582 w 2474914"/>
              <a:gd name="connsiteY6" fmla="*/ 1 h 362339"/>
              <a:gd name="connsiteX7" fmla="*/ 1054913 w 2474914"/>
              <a:gd name="connsiteY7" fmla="*/ 349605 h 362339"/>
              <a:gd name="connsiteX8" fmla="*/ 1187262 w 2474914"/>
              <a:gd name="connsiteY8" fmla="*/ 3612 h 362339"/>
              <a:gd name="connsiteX9" fmla="*/ 1344187 w 2474914"/>
              <a:gd name="connsiteY9" fmla="*/ 355966 h 362339"/>
              <a:gd name="connsiteX10" fmla="*/ 1501801 w 2474914"/>
              <a:gd name="connsiteY10" fmla="*/ 9800 h 362339"/>
              <a:gd name="connsiteX11" fmla="*/ 1620054 w 2474914"/>
              <a:gd name="connsiteY11" fmla="*/ 359403 h 362339"/>
              <a:gd name="connsiteX12" fmla="*/ 1763746 w 2474914"/>
              <a:gd name="connsiteY12" fmla="*/ 3269 h 362339"/>
              <a:gd name="connsiteX13" fmla="*/ 1924109 w 2474914"/>
              <a:gd name="connsiteY13" fmla="*/ 359232 h 362339"/>
              <a:gd name="connsiteX14" fmla="*/ 2085848 w 2474914"/>
              <a:gd name="connsiteY14" fmla="*/ 7050 h 362339"/>
              <a:gd name="connsiteX15" fmla="*/ 2238650 w 2474914"/>
              <a:gd name="connsiteY15" fmla="*/ 358715 h 362339"/>
              <a:gd name="connsiteX16" fmla="*/ 2474914 w 2474914"/>
              <a:gd name="connsiteY16" fmla="*/ 123046 h 362339"/>
              <a:gd name="connsiteX0" fmla="*/ 0 w 2474914"/>
              <a:gd name="connsiteY0" fmla="*/ 26513 h 362339"/>
              <a:gd name="connsiteX1" fmla="*/ 163718 w 2474914"/>
              <a:gd name="connsiteY1" fmla="*/ 362325 h 362339"/>
              <a:gd name="connsiteX2" fmla="*/ 317894 w 2474914"/>
              <a:gd name="connsiteY2" fmla="*/ 9800 h 362339"/>
              <a:gd name="connsiteX3" fmla="*/ 474819 w 2474914"/>
              <a:gd name="connsiteY3" fmla="*/ 359231 h 362339"/>
              <a:gd name="connsiteX4" fmla="*/ 600120 w 2474914"/>
              <a:gd name="connsiteY4" fmla="*/ 6705 h 362339"/>
              <a:gd name="connsiteX5" fmla="*/ 769594 w 2474914"/>
              <a:gd name="connsiteY5" fmla="*/ 352700 h 362339"/>
              <a:gd name="connsiteX6" fmla="*/ 917582 w 2474914"/>
              <a:gd name="connsiteY6" fmla="*/ 1 h 362339"/>
              <a:gd name="connsiteX7" fmla="*/ 1054913 w 2474914"/>
              <a:gd name="connsiteY7" fmla="*/ 349605 h 362339"/>
              <a:gd name="connsiteX8" fmla="*/ 1187262 w 2474914"/>
              <a:gd name="connsiteY8" fmla="*/ 3612 h 362339"/>
              <a:gd name="connsiteX9" fmla="*/ 1344187 w 2474914"/>
              <a:gd name="connsiteY9" fmla="*/ 355966 h 362339"/>
              <a:gd name="connsiteX10" fmla="*/ 1501801 w 2474914"/>
              <a:gd name="connsiteY10" fmla="*/ 9800 h 362339"/>
              <a:gd name="connsiteX11" fmla="*/ 1620054 w 2474914"/>
              <a:gd name="connsiteY11" fmla="*/ 359403 h 362339"/>
              <a:gd name="connsiteX12" fmla="*/ 1763746 w 2474914"/>
              <a:gd name="connsiteY12" fmla="*/ 3269 h 362339"/>
              <a:gd name="connsiteX13" fmla="*/ 1924109 w 2474914"/>
              <a:gd name="connsiteY13" fmla="*/ 359232 h 362339"/>
              <a:gd name="connsiteX14" fmla="*/ 2085848 w 2474914"/>
              <a:gd name="connsiteY14" fmla="*/ 7050 h 362339"/>
              <a:gd name="connsiteX15" fmla="*/ 2238650 w 2474914"/>
              <a:gd name="connsiteY15" fmla="*/ 358715 h 362339"/>
              <a:gd name="connsiteX16" fmla="*/ 2474914 w 2474914"/>
              <a:gd name="connsiteY16" fmla="*/ 123046 h 362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4914" h="362339">
                <a:moveTo>
                  <a:pt x="0" y="26513"/>
                </a:moveTo>
                <a:cubicBezTo>
                  <a:pt x="81742" y="-44427"/>
                  <a:pt x="110736" y="365110"/>
                  <a:pt x="163718" y="362325"/>
                </a:cubicBezTo>
                <a:cubicBezTo>
                  <a:pt x="216700" y="359540"/>
                  <a:pt x="266044" y="10316"/>
                  <a:pt x="317894" y="9800"/>
                </a:cubicBezTo>
                <a:cubicBezTo>
                  <a:pt x="369744" y="9284"/>
                  <a:pt x="427781" y="359747"/>
                  <a:pt x="474819" y="359231"/>
                </a:cubicBezTo>
                <a:cubicBezTo>
                  <a:pt x="521857" y="358715"/>
                  <a:pt x="550991" y="7793"/>
                  <a:pt x="600120" y="6705"/>
                </a:cubicBezTo>
                <a:cubicBezTo>
                  <a:pt x="649249" y="5617"/>
                  <a:pt x="716684" y="353817"/>
                  <a:pt x="769594" y="352700"/>
                </a:cubicBezTo>
                <a:cubicBezTo>
                  <a:pt x="822504" y="351583"/>
                  <a:pt x="870029" y="517"/>
                  <a:pt x="917582" y="1"/>
                </a:cubicBezTo>
                <a:cubicBezTo>
                  <a:pt x="965135" y="-515"/>
                  <a:pt x="1009966" y="349003"/>
                  <a:pt x="1054913" y="349605"/>
                </a:cubicBezTo>
                <a:cubicBezTo>
                  <a:pt x="1099860" y="350207"/>
                  <a:pt x="1139050" y="2552"/>
                  <a:pt x="1187262" y="3612"/>
                </a:cubicBezTo>
                <a:cubicBezTo>
                  <a:pt x="1235474" y="4672"/>
                  <a:pt x="1291764" y="354935"/>
                  <a:pt x="1344187" y="355966"/>
                </a:cubicBezTo>
                <a:cubicBezTo>
                  <a:pt x="1396610" y="356997"/>
                  <a:pt x="1455823" y="9227"/>
                  <a:pt x="1501801" y="9800"/>
                </a:cubicBezTo>
                <a:cubicBezTo>
                  <a:pt x="1547779" y="10373"/>
                  <a:pt x="1576397" y="360491"/>
                  <a:pt x="1620054" y="359403"/>
                </a:cubicBezTo>
                <a:cubicBezTo>
                  <a:pt x="1663711" y="358315"/>
                  <a:pt x="1713070" y="3297"/>
                  <a:pt x="1763746" y="3269"/>
                </a:cubicBezTo>
                <a:cubicBezTo>
                  <a:pt x="1814422" y="3241"/>
                  <a:pt x="1870425" y="358602"/>
                  <a:pt x="1924109" y="359232"/>
                </a:cubicBezTo>
                <a:cubicBezTo>
                  <a:pt x="1977793" y="359862"/>
                  <a:pt x="2033425" y="7136"/>
                  <a:pt x="2085848" y="7050"/>
                </a:cubicBezTo>
                <a:cubicBezTo>
                  <a:pt x="2138271" y="6964"/>
                  <a:pt x="2173806" y="339382"/>
                  <a:pt x="2238650" y="358715"/>
                </a:cubicBezTo>
                <a:cubicBezTo>
                  <a:pt x="2303494" y="378048"/>
                  <a:pt x="2386457" y="51213"/>
                  <a:pt x="2474914" y="123046"/>
                </a:cubicBezTo>
              </a:path>
            </a:pathLst>
          </a:custGeom>
          <a:noFill/>
          <a:ln>
            <a:solidFill>
              <a:srgbClr val="018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Arrow Connector 37">
            <a:extLst>
              <a:ext uri="{FF2B5EF4-FFF2-40B4-BE49-F238E27FC236}">
                <a16:creationId xmlns:a16="http://schemas.microsoft.com/office/drawing/2014/main" id="{40E9B64A-3840-584C-AC83-0D26E0A8C357}"/>
              </a:ext>
            </a:extLst>
          </p:cNvPr>
          <p:cNvCxnSpPr>
            <a:cxnSpLocks/>
          </p:cNvCxnSpPr>
          <p:nvPr/>
        </p:nvCxnSpPr>
        <p:spPr>
          <a:xfrm>
            <a:off x="8396153" y="3686476"/>
            <a:ext cx="28082" cy="65315"/>
          </a:xfrm>
          <a:prstGeom prst="straightConnector1">
            <a:avLst/>
          </a:prstGeom>
          <a:ln>
            <a:solidFill>
              <a:srgbClr val="0182A9"/>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765C5C1-718A-5544-A80B-A1CE529A360F}"/>
              </a:ext>
            </a:extLst>
          </p:cNvPr>
          <p:cNvSpPr txBox="1"/>
          <p:nvPr/>
        </p:nvSpPr>
        <p:spPr>
          <a:xfrm>
            <a:off x="6568707" y="1774298"/>
            <a:ext cx="1937437" cy="307777"/>
          </a:xfrm>
          <a:prstGeom prst="rect">
            <a:avLst/>
          </a:prstGeom>
          <a:noFill/>
        </p:spPr>
        <p:txBody>
          <a:bodyPr wrap="square" rtlCol="0">
            <a:spAutoFit/>
          </a:bodyPr>
          <a:lstStyle/>
          <a:p>
            <a:r>
              <a:rPr lang="en-US" sz="1400" dirty="0">
                <a:solidFill>
                  <a:srgbClr val="45535F"/>
                </a:solidFill>
                <a:latin typeface="Helvetica Neue" panose="02000503000000020004" pitchFamily="2" charset="0"/>
                <a:ea typeface="Helvetica Neue" panose="02000503000000020004" pitchFamily="2" charset="0"/>
                <a:cs typeface="Helvetica Neue" panose="02000503000000020004" pitchFamily="2" charset="0"/>
              </a:rPr>
              <a:t>Photons from the sun</a:t>
            </a:r>
          </a:p>
        </p:txBody>
      </p:sp>
    </p:spTree>
    <p:extLst>
      <p:ext uri="{BB962C8B-B14F-4D97-AF65-F5344CB8AC3E}">
        <p14:creationId xmlns:p14="http://schemas.microsoft.com/office/powerpoint/2010/main" val="1043843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BA9-67C7-F64B-948A-AB0171AF03B6}"/>
              </a:ext>
            </a:extLst>
          </p:cNvPr>
          <p:cNvSpPr>
            <a:spLocks noGrp="1"/>
          </p:cNvSpPr>
          <p:nvPr>
            <p:ph type="title"/>
          </p:nvPr>
        </p:nvSpPr>
        <p:spPr/>
        <p:txBody>
          <a:bodyPr/>
          <a:lstStyle/>
          <a:p>
            <a:r>
              <a:rPr lang="en-US" dirty="0"/>
              <a:t>Solar Resource Measurements</a:t>
            </a:r>
          </a:p>
        </p:txBody>
      </p:sp>
      <p:sp>
        <p:nvSpPr>
          <p:cNvPr id="3" name="Content Placeholder 2">
            <a:extLst>
              <a:ext uri="{FF2B5EF4-FFF2-40B4-BE49-F238E27FC236}">
                <a16:creationId xmlns:a16="http://schemas.microsoft.com/office/drawing/2014/main" id="{F907B640-D072-0343-A394-EBF64C9AD66C}"/>
              </a:ext>
            </a:extLst>
          </p:cNvPr>
          <p:cNvSpPr>
            <a:spLocks noGrp="1"/>
          </p:cNvSpPr>
          <p:nvPr>
            <p:ph idx="1"/>
          </p:nvPr>
        </p:nvSpPr>
        <p:spPr>
          <a:xfrm>
            <a:off x="838200" y="1825625"/>
            <a:ext cx="10515600" cy="1938507"/>
          </a:xfrm>
        </p:spPr>
        <p:txBody>
          <a:bodyPr/>
          <a:lstStyle/>
          <a:p>
            <a:r>
              <a:rPr lang="en-US" dirty="0"/>
              <a:t>A </a:t>
            </a:r>
            <a:r>
              <a:rPr lang="en-US" b="1" dirty="0"/>
              <a:t>pyranometer</a:t>
            </a:r>
            <a:r>
              <a:rPr lang="en-US" dirty="0"/>
              <a:t> is a device used to measure the intensity of the sun at any given time (also called </a:t>
            </a:r>
            <a:r>
              <a:rPr lang="en-US" b="1" dirty="0"/>
              <a:t>irradiance</a:t>
            </a:r>
            <a:r>
              <a:rPr lang="en-US" dirty="0"/>
              <a:t>)</a:t>
            </a:r>
          </a:p>
          <a:p>
            <a:r>
              <a:rPr lang="en-US" dirty="0"/>
              <a:t>Units: </a:t>
            </a:r>
            <a:r>
              <a:rPr lang="en-US" b="1" dirty="0">
                <a:solidFill>
                  <a:srgbClr val="78A12E"/>
                </a:solidFill>
              </a:rPr>
              <a:t>watts/m</a:t>
            </a:r>
            <a:r>
              <a:rPr lang="en-US" b="1" baseline="30000" dirty="0">
                <a:solidFill>
                  <a:srgbClr val="78A12E"/>
                </a:solidFill>
              </a:rPr>
              <a:t>2</a:t>
            </a:r>
          </a:p>
          <a:p>
            <a:r>
              <a:rPr lang="en-US" dirty="0"/>
              <a:t>For accurate reading, point the sensor in the same direction the solar module faces</a:t>
            </a:r>
          </a:p>
        </p:txBody>
      </p:sp>
      <p:sp>
        <p:nvSpPr>
          <p:cNvPr id="4" name="Date Placeholder 3">
            <a:extLst>
              <a:ext uri="{FF2B5EF4-FFF2-40B4-BE49-F238E27FC236}">
                <a16:creationId xmlns:a16="http://schemas.microsoft.com/office/drawing/2014/main" id="{344EC779-0D3D-324F-B9A9-CC8EC0A50A00}"/>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57736AFB-5C91-8747-966A-829195198B74}"/>
              </a:ext>
            </a:extLst>
          </p:cNvPr>
          <p:cNvSpPr>
            <a:spLocks noGrp="1"/>
          </p:cNvSpPr>
          <p:nvPr>
            <p:ph type="sldNum" sz="quarter" idx="12"/>
          </p:nvPr>
        </p:nvSpPr>
        <p:spPr/>
        <p:txBody>
          <a:bodyPr/>
          <a:lstStyle/>
          <a:p>
            <a:fld id="{F60E4191-B049-AF4C-B31B-63DAE0652CDF}" type="slidenum">
              <a:rPr lang="en-US" smtClean="0"/>
              <a:pPr/>
              <a:t>14</a:t>
            </a:fld>
            <a:endParaRPr lang="en-US" dirty="0"/>
          </a:p>
        </p:txBody>
      </p:sp>
      <p:pic>
        <p:nvPicPr>
          <p:cNvPr id="6" name="Picture 5">
            <a:extLst>
              <a:ext uri="{FF2B5EF4-FFF2-40B4-BE49-F238E27FC236}">
                <a16:creationId xmlns:a16="http://schemas.microsoft.com/office/drawing/2014/main" id="{1BB26B72-1AE6-8E45-B166-BBDB6D4C08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0702" y="3497802"/>
            <a:ext cx="2399589" cy="2543564"/>
          </a:xfrm>
          <a:prstGeom prst="rect">
            <a:avLst/>
          </a:prstGeom>
        </p:spPr>
      </p:pic>
      <p:pic>
        <p:nvPicPr>
          <p:cNvPr id="9" name="Picture 8">
            <a:extLst>
              <a:ext uri="{FF2B5EF4-FFF2-40B4-BE49-F238E27FC236}">
                <a16:creationId xmlns:a16="http://schemas.microsoft.com/office/drawing/2014/main" id="{0AE70F28-B834-9A47-B86D-AAB5B041A806}"/>
              </a:ext>
            </a:extLst>
          </p:cNvPr>
          <p:cNvPicPr>
            <a:picLocks noChangeAspect="1"/>
          </p:cNvPicPr>
          <p:nvPr/>
        </p:nvPicPr>
        <p:blipFill>
          <a:blip r:embed="rId4"/>
          <a:stretch>
            <a:fillRect/>
          </a:stretch>
        </p:blipFill>
        <p:spPr>
          <a:xfrm>
            <a:off x="4835290" y="3497802"/>
            <a:ext cx="5348616" cy="2543564"/>
          </a:xfrm>
          <a:prstGeom prst="rect">
            <a:avLst/>
          </a:prstGeom>
        </p:spPr>
      </p:pic>
    </p:spTree>
    <p:extLst>
      <p:ext uri="{BB962C8B-B14F-4D97-AF65-F5344CB8AC3E}">
        <p14:creationId xmlns:p14="http://schemas.microsoft.com/office/powerpoint/2010/main" val="1992803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6435B-EFB3-EF47-BEFB-2E0B36FCD610}"/>
              </a:ext>
            </a:extLst>
          </p:cNvPr>
          <p:cNvSpPr>
            <a:spLocks noGrp="1"/>
          </p:cNvSpPr>
          <p:nvPr>
            <p:ph type="title"/>
          </p:nvPr>
        </p:nvSpPr>
        <p:spPr/>
        <p:txBody>
          <a:bodyPr/>
          <a:lstStyle/>
          <a:p>
            <a:r>
              <a:rPr lang="en-US" dirty="0"/>
              <a:t>Did you know….</a:t>
            </a:r>
          </a:p>
        </p:txBody>
      </p:sp>
      <p:sp>
        <p:nvSpPr>
          <p:cNvPr id="4" name="Date Placeholder 3">
            <a:extLst>
              <a:ext uri="{FF2B5EF4-FFF2-40B4-BE49-F238E27FC236}">
                <a16:creationId xmlns:a16="http://schemas.microsoft.com/office/drawing/2014/main" id="{0BD90FD5-744F-6E47-960E-B4D865860A11}"/>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606478CA-EDEC-994F-B600-69D9CB6B50C6}"/>
              </a:ext>
            </a:extLst>
          </p:cNvPr>
          <p:cNvSpPr>
            <a:spLocks noGrp="1"/>
          </p:cNvSpPr>
          <p:nvPr>
            <p:ph type="sldNum" sz="quarter" idx="12"/>
          </p:nvPr>
        </p:nvSpPr>
        <p:spPr/>
        <p:txBody>
          <a:bodyPr/>
          <a:lstStyle/>
          <a:p>
            <a:fld id="{F60E4191-B049-AF4C-B31B-63DAE0652CDF}" type="slidenum">
              <a:rPr lang="en-US" smtClean="0"/>
              <a:pPr/>
              <a:t>15</a:t>
            </a:fld>
            <a:endParaRPr lang="en-US" dirty="0"/>
          </a:p>
        </p:txBody>
      </p:sp>
      <p:sp>
        <p:nvSpPr>
          <p:cNvPr id="9" name="Rounded Rectangular Callout 8">
            <a:extLst>
              <a:ext uri="{FF2B5EF4-FFF2-40B4-BE49-F238E27FC236}">
                <a16:creationId xmlns:a16="http://schemas.microsoft.com/office/drawing/2014/main" id="{90DF19C8-FF65-664D-99F5-157E8C8181A0}"/>
              </a:ext>
            </a:extLst>
          </p:cNvPr>
          <p:cNvSpPr/>
          <p:nvPr/>
        </p:nvSpPr>
        <p:spPr>
          <a:xfrm>
            <a:off x="838201" y="1724298"/>
            <a:ext cx="4447478" cy="3639593"/>
          </a:xfrm>
          <a:prstGeom prst="wedgeRoundRectCallout">
            <a:avLst>
              <a:gd name="adj1" fmla="val -68605"/>
              <a:gd name="adj2" fmla="val 49751"/>
              <a:gd name="adj3" fmla="val 16667"/>
            </a:avLst>
          </a:prstGeom>
          <a:solidFill>
            <a:srgbClr val="0182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Solar PV researchers are seeking to drive down the cost of solar PV cells by using new materials, looking at PV materials that can be painted on, and using geospatial software to design systems online. Impurities in silicon cause the free electron movement that creates electric current.  Scientists are looking at newer and thinner materials, even solar ink or paint. Many companies are looking to reduce solar cost by enabling customers to design and order online.</a:t>
            </a:r>
            <a:endParaRPr lang="en-US" dirty="0"/>
          </a:p>
        </p:txBody>
      </p:sp>
      <p:sp>
        <p:nvSpPr>
          <p:cNvPr id="10" name="Rounded Rectangular Callout 9">
            <a:extLst>
              <a:ext uri="{FF2B5EF4-FFF2-40B4-BE49-F238E27FC236}">
                <a16:creationId xmlns:a16="http://schemas.microsoft.com/office/drawing/2014/main" id="{3B76157D-48C0-F842-9B76-2AEA7B8C603C}"/>
              </a:ext>
            </a:extLst>
          </p:cNvPr>
          <p:cNvSpPr/>
          <p:nvPr/>
        </p:nvSpPr>
        <p:spPr>
          <a:xfrm>
            <a:off x="6346763" y="992932"/>
            <a:ext cx="4800600" cy="2436068"/>
          </a:xfrm>
          <a:prstGeom prst="wedgeRoundRectCallout">
            <a:avLst>
              <a:gd name="adj1" fmla="val 45568"/>
              <a:gd name="adj2" fmla="val -77117"/>
              <a:gd name="adj3" fmla="val 16667"/>
            </a:avLst>
          </a:prstGeom>
          <a:solidFill>
            <a:srgbClr val="78A12E"/>
          </a:solidFill>
          <a:ln>
            <a:solidFill>
              <a:srgbClr val="78A1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China is the world leader in solar PV installed capacity by the end of 2016 (77.9 GW). Second is Japan (42.9 GW), third is United States (42.4 GW) and then Germany (41.1 GW).</a:t>
            </a:r>
          </a:p>
          <a:p>
            <a:pPr algn="ctr"/>
            <a:r>
              <a:rPr lang="en-CA" dirty="0"/>
              <a:t>  </a:t>
            </a:r>
          </a:p>
          <a:p>
            <a:pPr algn="ctr"/>
            <a:r>
              <a:rPr lang="en-CA" sz="1600" dirty="0"/>
              <a:t>Source: Solar Power Europe (2016).</a:t>
            </a:r>
            <a:endParaRPr lang="en-US" sz="1600" dirty="0"/>
          </a:p>
        </p:txBody>
      </p:sp>
      <p:sp>
        <p:nvSpPr>
          <p:cNvPr id="12" name="Rounded Rectangular Callout 11">
            <a:extLst>
              <a:ext uri="{FF2B5EF4-FFF2-40B4-BE49-F238E27FC236}">
                <a16:creationId xmlns:a16="http://schemas.microsoft.com/office/drawing/2014/main" id="{2D981C0F-E3EC-2F4A-AC44-5EC2525165CD}"/>
              </a:ext>
            </a:extLst>
          </p:cNvPr>
          <p:cNvSpPr/>
          <p:nvPr/>
        </p:nvSpPr>
        <p:spPr>
          <a:xfrm>
            <a:off x="5481850" y="3827209"/>
            <a:ext cx="4447478" cy="2246029"/>
          </a:xfrm>
          <a:prstGeom prst="wedgeRoundRectCallout">
            <a:avLst>
              <a:gd name="adj1" fmla="val -630"/>
              <a:gd name="adj2" fmla="val 84811"/>
              <a:gd name="adj3" fmla="val 16667"/>
            </a:avLst>
          </a:prstGeom>
          <a:solidFill>
            <a:srgbClr val="B0B6BB"/>
          </a:solidFill>
          <a:ln>
            <a:solidFill>
              <a:srgbClr val="B0B6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The photovoltaic effect was identified by French physicist Alexandre-Edmond Becquerel when he noticed the effect when working with metal electrodes in an electrolyte solution in 1839.</a:t>
            </a:r>
            <a:endParaRPr lang="en-US" dirty="0"/>
          </a:p>
        </p:txBody>
      </p:sp>
    </p:spTree>
    <p:extLst>
      <p:ext uri="{BB962C8B-B14F-4D97-AF65-F5344CB8AC3E}">
        <p14:creationId xmlns:p14="http://schemas.microsoft.com/office/powerpoint/2010/main" val="821504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277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92774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E3E9C62-820A-2B4C-8C49-4CECB76528C4}"/>
              </a:ext>
            </a:extLst>
          </p:cNvPr>
          <p:cNvSpPr>
            <a:spLocks noGrp="1"/>
          </p:cNvSpPr>
          <p:nvPr>
            <p:ph type="title"/>
          </p:nvPr>
        </p:nvSpPr>
        <p:spPr>
          <a:xfrm>
            <a:off x="1109980" y="4277356"/>
            <a:ext cx="9966960" cy="1560320"/>
          </a:xfrm>
        </p:spPr>
        <p:txBody>
          <a:bodyPr vert="horz" lIns="91440" tIns="45720" rIns="91440" bIns="45720" rtlCol="0" anchor="b">
            <a:normAutofit/>
          </a:bodyPr>
          <a:lstStyle/>
          <a:p>
            <a:pPr algn="ctr" defTabSz="914400"/>
            <a:r>
              <a:rPr lang="en-US" sz="5800">
                <a:solidFill>
                  <a:srgbClr val="92774D"/>
                </a:solidFill>
                <a:latin typeface="+mj-lt"/>
                <a:ea typeface="+mj-ea"/>
                <a:cs typeface="+mj-cs"/>
              </a:rPr>
              <a:t>Anatomy of a Solar Farm</a:t>
            </a:r>
          </a:p>
        </p:txBody>
      </p:sp>
      <p:sp>
        <p:nvSpPr>
          <p:cNvPr id="3" name="Text Placeholder 2">
            <a:extLst>
              <a:ext uri="{FF2B5EF4-FFF2-40B4-BE49-F238E27FC236}">
                <a16:creationId xmlns:a16="http://schemas.microsoft.com/office/drawing/2014/main" id="{8D8E2A5A-07BD-A947-9370-0C8A9F1814C1}"/>
              </a:ext>
            </a:extLst>
          </p:cNvPr>
          <p:cNvSpPr>
            <a:spLocks noGrp="1"/>
          </p:cNvSpPr>
          <p:nvPr>
            <p:ph type="body" idx="1"/>
          </p:nvPr>
        </p:nvSpPr>
        <p:spPr>
          <a:xfrm>
            <a:off x="1709530" y="5799489"/>
            <a:ext cx="8767860" cy="440822"/>
          </a:xfrm>
        </p:spPr>
        <p:txBody>
          <a:bodyPr vert="horz" lIns="91440" tIns="45720" rIns="91440" bIns="45720" rtlCol="0">
            <a:normAutofit/>
          </a:bodyPr>
          <a:lstStyle/>
          <a:p>
            <a:pPr algn="ctr" defTabSz="914400">
              <a:spcBef>
                <a:spcPts val="1000"/>
              </a:spcBef>
            </a:pPr>
            <a:endParaRPr lang="en-US" sz="2000">
              <a:solidFill>
                <a:srgbClr val="92774D"/>
              </a:solidFill>
              <a:latin typeface="+mn-lt"/>
              <a:ea typeface="+mn-ea"/>
              <a:cs typeface="+mn-cs"/>
            </a:endParaRPr>
          </a:p>
        </p:txBody>
      </p:sp>
      <p:pic>
        <p:nvPicPr>
          <p:cNvPr id="6" name="Picture 5">
            <a:extLst>
              <a:ext uri="{FF2B5EF4-FFF2-40B4-BE49-F238E27FC236}">
                <a16:creationId xmlns:a16="http://schemas.microsoft.com/office/drawing/2014/main" id="{98886376-260D-024F-A2A4-CF90034B271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3840" y="256540"/>
            <a:ext cx="11704320" cy="3764276"/>
          </a:xfrm>
          <a:prstGeom prst="rect">
            <a:avLst/>
          </a:prstGeom>
        </p:spPr>
      </p:pic>
      <p:sp>
        <p:nvSpPr>
          <p:cNvPr id="4" name="Date Placeholder 3">
            <a:extLst>
              <a:ext uri="{FF2B5EF4-FFF2-40B4-BE49-F238E27FC236}">
                <a16:creationId xmlns:a16="http://schemas.microsoft.com/office/drawing/2014/main" id="{D9EE667E-C9AA-B847-B224-A077961D6757}"/>
              </a:ext>
            </a:extLst>
          </p:cNvPr>
          <p:cNvSpPr>
            <a:spLocks noGrp="1"/>
          </p:cNvSpPr>
          <p:nvPr>
            <p:ph type="dt" sz="half" idx="10"/>
          </p:nvPr>
        </p:nvSpPr>
        <p:spPr>
          <a:xfrm>
            <a:off x="838200" y="6259585"/>
            <a:ext cx="2743200" cy="365125"/>
          </a:xfrm>
        </p:spPr>
        <p:txBody>
          <a:bodyPr vert="horz" lIns="91440" tIns="45720" rIns="91440" bIns="45720" rtlCol="0" anchor="ctr">
            <a:normAutofit/>
          </a:bodyPr>
          <a:lstStyle/>
          <a:p>
            <a:pPr defTabSz="914400">
              <a:spcAft>
                <a:spcPts val="600"/>
              </a:spcAft>
              <a:defRPr/>
            </a:pPr>
            <a:r>
              <a:rPr lang="en-US" sz="1200">
                <a:solidFill>
                  <a:schemeClr val="accent1"/>
                </a:solidFill>
                <a:latin typeface="Calibri" panose="020F0502020204030204"/>
                <a:ea typeface="+mn-ea"/>
                <a:cs typeface="+mn-cs"/>
              </a:rPr>
              <a:t>25-04-20</a:t>
            </a:r>
          </a:p>
        </p:txBody>
      </p:sp>
      <p:sp>
        <p:nvSpPr>
          <p:cNvPr id="5" name="Slide Number Placeholder 4">
            <a:extLst>
              <a:ext uri="{FF2B5EF4-FFF2-40B4-BE49-F238E27FC236}">
                <a16:creationId xmlns:a16="http://schemas.microsoft.com/office/drawing/2014/main" id="{1630F7D7-D5A9-0742-B2BD-896D9BD36A79}"/>
              </a:ext>
            </a:extLst>
          </p:cNvPr>
          <p:cNvSpPr>
            <a:spLocks noGrp="1"/>
          </p:cNvSpPr>
          <p:nvPr>
            <p:ph type="sldNum" sz="quarter" idx="12"/>
          </p:nvPr>
        </p:nvSpPr>
        <p:spPr>
          <a:xfrm>
            <a:off x="8610600" y="6259585"/>
            <a:ext cx="2743200" cy="365125"/>
          </a:xfrm>
        </p:spPr>
        <p:txBody>
          <a:bodyPr vert="horz" lIns="91440" tIns="45720" rIns="91440" bIns="45720" rtlCol="0" anchor="ctr">
            <a:normAutofit/>
          </a:bodyPr>
          <a:lstStyle/>
          <a:p>
            <a:pPr defTabSz="914400">
              <a:spcAft>
                <a:spcPts val="600"/>
              </a:spcAft>
              <a:defRPr/>
            </a:pPr>
            <a:fld id="{F60E4191-B049-AF4C-B31B-63DAE0652CDF}" type="slidenum">
              <a:rPr lang="en-US" sz="1200">
                <a:solidFill>
                  <a:schemeClr val="accent1"/>
                </a:solidFill>
                <a:latin typeface="Calibri" panose="020F0502020204030204"/>
                <a:ea typeface="+mn-ea"/>
                <a:cs typeface="+mn-cs"/>
              </a:rPr>
              <a:pPr defTabSz="914400">
                <a:spcAft>
                  <a:spcPts val="600"/>
                </a:spcAft>
                <a:defRPr/>
              </a:pPr>
              <a:t>16</a:t>
            </a:fld>
            <a:endParaRPr lang="en-US" sz="1200">
              <a:solidFill>
                <a:schemeClr val="accent1"/>
              </a:solidFill>
              <a:latin typeface="Calibri" panose="020F0502020204030204"/>
              <a:ea typeface="+mn-ea"/>
              <a:cs typeface="+mn-cs"/>
            </a:endParaRPr>
          </a:p>
        </p:txBody>
      </p:sp>
    </p:spTree>
    <p:extLst>
      <p:ext uri="{BB962C8B-B14F-4D97-AF65-F5344CB8AC3E}">
        <p14:creationId xmlns:p14="http://schemas.microsoft.com/office/powerpoint/2010/main" val="2794475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51DE1-1FC1-3144-8930-669A85F6EB34}"/>
              </a:ext>
            </a:extLst>
          </p:cNvPr>
          <p:cNvSpPr>
            <a:spLocks noGrp="1"/>
          </p:cNvSpPr>
          <p:nvPr>
            <p:ph type="title"/>
          </p:nvPr>
        </p:nvSpPr>
        <p:spPr/>
        <p:txBody>
          <a:bodyPr/>
          <a:lstStyle/>
          <a:p>
            <a:r>
              <a:rPr lang="en-US" dirty="0"/>
              <a:t>Components at a Solar Farm</a:t>
            </a:r>
          </a:p>
        </p:txBody>
      </p:sp>
      <p:pic>
        <p:nvPicPr>
          <p:cNvPr id="19" name="Content Placeholder 18">
            <a:extLst>
              <a:ext uri="{FF2B5EF4-FFF2-40B4-BE49-F238E27FC236}">
                <a16:creationId xmlns:a16="http://schemas.microsoft.com/office/drawing/2014/main" id="{E16A5BDC-79BC-C842-8655-64E4C1221F7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206750" y="1924721"/>
            <a:ext cx="5778500" cy="4330700"/>
          </a:xfrm>
        </p:spPr>
      </p:pic>
      <p:sp>
        <p:nvSpPr>
          <p:cNvPr id="4" name="Date Placeholder 3">
            <a:extLst>
              <a:ext uri="{FF2B5EF4-FFF2-40B4-BE49-F238E27FC236}">
                <a16:creationId xmlns:a16="http://schemas.microsoft.com/office/drawing/2014/main" id="{F65575C1-5538-3342-8B34-9F3E0C203B88}"/>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F3932633-CD67-684E-989E-0FC7F0B0F899}"/>
              </a:ext>
            </a:extLst>
          </p:cNvPr>
          <p:cNvSpPr>
            <a:spLocks noGrp="1"/>
          </p:cNvSpPr>
          <p:nvPr>
            <p:ph type="sldNum" sz="quarter" idx="12"/>
          </p:nvPr>
        </p:nvSpPr>
        <p:spPr/>
        <p:txBody>
          <a:bodyPr/>
          <a:lstStyle/>
          <a:p>
            <a:fld id="{F60E4191-B049-AF4C-B31B-63DAE0652CDF}" type="slidenum">
              <a:rPr lang="en-US" smtClean="0"/>
              <a:pPr/>
              <a:t>17</a:t>
            </a:fld>
            <a:endParaRPr lang="en-US" dirty="0"/>
          </a:p>
        </p:txBody>
      </p:sp>
    </p:spTree>
    <p:extLst>
      <p:ext uri="{BB962C8B-B14F-4D97-AF65-F5344CB8AC3E}">
        <p14:creationId xmlns:p14="http://schemas.microsoft.com/office/powerpoint/2010/main" val="1734099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F81E6-0794-CC48-A14B-41D675E54E79}"/>
              </a:ext>
            </a:extLst>
          </p:cNvPr>
          <p:cNvSpPr>
            <a:spLocks noGrp="1"/>
          </p:cNvSpPr>
          <p:nvPr>
            <p:ph type="title"/>
          </p:nvPr>
        </p:nvSpPr>
        <p:spPr/>
        <p:txBody>
          <a:bodyPr/>
          <a:lstStyle/>
          <a:p>
            <a:r>
              <a:rPr lang="en-US" dirty="0"/>
              <a:t>Energy Power Flow</a:t>
            </a:r>
          </a:p>
        </p:txBody>
      </p:sp>
      <p:sp>
        <p:nvSpPr>
          <p:cNvPr id="4" name="Date Placeholder 3">
            <a:extLst>
              <a:ext uri="{FF2B5EF4-FFF2-40B4-BE49-F238E27FC236}">
                <a16:creationId xmlns:a16="http://schemas.microsoft.com/office/drawing/2014/main" id="{C326BE07-3AEF-4744-A76C-AFA67139466F}"/>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6C1D6996-C027-D844-BE10-D88C9B540F73}"/>
              </a:ext>
            </a:extLst>
          </p:cNvPr>
          <p:cNvSpPr>
            <a:spLocks noGrp="1"/>
          </p:cNvSpPr>
          <p:nvPr>
            <p:ph type="sldNum" sz="quarter" idx="12"/>
          </p:nvPr>
        </p:nvSpPr>
        <p:spPr/>
        <p:txBody>
          <a:bodyPr/>
          <a:lstStyle/>
          <a:p>
            <a:fld id="{F60E4191-B049-AF4C-B31B-63DAE0652CDF}" type="slidenum">
              <a:rPr lang="en-US" smtClean="0"/>
              <a:pPr/>
              <a:t>18</a:t>
            </a:fld>
            <a:endParaRPr lang="en-US" dirty="0"/>
          </a:p>
        </p:txBody>
      </p:sp>
      <p:pic>
        <p:nvPicPr>
          <p:cNvPr id="6" name="Picture 2" descr="http://www.jpcs.co.uk/wp-content/uploads/2012/04/cambridgesolar.jpg">
            <a:extLst>
              <a:ext uri="{FF2B5EF4-FFF2-40B4-BE49-F238E27FC236}">
                <a16:creationId xmlns:a16="http://schemas.microsoft.com/office/drawing/2014/main" id="{FBDA64F3-F13C-CC48-AD7C-C643EF6D774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9176" y="1575306"/>
            <a:ext cx="3029268" cy="14624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20E1F95-FF5D-CB44-8719-DC445CCD14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01570" y="1098613"/>
            <a:ext cx="1601724" cy="2392976"/>
          </a:xfrm>
          <a:prstGeom prst="rect">
            <a:avLst/>
          </a:prstGeom>
        </p:spPr>
      </p:pic>
      <p:pic>
        <p:nvPicPr>
          <p:cNvPr id="8" name="Picture 7">
            <a:extLst>
              <a:ext uri="{FF2B5EF4-FFF2-40B4-BE49-F238E27FC236}">
                <a16:creationId xmlns:a16="http://schemas.microsoft.com/office/drawing/2014/main" id="{A7E9F2C8-88E4-8048-AA6B-18BDC4D974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98760" y="1346617"/>
            <a:ext cx="2316681" cy="1737511"/>
          </a:xfrm>
          <a:prstGeom prst="rect">
            <a:avLst/>
          </a:prstGeom>
        </p:spPr>
      </p:pic>
      <p:pic>
        <p:nvPicPr>
          <p:cNvPr id="9" name="Picture 4" descr="http://relaypowersystems.com/wp-content/uploads/2011/11/substation.jpg">
            <a:extLst>
              <a:ext uri="{FF2B5EF4-FFF2-40B4-BE49-F238E27FC236}">
                <a16:creationId xmlns:a16="http://schemas.microsoft.com/office/drawing/2014/main" id="{A53ED1CA-5A81-9A40-9102-AA6D4E61057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091494" y="4268129"/>
            <a:ext cx="3040323" cy="20262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38A5324-DD02-E54E-B620-83EA4D6AE50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72538" y="4179280"/>
            <a:ext cx="1021080" cy="1953072"/>
          </a:xfrm>
          <a:prstGeom prst="rect">
            <a:avLst/>
          </a:prstGeom>
        </p:spPr>
      </p:pic>
      <p:pic>
        <p:nvPicPr>
          <p:cNvPr id="11" name="Picture 10">
            <a:extLst>
              <a:ext uri="{FF2B5EF4-FFF2-40B4-BE49-F238E27FC236}">
                <a16:creationId xmlns:a16="http://schemas.microsoft.com/office/drawing/2014/main" id="{1BB07D52-0AC5-1A44-8901-18C28B46BB1F}"/>
              </a:ext>
            </a:extLst>
          </p:cNvPr>
          <p:cNvPicPr>
            <a:picLocks noChangeAspect="1"/>
          </p:cNvPicPr>
          <p:nvPr/>
        </p:nvPicPr>
        <p:blipFill>
          <a:blip r:embed="rId8"/>
          <a:stretch>
            <a:fillRect/>
          </a:stretch>
        </p:blipFill>
        <p:spPr>
          <a:xfrm>
            <a:off x="933635" y="4079445"/>
            <a:ext cx="2952750" cy="2133600"/>
          </a:xfrm>
          <a:prstGeom prst="rect">
            <a:avLst/>
          </a:prstGeom>
        </p:spPr>
      </p:pic>
      <p:sp>
        <p:nvSpPr>
          <p:cNvPr id="12" name="Content Placeholder 2">
            <a:extLst>
              <a:ext uri="{FF2B5EF4-FFF2-40B4-BE49-F238E27FC236}">
                <a16:creationId xmlns:a16="http://schemas.microsoft.com/office/drawing/2014/main" id="{294421BB-A3CD-BD42-8628-F9A826C5D28D}"/>
              </a:ext>
            </a:extLst>
          </p:cNvPr>
          <p:cNvSpPr txBox="1">
            <a:spLocks/>
          </p:cNvSpPr>
          <p:nvPr/>
        </p:nvSpPr>
        <p:spPr>
          <a:xfrm>
            <a:off x="5201570" y="815743"/>
            <a:ext cx="1519730" cy="50712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Arial"/>
              <a:buNone/>
            </a:pPr>
            <a:r>
              <a:rPr lang="en-US" sz="1600" dirty="0"/>
              <a:t>Combiner Box</a:t>
            </a:r>
          </a:p>
        </p:txBody>
      </p:sp>
      <p:sp>
        <p:nvSpPr>
          <p:cNvPr id="13" name="Content Placeholder 2">
            <a:extLst>
              <a:ext uri="{FF2B5EF4-FFF2-40B4-BE49-F238E27FC236}">
                <a16:creationId xmlns:a16="http://schemas.microsoft.com/office/drawing/2014/main" id="{CE8C8D41-CF8C-6D45-B39D-464237D0AABC}"/>
              </a:ext>
            </a:extLst>
          </p:cNvPr>
          <p:cNvSpPr txBox="1">
            <a:spLocks/>
          </p:cNvSpPr>
          <p:nvPr/>
        </p:nvSpPr>
        <p:spPr>
          <a:xfrm>
            <a:off x="8521056" y="1011909"/>
            <a:ext cx="1836149" cy="28957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Arial"/>
              <a:buNone/>
            </a:pPr>
            <a:r>
              <a:rPr lang="en-US" sz="1600" dirty="0"/>
              <a:t>Inverter Station</a:t>
            </a:r>
          </a:p>
        </p:txBody>
      </p:sp>
      <p:sp>
        <p:nvSpPr>
          <p:cNvPr id="14" name="Content Placeholder 2">
            <a:extLst>
              <a:ext uri="{FF2B5EF4-FFF2-40B4-BE49-F238E27FC236}">
                <a16:creationId xmlns:a16="http://schemas.microsoft.com/office/drawing/2014/main" id="{717943F5-70D1-DB4C-A919-73221F1A021C}"/>
              </a:ext>
            </a:extLst>
          </p:cNvPr>
          <p:cNvSpPr txBox="1">
            <a:spLocks/>
          </p:cNvSpPr>
          <p:nvPr/>
        </p:nvSpPr>
        <p:spPr>
          <a:xfrm>
            <a:off x="4125592" y="2687385"/>
            <a:ext cx="619084" cy="28957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Arial"/>
              <a:buNone/>
            </a:pPr>
            <a:r>
              <a:rPr lang="en-US" sz="1600" dirty="0"/>
              <a:t>DC</a:t>
            </a:r>
          </a:p>
        </p:txBody>
      </p:sp>
      <p:sp>
        <p:nvSpPr>
          <p:cNvPr id="15" name="Content Placeholder 2">
            <a:extLst>
              <a:ext uri="{FF2B5EF4-FFF2-40B4-BE49-F238E27FC236}">
                <a16:creationId xmlns:a16="http://schemas.microsoft.com/office/drawing/2014/main" id="{946C4267-DC8F-6941-9729-30643E550D96}"/>
              </a:ext>
            </a:extLst>
          </p:cNvPr>
          <p:cNvSpPr txBox="1">
            <a:spLocks/>
          </p:cNvSpPr>
          <p:nvPr/>
        </p:nvSpPr>
        <p:spPr>
          <a:xfrm>
            <a:off x="9655772" y="3282710"/>
            <a:ext cx="471882" cy="28957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Arial"/>
              <a:buNone/>
            </a:pPr>
            <a:r>
              <a:rPr lang="en-US" sz="1600" dirty="0"/>
              <a:t>AC</a:t>
            </a:r>
          </a:p>
        </p:txBody>
      </p:sp>
      <p:sp>
        <p:nvSpPr>
          <p:cNvPr id="16" name="Content Placeholder 2">
            <a:extLst>
              <a:ext uri="{FF2B5EF4-FFF2-40B4-BE49-F238E27FC236}">
                <a16:creationId xmlns:a16="http://schemas.microsoft.com/office/drawing/2014/main" id="{F3D01587-0AD5-D74B-A729-B9489E51AABC}"/>
              </a:ext>
            </a:extLst>
          </p:cNvPr>
          <p:cNvSpPr txBox="1">
            <a:spLocks/>
          </p:cNvSpPr>
          <p:nvPr/>
        </p:nvSpPr>
        <p:spPr>
          <a:xfrm>
            <a:off x="9011482" y="3978552"/>
            <a:ext cx="1200346" cy="28957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Arial"/>
              <a:buNone/>
            </a:pPr>
            <a:r>
              <a:rPr lang="en-US" sz="1600" dirty="0"/>
              <a:t>Substation</a:t>
            </a:r>
          </a:p>
        </p:txBody>
      </p:sp>
      <p:sp>
        <p:nvSpPr>
          <p:cNvPr id="17" name="Content Placeholder 2">
            <a:extLst>
              <a:ext uri="{FF2B5EF4-FFF2-40B4-BE49-F238E27FC236}">
                <a16:creationId xmlns:a16="http://schemas.microsoft.com/office/drawing/2014/main" id="{9A17CA90-6694-914E-89E2-84C8D1156D82}"/>
              </a:ext>
            </a:extLst>
          </p:cNvPr>
          <p:cNvSpPr txBox="1">
            <a:spLocks/>
          </p:cNvSpPr>
          <p:nvPr/>
        </p:nvSpPr>
        <p:spPr>
          <a:xfrm>
            <a:off x="5423119" y="3860544"/>
            <a:ext cx="1070499" cy="28957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Arial"/>
              <a:buNone/>
            </a:pPr>
            <a:r>
              <a:rPr lang="en-US" sz="1600" dirty="0"/>
              <a:t>Meter</a:t>
            </a:r>
          </a:p>
        </p:txBody>
      </p:sp>
      <p:sp>
        <p:nvSpPr>
          <p:cNvPr id="18" name="Content Placeholder 2">
            <a:extLst>
              <a:ext uri="{FF2B5EF4-FFF2-40B4-BE49-F238E27FC236}">
                <a16:creationId xmlns:a16="http://schemas.microsoft.com/office/drawing/2014/main" id="{8FE6C293-85AB-EA49-8C9B-7E02F27691B7}"/>
              </a:ext>
            </a:extLst>
          </p:cNvPr>
          <p:cNvSpPr txBox="1">
            <a:spLocks/>
          </p:cNvSpPr>
          <p:nvPr/>
        </p:nvSpPr>
        <p:spPr>
          <a:xfrm>
            <a:off x="1539224" y="3778478"/>
            <a:ext cx="1435783" cy="28957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Arial"/>
              <a:buNone/>
            </a:pPr>
            <a:r>
              <a:rPr lang="en-US" sz="1600" dirty="0"/>
              <a:t>Utility Grid</a:t>
            </a:r>
          </a:p>
        </p:txBody>
      </p:sp>
      <p:sp>
        <p:nvSpPr>
          <p:cNvPr id="19" name="Content Placeholder 2">
            <a:extLst>
              <a:ext uri="{FF2B5EF4-FFF2-40B4-BE49-F238E27FC236}">
                <a16:creationId xmlns:a16="http://schemas.microsoft.com/office/drawing/2014/main" id="{45815E34-F42E-8144-B71B-830FA9CD3AC6}"/>
              </a:ext>
            </a:extLst>
          </p:cNvPr>
          <p:cNvSpPr txBox="1">
            <a:spLocks/>
          </p:cNvSpPr>
          <p:nvPr/>
        </p:nvSpPr>
        <p:spPr>
          <a:xfrm>
            <a:off x="1721867" y="3124212"/>
            <a:ext cx="1070499" cy="289577"/>
          </a:xfrm>
          <a:prstGeom prst="rect">
            <a:avLst/>
          </a:prstGeom>
        </p:spPr>
        <p:txBody>
          <a:bodyPr vert="horz" lIns="91440" tIns="45720" rIns="91440" bIns="45720" rtlCol="0">
            <a:normAutofit fontScale="92500" lnSpcReduction="10000"/>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Arial"/>
              <a:buNone/>
            </a:pPr>
            <a:r>
              <a:rPr lang="en-US" sz="1600" dirty="0"/>
              <a:t>PV </a:t>
            </a:r>
            <a:r>
              <a:rPr lang="en-US" sz="1700" dirty="0"/>
              <a:t>Array</a:t>
            </a:r>
            <a:endParaRPr lang="en-US" sz="1600" dirty="0"/>
          </a:p>
        </p:txBody>
      </p:sp>
      <p:sp>
        <p:nvSpPr>
          <p:cNvPr id="20" name="Right Arrow 19">
            <a:extLst>
              <a:ext uri="{FF2B5EF4-FFF2-40B4-BE49-F238E27FC236}">
                <a16:creationId xmlns:a16="http://schemas.microsoft.com/office/drawing/2014/main" id="{9D15CB25-7908-9941-84B0-5D30949EFB11}"/>
              </a:ext>
            </a:extLst>
          </p:cNvPr>
          <p:cNvSpPr/>
          <p:nvPr/>
        </p:nvSpPr>
        <p:spPr>
          <a:xfrm>
            <a:off x="4125592" y="2077783"/>
            <a:ext cx="699393" cy="482884"/>
          </a:xfrm>
          <a:prstGeom prst="rightArrow">
            <a:avLst/>
          </a:prstGeom>
          <a:solidFill>
            <a:srgbClr val="0182A9"/>
          </a:solidFill>
          <a:ln>
            <a:solidFill>
              <a:srgbClr val="018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E0926F53-3ABC-EC4A-BEF1-AA962C90FFBA}"/>
              </a:ext>
            </a:extLst>
          </p:cNvPr>
          <p:cNvSpPr/>
          <p:nvPr/>
        </p:nvSpPr>
        <p:spPr>
          <a:xfrm rot="5400000">
            <a:off x="9020517" y="3325475"/>
            <a:ext cx="699393" cy="482884"/>
          </a:xfrm>
          <a:prstGeom prst="rightArrow">
            <a:avLst/>
          </a:prstGeom>
          <a:solidFill>
            <a:srgbClr val="0182A9"/>
          </a:solidFill>
          <a:ln>
            <a:solidFill>
              <a:srgbClr val="018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D510CBEF-A6C0-4441-899D-6CBB7F1C4410}"/>
              </a:ext>
            </a:extLst>
          </p:cNvPr>
          <p:cNvSpPr/>
          <p:nvPr/>
        </p:nvSpPr>
        <p:spPr>
          <a:xfrm>
            <a:off x="7207676" y="2077783"/>
            <a:ext cx="699393" cy="482884"/>
          </a:xfrm>
          <a:prstGeom prst="rightArrow">
            <a:avLst/>
          </a:prstGeom>
          <a:solidFill>
            <a:srgbClr val="0182A9"/>
          </a:solidFill>
          <a:ln>
            <a:solidFill>
              <a:srgbClr val="018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a:extLst>
              <a:ext uri="{FF2B5EF4-FFF2-40B4-BE49-F238E27FC236}">
                <a16:creationId xmlns:a16="http://schemas.microsoft.com/office/drawing/2014/main" id="{8B7A7269-EA41-7B47-A29D-F25FEEA5B055}"/>
              </a:ext>
            </a:extLst>
          </p:cNvPr>
          <p:cNvSpPr/>
          <p:nvPr/>
        </p:nvSpPr>
        <p:spPr>
          <a:xfrm rot="10800000">
            <a:off x="6956820" y="4892674"/>
            <a:ext cx="699393" cy="482884"/>
          </a:xfrm>
          <a:prstGeom prst="rightArrow">
            <a:avLst/>
          </a:prstGeom>
          <a:solidFill>
            <a:srgbClr val="0182A9"/>
          </a:solidFill>
          <a:ln>
            <a:solidFill>
              <a:srgbClr val="018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a:extLst>
              <a:ext uri="{FF2B5EF4-FFF2-40B4-BE49-F238E27FC236}">
                <a16:creationId xmlns:a16="http://schemas.microsoft.com/office/drawing/2014/main" id="{961C1943-FD44-EF40-8DD7-E9D6E161B001}"/>
              </a:ext>
            </a:extLst>
          </p:cNvPr>
          <p:cNvSpPr/>
          <p:nvPr/>
        </p:nvSpPr>
        <p:spPr>
          <a:xfrm rot="10800000">
            <a:off x="4234853" y="4892674"/>
            <a:ext cx="699393" cy="482884"/>
          </a:xfrm>
          <a:prstGeom prst="rightArrow">
            <a:avLst/>
          </a:prstGeom>
          <a:solidFill>
            <a:srgbClr val="0182A9"/>
          </a:solidFill>
          <a:ln>
            <a:solidFill>
              <a:srgbClr val="018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2925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642EE-1726-E94F-96E3-F03799636671}"/>
              </a:ext>
            </a:extLst>
          </p:cNvPr>
          <p:cNvSpPr>
            <a:spLocks noGrp="1"/>
          </p:cNvSpPr>
          <p:nvPr>
            <p:ph type="title"/>
          </p:nvPr>
        </p:nvSpPr>
        <p:spPr/>
        <p:txBody>
          <a:bodyPr/>
          <a:lstStyle/>
          <a:p>
            <a:r>
              <a:rPr lang="en-US" dirty="0"/>
              <a:t>Balance of System (BOS) Components</a:t>
            </a:r>
          </a:p>
        </p:txBody>
      </p:sp>
      <p:sp>
        <p:nvSpPr>
          <p:cNvPr id="4" name="Date Placeholder 3">
            <a:extLst>
              <a:ext uri="{FF2B5EF4-FFF2-40B4-BE49-F238E27FC236}">
                <a16:creationId xmlns:a16="http://schemas.microsoft.com/office/drawing/2014/main" id="{46481702-0A83-6042-AA51-3C8DC9AC4CF2}"/>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F5AFA8D4-8878-2C4F-A67D-55E254558BB6}"/>
              </a:ext>
            </a:extLst>
          </p:cNvPr>
          <p:cNvSpPr>
            <a:spLocks noGrp="1"/>
          </p:cNvSpPr>
          <p:nvPr>
            <p:ph type="sldNum" sz="quarter" idx="12"/>
          </p:nvPr>
        </p:nvSpPr>
        <p:spPr/>
        <p:txBody>
          <a:bodyPr/>
          <a:lstStyle/>
          <a:p>
            <a:fld id="{F60E4191-B049-AF4C-B31B-63DAE0652CDF}" type="slidenum">
              <a:rPr lang="en-US" smtClean="0"/>
              <a:pPr/>
              <a:t>19</a:t>
            </a:fld>
            <a:endParaRPr lang="en-US" dirty="0"/>
          </a:p>
        </p:txBody>
      </p:sp>
      <p:pic>
        <p:nvPicPr>
          <p:cNvPr id="6" name="Content Placeholder 5">
            <a:extLst>
              <a:ext uri="{FF2B5EF4-FFF2-40B4-BE49-F238E27FC236}">
                <a16:creationId xmlns:a16="http://schemas.microsoft.com/office/drawing/2014/main" id="{9797081B-6649-5140-B8E9-4139957F5D0D}"/>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3734307" y="2370338"/>
            <a:ext cx="4723385" cy="3671690"/>
          </a:xfrm>
          <a:prstGeom prst="rect">
            <a:avLst/>
          </a:prstGeom>
        </p:spPr>
      </p:pic>
      <p:sp>
        <p:nvSpPr>
          <p:cNvPr id="8" name="Pentagon 7">
            <a:extLst>
              <a:ext uri="{FF2B5EF4-FFF2-40B4-BE49-F238E27FC236}">
                <a16:creationId xmlns:a16="http://schemas.microsoft.com/office/drawing/2014/main" id="{121BED13-E1DA-B742-85A1-9CDE995E59B8}"/>
              </a:ext>
            </a:extLst>
          </p:cNvPr>
          <p:cNvSpPr/>
          <p:nvPr/>
        </p:nvSpPr>
        <p:spPr>
          <a:xfrm>
            <a:off x="3734307" y="1511170"/>
            <a:ext cx="1305018" cy="603681"/>
          </a:xfrm>
          <a:prstGeom prst="homePlate">
            <a:avLst/>
          </a:prstGeom>
          <a:solidFill>
            <a:srgbClr val="78A12E"/>
          </a:solidFill>
          <a:ln>
            <a:solidFill>
              <a:srgbClr val="78A1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Inverters</a:t>
            </a:r>
          </a:p>
        </p:txBody>
      </p:sp>
      <p:sp>
        <p:nvSpPr>
          <p:cNvPr id="11" name="Pentagon 10">
            <a:extLst>
              <a:ext uri="{FF2B5EF4-FFF2-40B4-BE49-F238E27FC236}">
                <a16:creationId xmlns:a16="http://schemas.microsoft.com/office/drawing/2014/main" id="{CEE7D9F1-0C7A-1048-A0F6-0080A1A923E8}"/>
              </a:ext>
            </a:extLst>
          </p:cNvPr>
          <p:cNvSpPr/>
          <p:nvPr/>
        </p:nvSpPr>
        <p:spPr>
          <a:xfrm>
            <a:off x="5443490" y="1511169"/>
            <a:ext cx="1305018" cy="603681"/>
          </a:xfrm>
          <a:prstGeom prst="homePlate">
            <a:avLst/>
          </a:prstGeom>
          <a:solidFill>
            <a:srgbClr val="78A12E"/>
          </a:solidFill>
          <a:ln>
            <a:solidFill>
              <a:srgbClr val="78A1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Racking/Mounting</a:t>
            </a:r>
          </a:p>
        </p:txBody>
      </p:sp>
      <p:sp>
        <p:nvSpPr>
          <p:cNvPr id="12" name="Pentagon 11">
            <a:extLst>
              <a:ext uri="{FF2B5EF4-FFF2-40B4-BE49-F238E27FC236}">
                <a16:creationId xmlns:a16="http://schemas.microsoft.com/office/drawing/2014/main" id="{62E9E02A-2757-C446-A3AE-B6C7BBA2256D}"/>
              </a:ext>
            </a:extLst>
          </p:cNvPr>
          <p:cNvSpPr/>
          <p:nvPr/>
        </p:nvSpPr>
        <p:spPr>
          <a:xfrm>
            <a:off x="7158590" y="1511169"/>
            <a:ext cx="1305018" cy="603681"/>
          </a:xfrm>
          <a:prstGeom prst="homePlate">
            <a:avLst/>
          </a:prstGeom>
          <a:solidFill>
            <a:srgbClr val="78A12E"/>
          </a:solidFill>
          <a:ln>
            <a:solidFill>
              <a:srgbClr val="78A1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Wiring/ Cabling</a:t>
            </a:r>
          </a:p>
        </p:txBody>
      </p:sp>
      <p:sp>
        <p:nvSpPr>
          <p:cNvPr id="13" name="TextBox 12">
            <a:extLst>
              <a:ext uri="{FF2B5EF4-FFF2-40B4-BE49-F238E27FC236}">
                <a16:creationId xmlns:a16="http://schemas.microsoft.com/office/drawing/2014/main" id="{C863ABD7-7613-3E4C-8A62-0A85D7F75078}"/>
              </a:ext>
            </a:extLst>
          </p:cNvPr>
          <p:cNvSpPr txBox="1"/>
          <p:nvPr/>
        </p:nvSpPr>
        <p:spPr>
          <a:xfrm>
            <a:off x="3648975" y="2385859"/>
            <a:ext cx="1340528" cy="261610"/>
          </a:xfrm>
          <a:prstGeom prst="rect">
            <a:avLst/>
          </a:prstGeom>
          <a:solidFill>
            <a:schemeClr val="bg1"/>
          </a:solidFill>
        </p:spPr>
        <p:txBody>
          <a:bodyPr wrap="square" rtlCol="0">
            <a:spAutoFit/>
          </a:bodyPr>
          <a:lstStyle/>
          <a:p>
            <a:pPr algn="ctr"/>
            <a:r>
              <a:rPr lang="en-US" sz="1100" dirty="0">
                <a:latin typeface="Helvetica Neue" panose="02000503000000020004" pitchFamily="2" charset="0"/>
                <a:ea typeface="Helvetica Neue" panose="02000503000000020004" pitchFamily="2" charset="0"/>
                <a:cs typeface="Helvetica Neue" panose="02000503000000020004" pitchFamily="2" charset="0"/>
              </a:rPr>
              <a:t>Central Inverters</a:t>
            </a:r>
          </a:p>
        </p:txBody>
      </p:sp>
      <p:sp>
        <p:nvSpPr>
          <p:cNvPr id="21" name="TextBox 20">
            <a:extLst>
              <a:ext uri="{FF2B5EF4-FFF2-40B4-BE49-F238E27FC236}">
                <a16:creationId xmlns:a16="http://schemas.microsoft.com/office/drawing/2014/main" id="{09CC63F5-8CAF-8A49-802D-0611C83DE958}"/>
              </a:ext>
            </a:extLst>
          </p:cNvPr>
          <p:cNvSpPr txBox="1"/>
          <p:nvPr/>
        </p:nvSpPr>
        <p:spPr>
          <a:xfrm>
            <a:off x="3860443" y="4043160"/>
            <a:ext cx="1052745" cy="261610"/>
          </a:xfrm>
          <a:prstGeom prst="rect">
            <a:avLst/>
          </a:prstGeom>
          <a:solidFill>
            <a:schemeClr val="bg1"/>
          </a:solidFill>
        </p:spPr>
        <p:txBody>
          <a:bodyPr wrap="square" rtlCol="0">
            <a:spAutoFit/>
          </a:bodyPr>
          <a:lstStyle/>
          <a:p>
            <a:pPr algn="ctr"/>
            <a:r>
              <a:rPr lang="en-US" sz="1100" dirty="0">
                <a:latin typeface="Helvetica Neue" panose="02000503000000020004" pitchFamily="2" charset="0"/>
                <a:ea typeface="Helvetica Neue" panose="02000503000000020004" pitchFamily="2" charset="0"/>
                <a:cs typeface="Helvetica Neue" panose="02000503000000020004" pitchFamily="2" charset="0"/>
              </a:rPr>
              <a:t>Microinverter</a:t>
            </a:r>
          </a:p>
        </p:txBody>
      </p:sp>
      <p:sp>
        <p:nvSpPr>
          <p:cNvPr id="22" name="TextBox 21">
            <a:extLst>
              <a:ext uri="{FF2B5EF4-FFF2-40B4-BE49-F238E27FC236}">
                <a16:creationId xmlns:a16="http://schemas.microsoft.com/office/drawing/2014/main" id="{5574C7D7-81EF-2649-A17E-583AB39981B3}"/>
              </a:ext>
            </a:extLst>
          </p:cNvPr>
          <p:cNvSpPr txBox="1"/>
          <p:nvPr/>
        </p:nvSpPr>
        <p:spPr>
          <a:xfrm>
            <a:off x="5425735" y="4206183"/>
            <a:ext cx="1340528" cy="261610"/>
          </a:xfrm>
          <a:prstGeom prst="rect">
            <a:avLst/>
          </a:prstGeom>
          <a:solidFill>
            <a:schemeClr val="bg1"/>
          </a:solidFill>
        </p:spPr>
        <p:txBody>
          <a:bodyPr wrap="square" rtlCol="0">
            <a:spAutoFit/>
          </a:bodyPr>
          <a:lstStyle/>
          <a:p>
            <a:pPr algn="ctr"/>
            <a:r>
              <a:rPr lang="en-US" sz="1100" dirty="0">
                <a:latin typeface="Helvetica Neue" panose="02000503000000020004" pitchFamily="2" charset="0"/>
                <a:ea typeface="Helvetica Neue" panose="02000503000000020004" pitchFamily="2" charset="0"/>
                <a:cs typeface="Helvetica Neue" panose="02000503000000020004" pitchFamily="2" charset="0"/>
              </a:rPr>
              <a:t>Commercial Roof</a:t>
            </a:r>
          </a:p>
        </p:txBody>
      </p:sp>
      <p:sp>
        <p:nvSpPr>
          <p:cNvPr id="23" name="TextBox 22">
            <a:extLst>
              <a:ext uri="{FF2B5EF4-FFF2-40B4-BE49-F238E27FC236}">
                <a16:creationId xmlns:a16="http://schemas.microsoft.com/office/drawing/2014/main" id="{89ABAAC7-A387-B746-918F-B302C14DF67B}"/>
              </a:ext>
            </a:extLst>
          </p:cNvPr>
          <p:cNvSpPr txBox="1"/>
          <p:nvPr/>
        </p:nvSpPr>
        <p:spPr>
          <a:xfrm>
            <a:off x="5014402" y="3248932"/>
            <a:ext cx="2163193" cy="261610"/>
          </a:xfrm>
          <a:prstGeom prst="rect">
            <a:avLst/>
          </a:prstGeom>
          <a:solidFill>
            <a:schemeClr val="bg1"/>
          </a:solidFill>
        </p:spPr>
        <p:txBody>
          <a:bodyPr wrap="square" rtlCol="0">
            <a:spAutoFit/>
          </a:bodyPr>
          <a:lstStyle/>
          <a:p>
            <a:pPr algn="ctr"/>
            <a:r>
              <a:rPr lang="en-US" sz="1100" dirty="0">
                <a:latin typeface="Helvetica Neue" panose="02000503000000020004" pitchFamily="2" charset="0"/>
                <a:ea typeface="Helvetica Neue" panose="02000503000000020004" pitchFamily="2" charset="0"/>
                <a:cs typeface="Helvetica Neue" panose="02000503000000020004" pitchFamily="2" charset="0"/>
              </a:rPr>
              <a:t>Single- and Dual-Axis Trackers</a:t>
            </a:r>
          </a:p>
        </p:txBody>
      </p:sp>
      <p:sp>
        <p:nvSpPr>
          <p:cNvPr id="24" name="TextBox 23">
            <a:extLst>
              <a:ext uri="{FF2B5EF4-FFF2-40B4-BE49-F238E27FC236}">
                <a16:creationId xmlns:a16="http://schemas.microsoft.com/office/drawing/2014/main" id="{35310F24-5C44-104C-9017-00290A752247}"/>
              </a:ext>
            </a:extLst>
          </p:cNvPr>
          <p:cNvSpPr txBox="1"/>
          <p:nvPr/>
        </p:nvSpPr>
        <p:spPr>
          <a:xfrm>
            <a:off x="7134919" y="3369117"/>
            <a:ext cx="1340528" cy="261610"/>
          </a:xfrm>
          <a:prstGeom prst="rect">
            <a:avLst/>
          </a:prstGeom>
          <a:solidFill>
            <a:schemeClr val="bg1"/>
          </a:solidFill>
        </p:spPr>
        <p:txBody>
          <a:bodyPr wrap="square" rtlCol="0">
            <a:spAutoFit/>
          </a:bodyPr>
          <a:lstStyle/>
          <a:p>
            <a:pPr algn="ctr"/>
            <a:r>
              <a:rPr lang="en-US" sz="1100" dirty="0">
                <a:latin typeface="Helvetica Neue" panose="02000503000000020004" pitchFamily="2" charset="0"/>
                <a:ea typeface="Helvetica Neue" panose="02000503000000020004" pitchFamily="2" charset="0"/>
                <a:cs typeface="Helvetica Neue" panose="02000503000000020004" pitchFamily="2" charset="0"/>
              </a:rPr>
              <a:t>Combiner Box</a:t>
            </a:r>
          </a:p>
        </p:txBody>
      </p:sp>
      <p:sp>
        <p:nvSpPr>
          <p:cNvPr id="25" name="TextBox 24">
            <a:extLst>
              <a:ext uri="{FF2B5EF4-FFF2-40B4-BE49-F238E27FC236}">
                <a16:creationId xmlns:a16="http://schemas.microsoft.com/office/drawing/2014/main" id="{37204F1B-5B6B-F640-92F0-A7D344521D0A}"/>
              </a:ext>
            </a:extLst>
          </p:cNvPr>
          <p:cNvSpPr txBox="1"/>
          <p:nvPr/>
        </p:nvSpPr>
        <p:spPr>
          <a:xfrm>
            <a:off x="7271155" y="2286996"/>
            <a:ext cx="1079887" cy="261610"/>
          </a:xfrm>
          <a:prstGeom prst="rect">
            <a:avLst/>
          </a:prstGeom>
          <a:solidFill>
            <a:schemeClr val="bg1"/>
          </a:solidFill>
        </p:spPr>
        <p:txBody>
          <a:bodyPr wrap="square" rtlCol="0">
            <a:spAutoFit/>
          </a:bodyPr>
          <a:lstStyle/>
          <a:p>
            <a:pPr algn="ctr"/>
            <a:r>
              <a:rPr lang="en-US" sz="1100" dirty="0">
                <a:latin typeface="Helvetica Neue" panose="02000503000000020004" pitchFamily="2" charset="0"/>
                <a:ea typeface="Helvetica Neue" panose="02000503000000020004" pitchFamily="2" charset="0"/>
                <a:cs typeface="Helvetica Neue" panose="02000503000000020004" pitchFamily="2" charset="0"/>
              </a:rPr>
              <a:t>Wire/Cable</a:t>
            </a:r>
          </a:p>
        </p:txBody>
      </p:sp>
      <p:sp>
        <p:nvSpPr>
          <p:cNvPr id="26" name="TextBox 25">
            <a:extLst>
              <a:ext uri="{FF2B5EF4-FFF2-40B4-BE49-F238E27FC236}">
                <a16:creationId xmlns:a16="http://schemas.microsoft.com/office/drawing/2014/main" id="{C6E91689-B419-B241-977F-8B9832F91DCE}"/>
              </a:ext>
            </a:extLst>
          </p:cNvPr>
          <p:cNvSpPr txBox="1"/>
          <p:nvPr/>
        </p:nvSpPr>
        <p:spPr>
          <a:xfrm>
            <a:off x="5425735" y="2286996"/>
            <a:ext cx="1340528" cy="261610"/>
          </a:xfrm>
          <a:prstGeom prst="rect">
            <a:avLst/>
          </a:prstGeom>
          <a:solidFill>
            <a:schemeClr val="bg1"/>
          </a:solidFill>
        </p:spPr>
        <p:txBody>
          <a:bodyPr wrap="square" rtlCol="0">
            <a:spAutoFit/>
          </a:bodyPr>
          <a:lstStyle/>
          <a:p>
            <a:pPr algn="ctr"/>
            <a:r>
              <a:rPr lang="en-US" sz="1100" dirty="0">
                <a:latin typeface="Helvetica Neue" panose="02000503000000020004" pitchFamily="2" charset="0"/>
                <a:ea typeface="Helvetica Neue" panose="02000503000000020004" pitchFamily="2" charset="0"/>
                <a:cs typeface="Helvetica Neue" panose="02000503000000020004" pitchFamily="2" charset="0"/>
              </a:rPr>
              <a:t>Ground Mount</a:t>
            </a:r>
          </a:p>
        </p:txBody>
      </p:sp>
      <p:sp>
        <p:nvSpPr>
          <p:cNvPr id="27" name="TextBox 26">
            <a:extLst>
              <a:ext uri="{FF2B5EF4-FFF2-40B4-BE49-F238E27FC236}">
                <a16:creationId xmlns:a16="http://schemas.microsoft.com/office/drawing/2014/main" id="{8990CED3-A1D2-F846-AFB8-0CA097EF87B6}"/>
              </a:ext>
            </a:extLst>
          </p:cNvPr>
          <p:cNvSpPr txBox="1"/>
          <p:nvPr/>
        </p:nvSpPr>
        <p:spPr>
          <a:xfrm>
            <a:off x="5443490" y="5115223"/>
            <a:ext cx="1305017" cy="261610"/>
          </a:xfrm>
          <a:prstGeom prst="rect">
            <a:avLst/>
          </a:prstGeom>
          <a:solidFill>
            <a:schemeClr val="bg1"/>
          </a:solidFill>
        </p:spPr>
        <p:txBody>
          <a:bodyPr wrap="square" rtlCol="0">
            <a:spAutoFit/>
          </a:bodyPr>
          <a:lstStyle/>
          <a:p>
            <a:pPr algn="ctr"/>
            <a:r>
              <a:rPr lang="en-US" sz="1100" dirty="0">
                <a:latin typeface="Helvetica Neue" panose="02000503000000020004" pitchFamily="2" charset="0"/>
                <a:ea typeface="Helvetica Neue" panose="02000503000000020004" pitchFamily="2" charset="0"/>
                <a:cs typeface="Helvetica Neue" panose="02000503000000020004" pitchFamily="2" charset="0"/>
              </a:rPr>
              <a:t>Residential</a:t>
            </a:r>
          </a:p>
        </p:txBody>
      </p:sp>
      <p:sp>
        <p:nvSpPr>
          <p:cNvPr id="28" name="TextBox 27">
            <a:extLst>
              <a:ext uri="{FF2B5EF4-FFF2-40B4-BE49-F238E27FC236}">
                <a16:creationId xmlns:a16="http://schemas.microsoft.com/office/drawing/2014/main" id="{691DB22A-601C-D04F-8ED7-85F3E5D3F3A2}"/>
              </a:ext>
            </a:extLst>
          </p:cNvPr>
          <p:cNvSpPr txBox="1"/>
          <p:nvPr/>
        </p:nvSpPr>
        <p:spPr>
          <a:xfrm>
            <a:off x="3716552" y="4853613"/>
            <a:ext cx="1340528" cy="261610"/>
          </a:xfrm>
          <a:prstGeom prst="rect">
            <a:avLst/>
          </a:prstGeom>
          <a:solidFill>
            <a:schemeClr val="bg1"/>
          </a:solidFill>
        </p:spPr>
        <p:txBody>
          <a:bodyPr wrap="square" rtlCol="0">
            <a:spAutoFit/>
          </a:bodyPr>
          <a:lstStyle/>
          <a:p>
            <a:pPr algn="ctr"/>
            <a:r>
              <a:rPr lang="en-US" sz="1100" dirty="0">
                <a:latin typeface="Helvetica Neue" panose="02000503000000020004" pitchFamily="2" charset="0"/>
                <a:ea typeface="Helvetica Neue" panose="02000503000000020004" pitchFamily="2" charset="0"/>
                <a:cs typeface="Helvetica Neue" panose="02000503000000020004" pitchFamily="2" charset="0"/>
              </a:rPr>
              <a:t>DC/DC Optimizer</a:t>
            </a:r>
          </a:p>
        </p:txBody>
      </p:sp>
    </p:spTree>
    <p:extLst>
      <p:ext uri="{BB962C8B-B14F-4D97-AF65-F5344CB8AC3E}">
        <p14:creationId xmlns:p14="http://schemas.microsoft.com/office/powerpoint/2010/main" val="2861670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82046-6359-3043-8DE9-FEB187598087}"/>
              </a:ext>
            </a:extLst>
          </p:cNvPr>
          <p:cNvSpPr>
            <a:spLocks noGrp="1"/>
          </p:cNvSpPr>
          <p:nvPr>
            <p:ph type="title"/>
          </p:nvPr>
        </p:nvSpPr>
        <p:spPr/>
        <p:txBody>
          <a:bodyPr/>
          <a:lstStyle/>
          <a:p>
            <a:r>
              <a:rPr lang="en-US" dirty="0"/>
              <a:t>Circle of Concern, Control and Influence</a:t>
            </a:r>
          </a:p>
        </p:txBody>
      </p:sp>
      <p:sp>
        <p:nvSpPr>
          <p:cNvPr id="3" name="Content Placeholder 2">
            <a:extLst>
              <a:ext uri="{FF2B5EF4-FFF2-40B4-BE49-F238E27FC236}">
                <a16:creationId xmlns:a16="http://schemas.microsoft.com/office/drawing/2014/main" id="{0E6AA7BE-B985-5C49-9BBF-E4036BF4C4C1}"/>
              </a:ext>
            </a:extLst>
          </p:cNvPr>
          <p:cNvSpPr>
            <a:spLocks noGrp="1"/>
          </p:cNvSpPr>
          <p:nvPr>
            <p:ph idx="1"/>
          </p:nvPr>
        </p:nvSpPr>
        <p:spPr>
          <a:xfrm>
            <a:off x="838200" y="1825625"/>
            <a:ext cx="4940508" cy="4351338"/>
          </a:xfrm>
        </p:spPr>
        <p:txBody>
          <a:bodyPr/>
          <a:lstStyle/>
          <a:p>
            <a:r>
              <a:rPr lang="en-US" sz="2400" b="1" dirty="0"/>
              <a:t>Circle of concern  - </a:t>
            </a:r>
            <a:r>
              <a:rPr lang="en-US" sz="2400" dirty="0"/>
              <a:t>things we may not have direct control over.</a:t>
            </a:r>
          </a:p>
          <a:p>
            <a:endParaRPr lang="en-US" sz="2400" b="1" dirty="0"/>
          </a:p>
          <a:p>
            <a:r>
              <a:rPr lang="en-US" sz="2400" b="1" dirty="0"/>
              <a:t>Circle of influence  - </a:t>
            </a:r>
            <a:r>
              <a:rPr lang="en-US" sz="2400" dirty="0"/>
              <a:t>things that I can influence and others can do something.</a:t>
            </a:r>
          </a:p>
          <a:p>
            <a:endParaRPr lang="en-US" sz="2400" dirty="0"/>
          </a:p>
          <a:p>
            <a:r>
              <a:rPr lang="en-US" sz="2400" b="1" dirty="0"/>
              <a:t>Circle of control  - </a:t>
            </a:r>
            <a:r>
              <a:rPr lang="en-US" sz="2400" dirty="0"/>
              <a:t>things I can actually do </a:t>
            </a:r>
          </a:p>
          <a:p>
            <a:endParaRPr lang="en-US" dirty="0"/>
          </a:p>
        </p:txBody>
      </p:sp>
      <p:sp>
        <p:nvSpPr>
          <p:cNvPr id="4" name="Date Placeholder 3">
            <a:extLst>
              <a:ext uri="{FF2B5EF4-FFF2-40B4-BE49-F238E27FC236}">
                <a16:creationId xmlns:a16="http://schemas.microsoft.com/office/drawing/2014/main" id="{9AE82B3E-E7B5-794B-9082-CD3E4E74F97B}"/>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EBD0EF6E-579D-8545-9EAB-3597FAB94DC3}"/>
              </a:ext>
            </a:extLst>
          </p:cNvPr>
          <p:cNvSpPr>
            <a:spLocks noGrp="1"/>
          </p:cNvSpPr>
          <p:nvPr>
            <p:ph type="sldNum" sz="quarter" idx="12"/>
          </p:nvPr>
        </p:nvSpPr>
        <p:spPr/>
        <p:txBody>
          <a:bodyPr/>
          <a:lstStyle/>
          <a:p>
            <a:fld id="{F60E4191-B049-AF4C-B31B-63DAE0652CDF}" type="slidenum">
              <a:rPr lang="en-US" smtClean="0"/>
              <a:pPr/>
              <a:t>2</a:t>
            </a:fld>
            <a:endParaRPr lang="en-US" dirty="0"/>
          </a:p>
        </p:txBody>
      </p:sp>
      <p:pic>
        <p:nvPicPr>
          <p:cNvPr id="6" name="Content Placeholder 5">
            <a:extLst>
              <a:ext uri="{FF2B5EF4-FFF2-40B4-BE49-F238E27FC236}">
                <a16:creationId xmlns:a16="http://schemas.microsoft.com/office/drawing/2014/main" id="{DE955127-557C-0D46-94DA-40CB9F318D3C}"/>
              </a:ext>
            </a:extLst>
          </p:cNvPr>
          <p:cNvPicPr>
            <a:picLocks noChangeAspect="1"/>
          </p:cNvPicPr>
          <p:nvPr/>
        </p:nvPicPr>
        <p:blipFill>
          <a:blip r:embed="rId3" cstate="email">
            <a:extLst>
              <a:ext uri="{28A0092B-C50C-407E-A947-70E740481C1C}">
                <a14:useLocalDpi xmlns:a14="http://schemas.microsoft.com/office/drawing/2010/main"/>
              </a:ext>
            </a:extLst>
          </a:blip>
          <a:srcRect l="-29365" r="-29365"/>
          <a:stretch>
            <a:fillRect/>
          </a:stretch>
        </p:blipFill>
        <p:spPr>
          <a:xfrm>
            <a:off x="6267934" y="1825625"/>
            <a:ext cx="5566756" cy="3507056"/>
          </a:xfrm>
          <a:prstGeom prst="rect">
            <a:avLst/>
          </a:prstGeom>
        </p:spPr>
      </p:pic>
    </p:spTree>
    <p:extLst>
      <p:ext uri="{BB962C8B-B14F-4D97-AF65-F5344CB8AC3E}">
        <p14:creationId xmlns:p14="http://schemas.microsoft.com/office/powerpoint/2010/main" val="3751697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CFB3B-7970-7C4E-B1DC-BFFCCFA816A5}"/>
              </a:ext>
            </a:extLst>
          </p:cNvPr>
          <p:cNvSpPr>
            <a:spLocks noGrp="1"/>
          </p:cNvSpPr>
          <p:nvPr>
            <p:ph type="title"/>
          </p:nvPr>
        </p:nvSpPr>
        <p:spPr/>
        <p:txBody>
          <a:bodyPr/>
          <a:lstStyle/>
          <a:p>
            <a:r>
              <a:rPr lang="en-US" b="1" dirty="0"/>
              <a:t>Inverters</a:t>
            </a:r>
            <a:r>
              <a:rPr lang="en-US" dirty="0"/>
              <a:t> – Types </a:t>
            </a:r>
          </a:p>
        </p:txBody>
      </p:sp>
      <p:sp>
        <p:nvSpPr>
          <p:cNvPr id="3" name="Content Placeholder 2">
            <a:extLst>
              <a:ext uri="{FF2B5EF4-FFF2-40B4-BE49-F238E27FC236}">
                <a16:creationId xmlns:a16="http://schemas.microsoft.com/office/drawing/2014/main" id="{8E986968-3046-2B41-AB90-B0C50703E29E}"/>
              </a:ext>
            </a:extLst>
          </p:cNvPr>
          <p:cNvSpPr>
            <a:spLocks noGrp="1"/>
          </p:cNvSpPr>
          <p:nvPr>
            <p:ph idx="1"/>
          </p:nvPr>
        </p:nvSpPr>
        <p:spPr>
          <a:xfrm>
            <a:off x="838200" y="1825625"/>
            <a:ext cx="6229574" cy="4351338"/>
          </a:xfrm>
        </p:spPr>
        <p:txBody>
          <a:bodyPr/>
          <a:lstStyle/>
          <a:p>
            <a:r>
              <a:rPr lang="en-US" dirty="0"/>
              <a:t>An electrical device that converts direct current (DC) to alternating current (AC)</a:t>
            </a:r>
          </a:p>
          <a:p>
            <a:r>
              <a:rPr lang="en-US" dirty="0"/>
              <a:t>Main types:</a:t>
            </a:r>
          </a:p>
          <a:p>
            <a:pPr lvl="1"/>
            <a:r>
              <a:rPr lang="en-US" dirty="0"/>
              <a:t>Central Inverter</a:t>
            </a:r>
          </a:p>
          <a:p>
            <a:pPr lvl="1"/>
            <a:r>
              <a:rPr lang="en-US" dirty="0"/>
              <a:t>String Inverter</a:t>
            </a:r>
          </a:p>
          <a:p>
            <a:pPr lvl="1"/>
            <a:r>
              <a:rPr lang="en-US" dirty="0"/>
              <a:t>Micro Inverter</a:t>
            </a:r>
          </a:p>
          <a:p>
            <a:endParaRPr lang="en-US" dirty="0"/>
          </a:p>
          <a:p>
            <a:r>
              <a:rPr lang="en-US" dirty="0"/>
              <a:t>Based on your array and setup, one inverter may be more beneficial than the other</a:t>
            </a:r>
          </a:p>
        </p:txBody>
      </p:sp>
      <p:sp>
        <p:nvSpPr>
          <p:cNvPr id="4" name="Date Placeholder 3">
            <a:extLst>
              <a:ext uri="{FF2B5EF4-FFF2-40B4-BE49-F238E27FC236}">
                <a16:creationId xmlns:a16="http://schemas.microsoft.com/office/drawing/2014/main" id="{413981FA-D2A6-AD42-B98D-BCD21D8BD570}"/>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92328959-C8F2-614D-8741-457DBB64F574}"/>
              </a:ext>
            </a:extLst>
          </p:cNvPr>
          <p:cNvSpPr>
            <a:spLocks noGrp="1"/>
          </p:cNvSpPr>
          <p:nvPr>
            <p:ph type="sldNum" sz="quarter" idx="12"/>
          </p:nvPr>
        </p:nvSpPr>
        <p:spPr/>
        <p:txBody>
          <a:bodyPr/>
          <a:lstStyle/>
          <a:p>
            <a:fld id="{F60E4191-B049-AF4C-B31B-63DAE0652CDF}" type="slidenum">
              <a:rPr lang="en-US" smtClean="0"/>
              <a:pPr/>
              <a:t>20</a:t>
            </a:fld>
            <a:endParaRPr lang="en-US" dirty="0"/>
          </a:p>
        </p:txBody>
      </p:sp>
      <p:pic>
        <p:nvPicPr>
          <p:cNvPr id="7" name="Picture 6">
            <a:extLst>
              <a:ext uri="{FF2B5EF4-FFF2-40B4-BE49-F238E27FC236}">
                <a16:creationId xmlns:a16="http://schemas.microsoft.com/office/drawing/2014/main" id="{02A94EE7-53C5-CF4C-A4A5-11D3652CB0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67774" y="441162"/>
            <a:ext cx="2513313" cy="1617945"/>
          </a:xfrm>
          <a:prstGeom prst="rect">
            <a:avLst/>
          </a:prstGeom>
        </p:spPr>
      </p:pic>
      <p:pic>
        <p:nvPicPr>
          <p:cNvPr id="8" name="Picture 7">
            <a:extLst>
              <a:ext uri="{FF2B5EF4-FFF2-40B4-BE49-F238E27FC236}">
                <a16:creationId xmlns:a16="http://schemas.microsoft.com/office/drawing/2014/main" id="{44F8457D-7456-B842-B40D-B0446F3AEE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63060" y="1860159"/>
            <a:ext cx="1945743" cy="2393461"/>
          </a:xfrm>
          <a:prstGeom prst="rect">
            <a:avLst/>
          </a:prstGeom>
        </p:spPr>
      </p:pic>
      <p:pic>
        <p:nvPicPr>
          <p:cNvPr id="11" name="Picture 10">
            <a:extLst>
              <a:ext uri="{FF2B5EF4-FFF2-40B4-BE49-F238E27FC236}">
                <a16:creationId xmlns:a16="http://schemas.microsoft.com/office/drawing/2014/main" id="{6C8C289C-00E3-3A49-B7E6-7E850AAA1F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39663" y="4760461"/>
            <a:ext cx="3351509" cy="1365898"/>
          </a:xfrm>
          <a:prstGeom prst="rect">
            <a:avLst/>
          </a:prstGeom>
        </p:spPr>
      </p:pic>
      <p:sp>
        <p:nvSpPr>
          <p:cNvPr id="12" name="TextBox 11">
            <a:extLst>
              <a:ext uri="{FF2B5EF4-FFF2-40B4-BE49-F238E27FC236}">
                <a16:creationId xmlns:a16="http://schemas.microsoft.com/office/drawing/2014/main" id="{1F4EC949-ABE2-074A-83E2-A3971878271F}"/>
              </a:ext>
            </a:extLst>
          </p:cNvPr>
          <p:cNvSpPr txBox="1"/>
          <p:nvPr/>
        </p:nvSpPr>
        <p:spPr>
          <a:xfrm>
            <a:off x="7404651" y="6166246"/>
            <a:ext cx="1839557" cy="369332"/>
          </a:xfrm>
          <a:prstGeom prst="rect">
            <a:avLst/>
          </a:prstGeom>
          <a:noFill/>
        </p:spPr>
        <p:txBody>
          <a:bodyPr wrap="square" rtlCol="0">
            <a:spAutoFit/>
          </a:bodyPr>
          <a:lstStyle/>
          <a:p>
            <a:r>
              <a:rPr lang="en-US" dirty="0">
                <a:solidFill>
                  <a:srgbClr val="45535F"/>
                </a:solidFill>
                <a:latin typeface="Helvetica Neue" panose="02000503000000020004" pitchFamily="2" charset="0"/>
                <a:ea typeface="Helvetica Neue" panose="02000503000000020004" pitchFamily="2" charset="0"/>
                <a:cs typeface="Helvetica Neue" panose="02000503000000020004" pitchFamily="2" charset="0"/>
              </a:rPr>
              <a:t>Micro Inverter</a:t>
            </a:r>
          </a:p>
        </p:txBody>
      </p:sp>
      <p:sp>
        <p:nvSpPr>
          <p:cNvPr id="13" name="TextBox 12">
            <a:extLst>
              <a:ext uri="{FF2B5EF4-FFF2-40B4-BE49-F238E27FC236}">
                <a16:creationId xmlns:a16="http://schemas.microsoft.com/office/drawing/2014/main" id="{EF3528AE-C7CB-7442-AB9D-1B2E0B039426}"/>
              </a:ext>
            </a:extLst>
          </p:cNvPr>
          <p:cNvSpPr txBox="1"/>
          <p:nvPr/>
        </p:nvSpPr>
        <p:spPr>
          <a:xfrm>
            <a:off x="9869246" y="4161137"/>
            <a:ext cx="1839557" cy="369332"/>
          </a:xfrm>
          <a:prstGeom prst="rect">
            <a:avLst/>
          </a:prstGeom>
          <a:noFill/>
        </p:spPr>
        <p:txBody>
          <a:bodyPr wrap="square" rtlCol="0">
            <a:spAutoFit/>
          </a:bodyPr>
          <a:lstStyle/>
          <a:p>
            <a:r>
              <a:rPr lang="en-US" dirty="0">
                <a:solidFill>
                  <a:srgbClr val="45535F"/>
                </a:solidFill>
                <a:latin typeface="Helvetica Neue" panose="02000503000000020004" pitchFamily="2" charset="0"/>
                <a:ea typeface="Helvetica Neue" panose="02000503000000020004" pitchFamily="2" charset="0"/>
                <a:cs typeface="Helvetica Neue" panose="02000503000000020004" pitchFamily="2" charset="0"/>
              </a:rPr>
              <a:t>String Inverter</a:t>
            </a:r>
          </a:p>
        </p:txBody>
      </p:sp>
      <p:sp>
        <p:nvSpPr>
          <p:cNvPr id="14" name="TextBox 13">
            <a:extLst>
              <a:ext uri="{FF2B5EF4-FFF2-40B4-BE49-F238E27FC236}">
                <a16:creationId xmlns:a16="http://schemas.microsoft.com/office/drawing/2014/main" id="{7231DCC5-132F-9E41-B5AF-4F1B308ACC2B}"/>
              </a:ext>
            </a:extLst>
          </p:cNvPr>
          <p:cNvSpPr txBox="1"/>
          <p:nvPr/>
        </p:nvSpPr>
        <p:spPr>
          <a:xfrm>
            <a:off x="7495638" y="2059107"/>
            <a:ext cx="1839557" cy="369332"/>
          </a:xfrm>
          <a:prstGeom prst="rect">
            <a:avLst/>
          </a:prstGeom>
          <a:noFill/>
        </p:spPr>
        <p:txBody>
          <a:bodyPr wrap="square" rtlCol="0">
            <a:spAutoFit/>
          </a:bodyPr>
          <a:lstStyle/>
          <a:p>
            <a:r>
              <a:rPr lang="en-US" dirty="0">
                <a:solidFill>
                  <a:srgbClr val="45535F"/>
                </a:solidFill>
                <a:latin typeface="Helvetica Neue" panose="02000503000000020004" pitchFamily="2" charset="0"/>
                <a:ea typeface="Helvetica Neue" panose="02000503000000020004" pitchFamily="2" charset="0"/>
                <a:cs typeface="Helvetica Neue" panose="02000503000000020004" pitchFamily="2" charset="0"/>
              </a:rPr>
              <a:t>Central Inverter</a:t>
            </a:r>
          </a:p>
        </p:txBody>
      </p:sp>
    </p:spTree>
    <p:extLst>
      <p:ext uri="{BB962C8B-B14F-4D97-AF65-F5344CB8AC3E}">
        <p14:creationId xmlns:p14="http://schemas.microsoft.com/office/powerpoint/2010/main" val="1518679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EA93F-B57A-8F45-8CF8-605DABC0643E}"/>
              </a:ext>
            </a:extLst>
          </p:cNvPr>
          <p:cNvSpPr>
            <a:spLocks noGrp="1"/>
          </p:cNvSpPr>
          <p:nvPr>
            <p:ph type="title"/>
          </p:nvPr>
        </p:nvSpPr>
        <p:spPr/>
        <p:txBody>
          <a:bodyPr/>
          <a:lstStyle/>
          <a:p>
            <a:r>
              <a:rPr lang="en-US" b="1" dirty="0"/>
              <a:t>Inverters</a:t>
            </a:r>
            <a:r>
              <a:rPr lang="en-US" dirty="0"/>
              <a:t> – AC/DC</a:t>
            </a:r>
          </a:p>
        </p:txBody>
      </p:sp>
      <p:sp>
        <p:nvSpPr>
          <p:cNvPr id="3" name="Content Placeholder 2">
            <a:extLst>
              <a:ext uri="{FF2B5EF4-FFF2-40B4-BE49-F238E27FC236}">
                <a16:creationId xmlns:a16="http://schemas.microsoft.com/office/drawing/2014/main" id="{0D868901-19E3-8F4D-86C1-B6AA5CDFDB33}"/>
              </a:ext>
            </a:extLst>
          </p:cNvPr>
          <p:cNvSpPr>
            <a:spLocks noGrp="1"/>
          </p:cNvSpPr>
          <p:nvPr>
            <p:ph idx="1"/>
          </p:nvPr>
        </p:nvSpPr>
        <p:spPr/>
        <p:txBody>
          <a:bodyPr/>
          <a:lstStyle/>
          <a:p>
            <a:r>
              <a:rPr lang="en-US" dirty="0"/>
              <a:t>Not the music band!</a:t>
            </a:r>
          </a:p>
          <a:p>
            <a:r>
              <a:rPr lang="en-US" dirty="0"/>
              <a:t>This describes the current’s flow </a:t>
            </a:r>
          </a:p>
          <a:p>
            <a:r>
              <a:rPr lang="en-US" dirty="0"/>
              <a:t>AC alternates directions causing “disruption” in flow</a:t>
            </a:r>
          </a:p>
          <a:p>
            <a:r>
              <a:rPr lang="en-US" dirty="0"/>
              <a:t>DC goes in the same direction continuously</a:t>
            </a:r>
          </a:p>
        </p:txBody>
      </p:sp>
      <p:sp>
        <p:nvSpPr>
          <p:cNvPr id="4" name="Date Placeholder 3">
            <a:extLst>
              <a:ext uri="{FF2B5EF4-FFF2-40B4-BE49-F238E27FC236}">
                <a16:creationId xmlns:a16="http://schemas.microsoft.com/office/drawing/2014/main" id="{28224C76-299D-6844-A437-BE89D89DE5EC}"/>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148556F7-E4E3-294D-8065-6B47596837F3}"/>
              </a:ext>
            </a:extLst>
          </p:cNvPr>
          <p:cNvSpPr>
            <a:spLocks noGrp="1"/>
          </p:cNvSpPr>
          <p:nvPr>
            <p:ph type="sldNum" sz="quarter" idx="12"/>
          </p:nvPr>
        </p:nvSpPr>
        <p:spPr/>
        <p:txBody>
          <a:bodyPr/>
          <a:lstStyle/>
          <a:p>
            <a:fld id="{F60E4191-B049-AF4C-B31B-63DAE0652CDF}" type="slidenum">
              <a:rPr lang="en-US" smtClean="0"/>
              <a:pPr/>
              <a:t>21</a:t>
            </a:fld>
            <a:endParaRPr lang="en-US" dirty="0"/>
          </a:p>
        </p:txBody>
      </p:sp>
      <p:pic>
        <p:nvPicPr>
          <p:cNvPr id="9" name="Picture 8">
            <a:extLst>
              <a:ext uri="{FF2B5EF4-FFF2-40B4-BE49-F238E27FC236}">
                <a16:creationId xmlns:a16="http://schemas.microsoft.com/office/drawing/2014/main" id="{6F0B2BCB-761A-3F4F-957B-BD3EB94CEA5D}"/>
              </a:ext>
            </a:extLst>
          </p:cNvPr>
          <p:cNvPicPr>
            <a:picLocks noChangeAspect="1"/>
          </p:cNvPicPr>
          <p:nvPr/>
        </p:nvPicPr>
        <p:blipFill>
          <a:blip r:embed="rId3"/>
          <a:stretch>
            <a:fillRect/>
          </a:stretch>
        </p:blipFill>
        <p:spPr>
          <a:xfrm>
            <a:off x="3334421" y="3758539"/>
            <a:ext cx="5523158" cy="2418424"/>
          </a:xfrm>
          <a:prstGeom prst="rect">
            <a:avLst/>
          </a:prstGeom>
        </p:spPr>
      </p:pic>
    </p:spTree>
    <p:extLst>
      <p:ext uri="{BB962C8B-B14F-4D97-AF65-F5344CB8AC3E}">
        <p14:creationId xmlns:p14="http://schemas.microsoft.com/office/powerpoint/2010/main" val="2907876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5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505E3E"/>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8730184-042A-E246-8113-BE246F86B4CA}"/>
              </a:ext>
            </a:extLst>
          </p:cNvPr>
          <p:cNvSpPr>
            <a:spLocks noGrp="1"/>
          </p:cNvSpPr>
          <p:nvPr>
            <p:ph type="title"/>
          </p:nvPr>
        </p:nvSpPr>
        <p:spPr>
          <a:xfrm>
            <a:off x="1109980" y="4277356"/>
            <a:ext cx="9966960" cy="1560320"/>
          </a:xfrm>
        </p:spPr>
        <p:txBody>
          <a:bodyPr vert="horz" lIns="91440" tIns="45720" rIns="91440" bIns="45720" rtlCol="0" anchor="b">
            <a:normAutofit/>
          </a:bodyPr>
          <a:lstStyle/>
          <a:p>
            <a:pPr algn="ctr" defTabSz="914400"/>
            <a:r>
              <a:rPr lang="en-US" sz="4900" b="1">
                <a:solidFill>
                  <a:srgbClr val="505E3E"/>
                </a:solidFill>
                <a:latin typeface="+mj-lt"/>
                <a:ea typeface="+mj-ea"/>
                <a:cs typeface="+mj-cs"/>
              </a:rPr>
              <a:t>Racking</a:t>
            </a:r>
            <a:r>
              <a:rPr lang="en-US" sz="4900">
                <a:solidFill>
                  <a:srgbClr val="505E3E"/>
                </a:solidFill>
                <a:latin typeface="+mj-lt"/>
                <a:ea typeface="+mj-ea"/>
                <a:cs typeface="+mj-cs"/>
              </a:rPr>
              <a:t> – Ground Mounted Solar PV</a:t>
            </a:r>
          </a:p>
        </p:txBody>
      </p:sp>
      <p:sp>
        <p:nvSpPr>
          <p:cNvPr id="3" name="Content Placeholder 2">
            <a:extLst>
              <a:ext uri="{FF2B5EF4-FFF2-40B4-BE49-F238E27FC236}">
                <a16:creationId xmlns:a16="http://schemas.microsoft.com/office/drawing/2014/main" id="{E3407A45-7ED3-8444-A57B-5BDC8C4BCAC6}"/>
              </a:ext>
            </a:extLst>
          </p:cNvPr>
          <p:cNvSpPr>
            <a:spLocks noGrp="1"/>
          </p:cNvSpPr>
          <p:nvPr>
            <p:ph idx="1"/>
          </p:nvPr>
        </p:nvSpPr>
        <p:spPr>
          <a:xfrm>
            <a:off x="1709530" y="5799489"/>
            <a:ext cx="8767860" cy="440822"/>
          </a:xfrm>
        </p:spPr>
        <p:txBody>
          <a:bodyPr vert="horz" lIns="91440" tIns="45720" rIns="91440" bIns="45720" rtlCol="0">
            <a:normAutofit/>
          </a:bodyPr>
          <a:lstStyle/>
          <a:p>
            <a:pPr marL="0" indent="0" algn="ctr" defTabSz="914400">
              <a:spcBef>
                <a:spcPts val="1000"/>
              </a:spcBef>
              <a:buNone/>
            </a:pPr>
            <a:r>
              <a:rPr lang="en-US" sz="2000">
                <a:solidFill>
                  <a:srgbClr val="505E3E"/>
                </a:solidFill>
                <a:latin typeface="+mn-lt"/>
                <a:ea typeface="+mn-ea"/>
                <a:cs typeface="+mn-cs"/>
              </a:rPr>
              <a:t>A ground mount system is directly anchored into the ground</a:t>
            </a:r>
          </a:p>
        </p:txBody>
      </p:sp>
      <p:pic>
        <p:nvPicPr>
          <p:cNvPr id="7" name="Picture 6">
            <a:extLst>
              <a:ext uri="{FF2B5EF4-FFF2-40B4-BE49-F238E27FC236}">
                <a16:creationId xmlns:a16="http://schemas.microsoft.com/office/drawing/2014/main" id="{8E474794-7519-F646-A6A7-2A7E62B23AF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3840" y="256540"/>
            <a:ext cx="11704320" cy="3764276"/>
          </a:xfrm>
          <a:prstGeom prst="rect">
            <a:avLst/>
          </a:prstGeom>
        </p:spPr>
      </p:pic>
      <p:sp>
        <p:nvSpPr>
          <p:cNvPr id="4" name="Date Placeholder 3">
            <a:extLst>
              <a:ext uri="{FF2B5EF4-FFF2-40B4-BE49-F238E27FC236}">
                <a16:creationId xmlns:a16="http://schemas.microsoft.com/office/drawing/2014/main" id="{E2C56A4D-9981-AA46-ACC9-B390AFD15034}"/>
              </a:ext>
            </a:extLst>
          </p:cNvPr>
          <p:cNvSpPr>
            <a:spLocks noGrp="1"/>
          </p:cNvSpPr>
          <p:nvPr>
            <p:ph type="dt" sz="half" idx="10"/>
          </p:nvPr>
        </p:nvSpPr>
        <p:spPr>
          <a:xfrm>
            <a:off x="838200" y="6259585"/>
            <a:ext cx="2743200" cy="365125"/>
          </a:xfrm>
        </p:spPr>
        <p:txBody>
          <a:bodyPr vert="horz" lIns="91440" tIns="45720" rIns="91440" bIns="45720" rtlCol="0" anchor="ctr">
            <a:normAutofit/>
          </a:bodyPr>
          <a:lstStyle/>
          <a:p>
            <a:pPr defTabSz="914400">
              <a:spcAft>
                <a:spcPts val="600"/>
              </a:spcAft>
              <a:defRPr/>
            </a:pPr>
            <a:r>
              <a:rPr lang="en-US" sz="1200">
                <a:solidFill>
                  <a:schemeClr val="accent1"/>
                </a:solidFill>
                <a:latin typeface="Calibri" panose="020F0502020204030204"/>
                <a:ea typeface="+mn-ea"/>
                <a:cs typeface="+mn-cs"/>
              </a:rPr>
              <a:t>25-04-20</a:t>
            </a:r>
          </a:p>
        </p:txBody>
      </p:sp>
      <p:sp>
        <p:nvSpPr>
          <p:cNvPr id="5" name="Slide Number Placeholder 4">
            <a:extLst>
              <a:ext uri="{FF2B5EF4-FFF2-40B4-BE49-F238E27FC236}">
                <a16:creationId xmlns:a16="http://schemas.microsoft.com/office/drawing/2014/main" id="{28946396-C49E-724C-8159-F4686802DD2A}"/>
              </a:ext>
            </a:extLst>
          </p:cNvPr>
          <p:cNvSpPr>
            <a:spLocks noGrp="1"/>
          </p:cNvSpPr>
          <p:nvPr>
            <p:ph type="sldNum" sz="quarter" idx="12"/>
          </p:nvPr>
        </p:nvSpPr>
        <p:spPr>
          <a:xfrm>
            <a:off x="8610600" y="6259585"/>
            <a:ext cx="2743200" cy="365125"/>
          </a:xfrm>
        </p:spPr>
        <p:txBody>
          <a:bodyPr vert="horz" lIns="91440" tIns="45720" rIns="91440" bIns="45720" rtlCol="0" anchor="ctr">
            <a:normAutofit/>
          </a:bodyPr>
          <a:lstStyle/>
          <a:p>
            <a:pPr defTabSz="914400">
              <a:spcAft>
                <a:spcPts val="600"/>
              </a:spcAft>
              <a:defRPr/>
            </a:pPr>
            <a:fld id="{F60E4191-B049-AF4C-B31B-63DAE0652CDF}" type="slidenum">
              <a:rPr lang="en-US" sz="1200">
                <a:solidFill>
                  <a:schemeClr val="accent1"/>
                </a:solidFill>
                <a:latin typeface="Calibri" panose="020F0502020204030204"/>
                <a:ea typeface="+mn-ea"/>
                <a:cs typeface="+mn-cs"/>
              </a:rPr>
              <a:pPr defTabSz="914400">
                <a:spcAft>
                  <a:spcPts val="600"/>
                </a:spcAft>
                <a:defRPr/>
              </a:pPr>
              <a:t>22</a:t>
            </a:fld>
            <a:endParaRPr lang="en-US" sz="1200">
              <a:solidFill>
                <a:schemeClr val="accent1"/>
              </a:solidFill>
              <a:latin typeface="Calibri" panose="020F0502020204030204"/>
              <a:ea typeface="+mn-ea"/>
              <a:cs typeface="+mn-cs"/>
            </a:endParaRPr>
          </a:p>
        </p:txBody>
      </p:sp>
    </p:spTree>
    <p:extLst>
      <p:ext uri="{BB962C8B-B14F-4D97-AF65-F5344CB8AC3E}">
        <p14:creationId xmlns:p14="http://schemas.microsoft.com/office/powerpoint/2010/main" val="210617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5C5D8-ECE5-BC45-A640-C055525F8612}"/>
              </a:ext>
            </a:extLst>
          </p:cNvPr>
          <p:cNvSpPr>
            <a:spLocks noGrp="1"/>
          </p:cNvSpPr>
          <p:nvPr>
            <p:ph type="title"/>
          </p:nvPr>
        </p:nvSpPr>
        <p:spPr/>
        <p:txBody>
          <a:bodyPr/>
          <a:lstStyle/>
          <a:p>
            <a:r>
              <a:rPr lang="en-US" b="1" dirty="0"/>
              <a:t>Racking</a:t>
            </a:r>
            <a:r>
              <a:rPr lang="en-US" dirty="0"/>
              <a:t> – Trackers</a:t>
            </a:r>
          </a:p>
        </p:txBody>
      </p:sp>
      <p:sp>
        <p:nvSpPr>
          <p:cNvPr id="3" name="Content Placeholder 2">
            <a:extLst>
              <a:ext uri="{FF2B5EF4-FFF2-40B4-BE49-F238E27FC236}">
                <a16:creationId xmlns:a16="http://schemas.microsoft.com/office/drawing/2014/main" id="{74CA755F-FACA-064A-BE87-8E4622282438}"/>
              </a:ext>
            </a:extLst>
          </p:cNvPr>
          <p:cNvSpPr>
            <a:spLocks noGrp="1"/>
          </p:cNvSpPr>
          <p:nvPr>
            <p:ph idx="1"/>
          </p:nvPr>
        </p:nvSpPr>
        <p:spPr/>
        <p:txBody>
          <a:bodyPr/>
          <a:lstStyle/>
          <a:p>
            <a:r>
              <a:rPr lang="en-US" dirty="0"/>
              <a:t>Trackers are sometimes used to maximize the energy production</a:t>
            </a:r>
          </a:p>
          <a:p>
            <a:r>
              <a:rPr lang="en-US" dirty="0"/>
              <a:t>This racking equipment allows the solar PV modules to move with the sun</a:t>
            </a:r>
          </a:p>
          <a:p>
            <a:r>
              <a:rPr lang="en-US" dirty="0"/>
              <a:t>The can be single- or dual-axis</a:t>
            </a:r>
          </a:p>
          <a:p>
            <a:pPr lvl="1"/>
            <a:r>
              <a:rPr lang="en-US" dirty="0"/>
              <a:t>Dual-axis moves in all directions</a:t>
            </a:r>
          </a:p>
        </p:txBody>
      </p:sp>
      <p:sp>
        <p:nvSpPr>
          <p:cNvPr id="4" name="Date Placeholder 3">
            <a:extLst>
              <a:ext uri="{FF2B5EF4-FFF2-40B4-BE49-F238E27FC236}">
                <a16:creationId xmlns:a16="http://schemas.microsoft.com/office/drawing/2014/main" id="{50ACCC29-68E3-3B44-AB5C-0D8B877089BC}"/>
              </a:ext>
            </a:extLst>
          </p:cNvPr>
          <p:cNvSpPr>
            <a:spLocks noGrp="1"/>
          </p:cNvSpPr>
          <p:nvPr>
            <p:ph type="dt" sz="half" idx="10"/>
          </p:nvPr>
        </p:nvSpPr>
        <p:spPr/>
        <p:txBody>
          <a:bodyPr/>
          <a:lstStyle/>
          <a:p>
            <a:r>
              <a:rPr lang="en-CA" dirty="0"/>
              <a:t>25-04-20</a:t>
            </a:r>
            <a:endParaRPr lang="en-US" dirty="0"/>
          </a:p>
        </p:txBody>
      </p:sp>
      <p:sp>
        <p:nvSpPr>
          <p:cNvPr id="5" name="Slide Number Placeholder 4">
            <a:extLst>
              <a:ext uri="{FF2B5EF4-FFF2-40B4-BE49-F238E27FC236}">
                <a16:creationId xmlns:a16="http://schemas.microsoft.com/office/drawing/2014/main" id="{9814443B-E0F4-7F48-85EC-56FA9ADCB672}"/>
              </a:ext>
            </a:extLst>
          </p:cNvPr>
          <p:cNvSpPr>
            <a:spLocks noGrp="1"/>
          </p:cNvSpPr>
          <p:nvPr>
            <p:ph type="sldNum" sz="quarter" idx="12"/>
          </p:nvPr>
        </p:nvSpPr>
        <p:spPr/>
        <p:txBody>
          <a:bodyPr/>
          <a:lstStyle/>
          <a:p>
            <a:fld id="{F60E4191-B049-AF4C-B31B-63DAE0652CDF}" type="slidenum">
              <a:rPr lang="en-US" smtClean="0"/>
              <a:pPr/>
              <a:t>23</a:t>
            </a:fld>
            <a:endParaRPr lang="en-US" dirty="0"/>
          </a:p>
        </p:txBody>
      </p:sp>
      <p:pic>
        <p:nvPicPr>
          <p:cNvPr id="8" name="Picture 7">
            <a:extLst>
              <a:ext uri="{FF2B5EF4-FFF2-40B4-BE49-F238E27FC236}">
                <a16:creationId xmlns:a16="http://schemas.microsoft.com/office/drawing/2014/main" id="{E1443FC8-2CD9-654E-B726-7C2C98C0AF6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11074" y="3269050"/>
            <a:ext cx="3362333" cy="2707622"/>
          </a:xfrm>
          <a:prstGeom prst="rect">
            <a:avLst/>
          </a:prstGeom>
        </p:spPr>
      </p:pic>
      <p:pic>
        <p:nvPicPr>
          <p:cNvPr id="9" name="Picture 8">
            <a:extLst>
              <a:ext uri="{FF2B5EF4-FFF2-40B4-BE49-F238E27FC236}">
                <a16:creationId xmlns:a16="http://schemas.microsoft.com/office/drawing/2014/main" id="{3BF8CEA1-EE84-C84F-BD08-C7B0A041F0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3269050"/>
            <a:ext cx="4339614" cy="2707622"/>
          </a:xfrm>
          <a:prstGeom prst="rect">
            <a:avLst/>
          </a:prstGeom>
        </p:spPr>
      </p:pic>
      <p:sp>
        <p:nvSpPr>
          <p:cNvPr id="10" name="Curved Up Arrow 9">
            <a:extLst>
              <a:ext uri="{FF2B5EF4-FFF2-40B4-BE49-F238E27FC236}">
                <a16:creationId xmlns:a16="http://schemas.microsoft.com/office/drawing/2014/main" id="{AED522CB-67CD-8E47-BA91-F6C2C4854DD9}"/>
              </a:ext>
            </a:extLst>
          </p:cNvPr>
          <p:cNvSpPr/>
          <p:nvPr/>
        </p:nvSpPr>
        <p:spPr>
          <a:xfrm rot="21193906">
            <a:off x="7127061" y="5127752"/>
            <a:ext cx="895948" cy="250059"/>
          </a:xfrm>
          <a:prstGeom prst="curvedUpArrow">
            <a:avLst>
              <a:gd name="adj1" fmla="val 45658"/>
              <a:gd name="adj2" fmla="val 142757"/>
              <a:gd name="adj3" fmla="val 43750"/>
            </a:avLst>
          </a:prstGeom>
          <a:solidFill>
            <a:srgbClr val="78A12E"/>
          </a:solidFill>
          <a:ln>
            <a:solidFill>
              <a:srgbClr val="78A1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urved Up Arrow 10">
            <a:extLst>
              <a:ext uri="{FF2B5EF4-FFF2-40B4-BE49-F238E27FC236}">
                <a16:creationId xmlns:a16="http://schemas.microsoft.com/office/drawing/2014/main" id="{DBC8A810-F1F9-0D47-A3CF-90F4F534BB07}"/>
              </a:ext>
            </a:extLst>
          </p:cNvPr>
          <p:cNvSpPr/>
          <p:nvPr/>
        </p:nvSpPr>
        <p:spPr>
          <a:xfrm rot="10425284">
            <a:off x="7144061" y="3861370"/>
            <a:ext cx="754602" cy="363985"/>
          </a:xfrm>
          <a:prstGeom prst="curvedUpArrow">
            <a:avLst/>
          </a:prstGeom>
          <a:solidFill>
            <a:srgbClr val="78A12E"/>
          </a:solidFill>
          <a:ln>
            <a:solidFill>
              <a:srgbClr val="78A1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urved Up Arrow 11">
            <a:extLst>
              <a:ext uri="{FF2B5EF4-FFF2-40B4-BE49-F238E27FC236}">
                <a16:creationId xmlns:a16="http://schemas.microsoft.com/office/drawing/2014/main" id="{BAE1A065-0612-EE4E-A8B0-C13BDFBF63AE}"/>
              </a:ext>
            </a:extLst>
          </p:cNvPr>
          <p:cNvSpPr/>
          <p:nvPr/>
        </p:nvSpPr>
        <p:spPr>
          <a:xfrm rot="10425284">
            <a:off x="4038357" y="3926261"/>
            <a:ext cx="754602" cy="363985"/>
          </a:xfrm>
          <a:prstGeom prst="curvedUpArrow">
            <a:avLst/>
          </a:prstGeom>
          <a:solidFill>
            <a:srgbClr val="78A12E"/>
          </a:solidFill>
          <a:ln>
            <a:solidFill>
              <a:srgbClr val="78A1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44FA891B-BE1F-C24B-94A4-DFEF8938D2D5}"/>
              </a:ext>
            </a:extLst>
          </p:cNvPr>
          <p:cNvSpPr txBox="1"/>
          <p:nvPr/>
        </p:nvSpPr>
        <p:spPr>
          <a:xfrm>
            <a:off x="2981659" y="6012234"/>
            <a:ext cx="1621161" cy="369332"/>
          </a:xfrm>
          <a:prstGeom prst="rect">
            <a:avLst/>
          </a:prstGeom>
          <a:noFill/>
        </p:spPr>
        <p:txBody>
          <a:bodyPr wrap="square" rtlCol="0">
            <a:spAutoFit/>
          </a:bodyPr>
          <a:lstStyle/>
          <a:p>
            <a:pPr algn="ctr"/>
            <a:r>
              <a:rPr lang="en-US" dirty="0">
                <a:solidFill>
                  <a:srgbClr val="45535F"/>
                </a:solidFill>
                <a:latin typeface="Helvetica Neue" panose="02000503000000020004" pitchFamily="2" charset="0"/>
                <a:ea typeface="Helvetica Neue" panose="02000503000000020004" pitchFamily="2" charset="0"/>
                <a:cs typeface="Helvetica Neue" panose="02000503000000020004" pitchFamily="2" charset="0"/>
              </a:rPr>
              <a:t>SINGLE AXIS</a:t>
            </a:r>
          </a:p>
        </p:txBody>
      </p:sp>
      <p:sp>
        <p:nvSpPr>
          <p:cNvPr id="13" name="TextBox 12">
            <a:extLst>
              <a:ext uri="{FF2B5EF4-FFF2-40B4-BE49-F238E27FC236}">
                <a16:creationId xmlns:a16="http://schemas.microsoft.com/office/drawing/2014/main" id="{ACFC207D-499F-824E-82BE-387356AE34E1}"/>
              </a:ext>
            </a:extLst>
          </p:cNvPr>
          <p:cNvSpPr txBox="1"/>
          <p:nvPr/>
        </p:nvSpPr>
        <p:spPr>
          <a:xfrm>
            <a:off x="7444787" y="6012234"/>
            <a:ext cx="1642040" cy="369332"/>
          </a:xfrm>
          <a:prstGeom prst="rect">
            <a:avLst/>
          </a:prstGeom>
          <a:noFill/>
        </p:spPr>
        <p:txBody>
          <a:bodyPr wrap="square" rtlCol="0">
            <a:spAutoFit/>
          </a:bodyPr>
          <a:lstStyle/>
          <a:p>
            <a:pPr algn="ctr"/>
            <a:r>
              <a:rPr lang="en-US" dirty="0">
                <a:solidFill>
                  <a:srgbClr val="45535F"/>
                </a:solidFill>
                <a:latin typeface="Helvetica Neue" panose="02000503000000020004" pitchFamily="2" charset="0"/>
                <a:ea typeface="Helvetica Neue" panose="02000503000000020004" pitchFamily="2" charset="0"/>
                <a:cs typeface="Helvetica Neue" panose="02000503000000020004" pitchFamily="2" charset="0"/>
              </a:rPr>
              <a:t>DUAL AXIS</a:t>
            </a:r>
          </a:p>
        </p:txBody>
      </p:sp>
    </p:spTree>
    <p:extLst>
      <p:ext uri="{BB962C8B-B14F-4D97-AF65-F5344CB8AC3E}">
        <p14:creationId xmlns:p14="http://schemas.microsoft.com/office/powerpoint/2010/main" val="1460068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2F5EB-5985-C746-A902-52927D3416CB}"/>
              </a:ext>
            </a:extLst>
          </p:cNvPr>
          <p:cNvSpPr>
            <a:spLocks noGrp="1"/>
          </p:cNvSpPr>
          <p:nvPr>
            <p:ph type="title"/>
          </p:nvPr>
        </p:nvSpPr>
        <p:spPr/>
        <p:txBody>
          <a:bodyPr/>
          <a:lstStyle/>
          <a:p>
            <a:r>
              <a:rPr lang="en-US" b="1" dirty="0"/>
              <a:t>Racking</a:t>
            </a:r>
            <a:r>
              <a:rPr lang="en-US" dirty="0"/>
              <a:t> – Roof Mounted Solar PV</a:t>
            </a:r>
          </a:p>
        </p:txBody>
      </p:sp>
      <p:sp>
        <p:nvSpPr>
          <p:cNvPr id="4" name="Date Placeholder 3">
            <a:extLst>
              <a:ext uri="{FF2B5EF4-FFF2-40B4-BE49-F238E27FC236}">
                <a16:creationId xmlns:a16="http://schemas.microsoft.com/office/drawing/2014/main" id="{9FCC30FC-361C-3A4E-A086-EEF5D068D822}"/>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7D90B87C-4BCE-5545-B598-CA7FD30611C0}"/>
              </a:ext>
            </a:extLst>
          </p:cNvPr>
          <p:cNvSpPr>
            <a:spLocks noGrp="1"/>
          </p:cNvSpPr>
          <p:nvPr>
            <p:ph type="sldNum" sz="quarter" idx="12"/>
          </p:nvPr>
        </p:nvSpPr>
        <p:spPr/>
        <p:txBody>
          <a:bodyPr/>
          <a:lstStyle/>
          <a:p>
            <a:fld id="{F60E4191-B049-AF4C-B31B-63DAE0652CDF}" type="slidenum">
              <a:rPr lang="en-US" smtClean="0"/>
              <a:pPr/>
              <a:t>24</a:t>
            </a:fld>
            <a:endParaRPr lang="en-US" dirty="0"/>
          </a:p>
        </p:txBody>
      </p:sp>
      <p:sp>
        <p:nvSpPr>
          <p:cNvPr id="6" name="Content Placeholder 2">
            <a:extLst>
              <a:ext uri="{FF2B5EF4-FFF2-40B4-BE49-F238E27FC236}">
                <a16:creationId xmlns:a16="http://schemas.microsoft.com/office/drawing/2014/main" id="{52951013-2D97-2649-8BF1-4B646EF16198}"/>
              </a:ext>
            </a:extLst>
          </p:cNvPr>
          <p:cNvSpPr txBox="1">
            <a:spLocks/>
          </p:cNvSpPr>
          <p:nvPr/>
        </p:nvSpPr>
        <p:spPr>
          <a:xfrm>
            <a:off x="943427" y="2341550"/>
            <a:ext cx="4929227" cy="1449216"/>
          </a:xfrm>
          <a:prstGeom prst="rect">
            <a:avLst/>
          </a:prstGeom>
          <a:ln w="19050">
            <a:solidFill>
              <a:srgbClr val="556D19"/>
            </a:solidFill>
          </a:ln>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t>Modules installed at a angle to the roof</a:t>
            </a:r>
          </a:p>
          <a:p>
            <a:r>
              <a:rPr lang="en-US" dirty="0"/>
              <a:t>Mounted directly onto the roof</a:t>
            </a:r>
          </a:p>
          <a:p>
            <a:pPr lvl="1"/>
            <a:r>
              <a:rPr lang="en-US" dirty="0"/>
              <a:t>Ballasts may be used if roof can hold the added weight</a:t>
            </a:r>
          </a:p>
        </p:txBody>
      </p:sp>
      <p:sp>
        <p:nvSpPr>
          <p:cNvPr id="7" name="Content Placeholder 2">
            <a:extLst>
              <a:ext uri="{FF2B5EF4-FFF2-40B4-BE49-F238E27FC236}">
                <a16:creationId xmlns:a16="http://schemas.microsoft.com/office/drawing/2014/main" id="{C2EEE35A-A88F-884C-BD21-089A1748817B}"/>
              </a:ext>
            </a:extLst>
          </p:cNvPr>
          <p:cNvSpPr txBox="1">
            <a:spLocks/>
          </p:cNvSpPr>
          <p:nvPr/>
        </p:nvSpPr>
        <p:spPr>
          <a:xfrm>
            <a:off x="6402838" y="2341549"/>
            <a:ext cx="4950962" cy="1449217"/>
          </a:xfrm>
          <a:prstGeom prst="rect">
            <a:avLst/>
          </a:prstGeom>
          <a:ln w="19050">
            <a:solidFill>
              <a:srgbClr val="556D19"/>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t>Installed flush to the roof</a:t>
            </a:r>
          </a:p>
          <a:p>
            <a:r>
              <a:rPr lang="en-US" dirty="0"/>
              <a:t>Installed onto rails</a:t>
            </a:r>
          </a:p>
          <a:p>
            <a:endParaRPr lang="en-US" dirty="0"/>
          </a:p>
        </p:txBody>
      </p:sp>
      <p:sp>
        <p:nvSpPr>
          <p:cNvPr id="8" name="Text Placeholder 6">
            <a:extLst>
              <a:ext uri="{FF2B5EF4-FFF2-40B4-BE49-F238E27FC236}">
                <a16:creationId xmlns:a16="http://schemas.microsoft.com/office/drawing/2014/main" id="{A6650018-25D2-5E4C-BEAA-9DDB1A29E095}"/>
              </a:ext>
            </a:extLst>
          </p:cNvPr>
          <p:cNvSpPr txBox="1">
            <a:spLocks/>
          </p:cNvSpPr>
          <p:nvPr/>
        </p:nvSpPr>
        <p:spPr>
          <a:xfrm>
            <a:off x="943426" y="1578687"/>
            <a:ext cx="4929228" cy="762862"/>
          </a:xfrm>
          <a:prstGeom prst="rect">
            <a:avLst/>
          </a:prstGeom>
          <a:solidFill>
            <a:srgbClr val="78A12E"/>
          </a:solidFill>
          <a:ln w="19050">
            <a:solidFill>
              <a:srgbClr val="556D19"/>
            </a:solidFill>
          </a:ln>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2400" b="1" dirty="0">
                <a:solidFill>
                  <a:schemeClr val="bg1"/>
                </a:solidFill>
              </a:rPr>
              <a:t>FLAT ROOFS</a:t>
            </a:r>
          </a:p>
        </p:txBody>
      </p:sp>
      <p:sp>
        <p:nvSpPr>
          <p:cNvPr id="9" name="Text Placeholder 8">
            <a:extLst>
              <a:ext uri="{FF2B5EF4-FFF2-40B4-BE49-F238E27FC236}">
                <a16:creationId xmlns:a16="http://schemas.microsoft.com/office/drawing/2014/main" id="{A529B7CC-A556-9A40-A394-0DE9F2C6346B}"/>
              </a:ext>
            </a:extLst>
          </p:cNvPr>
          <p:cNvSpPr txBox="1">
            <a:spLocks/>
          </p:cNvSpPr>
          <p:nvPr/>
        </p:nvSpPr>
        <p:spPr>
          <a:xfrm>
            <a:off x="6402839" y="1578687"/>
            <a:ext cx="4950961" cy="762862"/>
          </a:xfrm>
          <a:prstGeom prst="rect">
            <a:avLst/>
          </a:prstGeom>
          <a:solidFill>
            <a:srgbClr val="78A12E"/>
          </a:solidFill>
          <a:ln w="19050">
            <a:solidFill>
              <a:srgbClr val="556D19"/>
            </a:solidFill>
          </a:ln>
        </p:spPr>
        <p:txBody>
          <a:bodyPr anchor="ctr">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2400" b="1">
                <a:solidFill>
                  <a:schemeClr val="bg1"/>
                </a:solidFill>
              </a:rPr>
              <a:t>PITCHED ROOFS</a:t>
            </a:r>
            <a:endParaRPr lang="en-US" sz="2400" b="1" dirty="0">
              <a:solidFill>
                <a:schemeClr val="bg1"/>
              </a:solidFill>
            </a:endParaRPr>
          </a:p>
        </p:txBody>
      </p:sp>
      <p:pic>
        <p:nvPicPr>
          <p:cNvPr id="10" name="Picture 9">
            <a:extLst>
              <a:ext uri="{FF2B5EF4-FFF2-40B4-BE49-F238E27FC236}">
                <a16:creationId xmlns:a16="http://schemas.microsoft.com/office/drawing/2014/main" id="{73C078CB-9C78-474F-9BF3-CEC29C9FF9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6971" y="3952555"/>
            <a:ext cx="3582138" cy="2388092"/>
          </a:xfrm>
          <a:prstGeom prst="rect">
            <a:avLst/>
          </a:prstGeom>
        </p:spPr>
      </p:pic>
      <p:pic>
        <p:nvPicPr>
          <p:cNvPr id="11" name="Picture 10">
            <a:extLst>
              <a:ext uri="{FF2B5EF4-FFF2-40B4-BE49-F238E27FC236}">
                <a16:creationId xmlns:a16="http://schemas.microsoft.com/office/drawing/2014/main" id="{038F5DBE-81C2-6740-BB7E-89EDF707DB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82669" y="3949348"/>
            <a:ext cx="2391299" cy="2391299"/>
          </a:xfrm>
          <a:prstGeom prst="rect">
            <a:avLst/>
          </a:prstGeom>
        </p:spPr>
      </p:pic>
    </p:spTree>
    <p:extLst>
      <p:ext uri="{BB962C8B-B14F-4D97-AF65-F5344CB8AC3E}">
        <p14:creationId xmlns:p14="http://schemas.microsoft.com/office/powerpoint/2010/main" val="42055992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C3013-DFBA-8D4A-9BDD-775246F658A9}"/>
              </a:ext>
            </a:extLst>
          </p:cNvPr>
          <p:cNvSpPr>
            <a:spLocks noGrp="1"/>
          </p:cNvSpPr>
          <p:nvPr>
            <p:ph type="title"/>
          </p:nvPr>
        </p:nvSpPr>
        <p:spPr/>
        <p:txBody>
          <a:bodyPr/>
          <a:lstStyle/>
          <a:p>
            <a:r>
              <a:rPr lang="en-US" b="1" dirty="0"/>
              <a:t>Wiring/Cabling </a:t>
            </a:r>
            <a:r>
              <a:rPr lang="en-US" dirty="0"/>
              <a:t>– Types </a:t>
            </a:r>
          </a:p>
        </p:txBody>
      </p:sp>
      <p:sp>
        <p:nvSpPr>
          <p:cNvPr id="4" name="Date Placeholder 3">
            <a:extLst>
              <a:ext uri="{FF2B5EF4-FFF2-40B4-BE49-F238E27FC236}">
                <a16:creationId xmlns:a16="http://schemas.microsoft.com/office/drawing/2014/main" id="{9E6098D7-5B37-F143-8F1F-AC355A1E0E3C}"/>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4E7747F0-E031-CF43-998E-F7B73B50CECB}"/>
              </a:ext>
            </a:extLst>
          </p:cNvPr>
          <p:cNvSpPr>
            <a:spLocks noGrp="1"/>
          </p:cNvSpPr>
          <p:nvPr>
            <p:ph type="sldNum" sz="quarter" idx="12"/>
          </p:nvPr>
        </p:nvSpPr>
        <p:spPr/>
        <p:txBody>
          <a:bodyPr/>
          <a:lstStyle/>
          <a:p>
            <a:fld id="{F60E4191-B049-AF4C-B31B-63DAE0652CDF}" type="slidenum">
              <a:rPr lang="en-US" smtClean="0"/>
              <a:pPr/>
              <a:t>25</a:t>
            </a:fld>
            <a:endParaRPr lang="en-US" dirty="0"/>
          </a:p>
        </p:txBody>
      </p:sp>
      <p:sp>
        <p:nvSpPr>
          <p:cNvPr id="6" name="Content Placeholder 2">
            <a:extLst>
              <a:ext uri="{FF2B5EF4-FFF2-40B4-BE49-F238E27FC236}">
                <a16:creationId xmlns:a16="http://schemas.microsoft.com/office/drawing/2014/main" id="{18150098-D2E2-1F4E-8BBF-93C9ACC648F3}"/>
              </a:ext>
            </a:extLst>
          </p:cNvPr>
          <p:cNvSpPr txBox="1">
            <a:spLocks/>
          </p:cNvSpPr>
          <p:nvPr/>
        </p:nvSpPr>
        <p:spPr>
          <a:xfrm>
            <a:off x="943427" y="2341550"/>
            <a:ext cx="4929227" cy="1514458"/>
          </a:xfrm>
          <a:prstGeom prst="rect">
            <a:avLst/>
          </a:prstGeom>
          <a:ln w="19050">
            <a:solidFill>
              <a:srgbClr val="556D19"/>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t>Voltage is additive, Current remains the same</a:t>
            </a:r>
          </a:p>
          <a:p>
            <a:r>
              <a:rPr lang="en-US" dirty="0"/>
              <a:t>Connection is from +’ve to –’ve </a:t>
            </a:r>
          </a:p>
        </p:txBody>
      </p:sp>
      <p:sp>
        <p:nvSpPr>
          <p:cNvPr id="7" name="Content Placeholder 2">
            <a:extLst>
              <a:ext uri="{FF2B5EF4-FFF2-40B4-BE49-F238E27FC236}">
                <a16:creationId xmlns:a16="http://schemas.microsoft.com/office/drawing/2014/main" id="{4DFB5DF8-2D76-CE45-8625-D14B4822567E}"/>
              </a:ext>
            </a:extLst>
          </p:cNvPr>
          <p:cNvSpPr txBox="1">
            <a:spLocks/>
          </p:cNvSpPr>
          <p:nvPr/>
        </p:nvSpPr>
        <p:spPr>
          <a:xfrm>
            <a:off x="6402838" y="2341549"/>
            <a:ext cx="4950962" cy="1514459"/>
          </a:xfrm>
          <a:prstGeom prst="rect">
            <a:avLst/>
          </a:prstGeom>
          <a:ln w="19050">
            <a:solidFill>
              <a:srgbClr val="556D19"/>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t>Current is additive, Voltage stays the same</a:t>
            </a:r>
          </a:p>
          <a:p>
            <a:r>
              <a:rPr lang="en-US" dirty="0"/>
              <a:t>Connection is from +’ve to +’ve or      –’ve to  –’ve </a:t>
            </a:r>
          </a:p>
        </p:txBody>
      </p:sp>
      <p:sp>
        <p:nvSpPr>
          <p:cNvPr id="8" name="Text Placeholder 6">
            <a:extLst>
              <a:ext uri="{FF2B5EF4-FFF2-40B4-BE49-F238E27FC236}">
                <a16:creationId xmlns:a16="http://schemas.microsoft.com/office/drawing/2014/main" id="{35C3DFA2-008D-BF4C-83D7-940EF832EF43}"/>
              </a:ext>
            </a:extLst>
          </p:cNvPr>
          <p:cNvSpPr txBox="1">
            <a:spLocks/>
          </p:cNvSpPr>
          <p:nvPr/>
        </p:nvSpPr>
        <p:spPr>
          <a:xfrm>
            <a:off x="943426" y="1578687"/>
            <a:ext cx="4929228" cy="762862"/>
          </a:xfrm>
          <a:prstGeom prst="rect">
            <a:avLst/>
          </a:prstGeom>
          <a:solidFill>
            <a:srgbClr val="78A12E"/>
          </a:solidFill>
          <a:ln w="19050">
            <a:solidFill>
              <a:srgbClr val="556D19"/>
            </a:solidFill>
          </a:ln>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2400" b="1" dirty="0">
                <a:solidFill>
                  <a:schemeClr val="bg1"/>
                </a:solidFill>
              </a:rPr>
              <a:t>SERIES CONNECTION</a:t>
            </a:r>
          </a:p>
        </p:txBody>
      </p:sp>
      <p:sp>
        <p:nvSpPr>
          <p:cNvPr id="9" name="Text Placeholder 8">
            <a:extLst>
              <a:ext uri="{FF2B5EF4-FFF2-40B4-BE49-F238E27FC236}">
                <a16:creationId xmlns:a16="http://schemas.microsoft.com/office/drawing/2014/main" id="{17573C91-94AD-EB42-A887-9F793E19BED7}"/>
              </a:ext>
            </a:extLst>
          </p:cNvPr>
          <p:cNvSpPr txBox="1">
            <a:spLocks/>
          </p:cNvSpPr>
          <p:nvPr/>
        </p:nvSpPr>
        <p:spPr>
          <a:xfrm>
            <a:off x="6402839" y="1578687"/>
            <a:ext cx="4950961" cy="762862"/>
          </a:xfrm>
          <a:prstGeom prst="rect">
            <a:avLst/>
          </a:prstGeom>
          <a:solidFill>
            <a:srgbClr val="78A12E"/>
          </a:solidFill>
          <a:ln w="19050">
            <a:solidFill>
              <a:srgbClr val="556D19"/>
            </a:solidFill>
          </a:ln>
        </p:spPr>
        <p:txBody>
          <a:bodyPr anchor="ctr">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2400" b="1" dirty="0">
                <a:solidFill>
                  <a:schemeClr val="bg1"/>
                </a:solidFill>
              </a:rPr>
              <a:t>PARALLEL CONNECTION</a:t>
            </a:r>
          </a:p>
        </p:txBody>
      </p:sp>
      <p:pic>
        <p:nvPicPr>
          <p:cNvPr id="13" name="Picture 12">
            <a:extLst>
              <a:ext uri="{FF2B5EF4-FFF2-40B4-BE49-F238E27FC236}">
                <a16:creationId xmlns:a16="http://schemas.microsoft.com/office/drawing/2014/main" id="{0AF96DB1-2CF7-C646-989B-C061C82044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3426" y="4221488"/>
            <a:ext cx="1236637" cy="761007"/>
          </a:xfrm>
          <a:prstGeom prst="rect">
            <a:avLst/>
          </a:prstGeom>
        </p:spPr>
      </p:pic>
      <p:pic>
        <p:nvPicPr>
          <p:cNvPr id="14" name="Picture 13">
            <a:extLst>
              <a:ext uri="{FF2B5EF4-FFF2-40B4-BE49-F238E27FC236}">
                <a16:creationId xmlns:a16="http://schemas.microsoft.com/office/drawing/2014/main" id="{FB83016B-B421-304B-8F3B-7D475879E1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82461" y="4237618"/>
            <a:ext cx="1250830" cy="769742"/>
          </a:xfrm>
          <a:prstGeom prst="rect">
            <a:avLst/>
          </a:prstGeom>
        </p:spPr>
      </p:pic>
      <p:pic>
        <p:nvPicPr>
          <p:cNvPr id="15" name="Picture 14">
            <a:extLst>
              <a:ext uri="{FF2B5EF4-FFF2-40B4-BE49-F238E27FC236}">
                <a16:creationId xmlns:a16="http://schemas.microsoft.com/office/drawing/2014/main" id="{EB9FD38E-0F19-904E-858D-532F7CE756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35689" y="4221488"/>
            <a:ext cx="1236637" cy="761007"/>
          </a:xfrm>
          <a:prstGeom prst="rect">
            <a:avLst/>
          </a:prstGeom>
        </p:spPr>
      </p:pic>
      <p:pic>
        <p:nvPicPr>
          <p:cNvPr id="16" name="Picture 15">
            <a:extLst>
              <a:ext uri="{FF2B5EF4-FFF2-40B4-BE49-F238E27FC236}">
                <a16:creationId xmlns:a16="http://schemas.microsoft.com/office/drawing/2014/main" id="{8BE5FBA5-548F-8D4D-A3C1-BD4A133F8A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8959311" y="4474402"/>
            <a:ext cx="1231278" cy="757710"/>
          </a:xfrm>
          <a:prstGeom prst="rect">
            <a:avLst/>
          </a:prstGeom>
        </p:spPr>
      </p:pic>
      <p:cxnSp>
        <p:nvCxnSpPr>
          <p:cNvPr id="27" name="Straight Connector 26">
            <a:extLst>
              <a:ext uri="{FF2B5EF4-FFF2-40B4-BE49-F238E27FC236}">
                <a16:creationId xmlns:a16="http://schemas.microsoft.com/office/drawing/2014/main" id="{A8F45E91-6FE6-814D-8FEC-1572C1E382F3}"/>
              </a:ext>
            </a:extLst>
          </p:cNvPr>
          <p:cNvCxnSpPr>
            <a:cxnSpLocks/>
          </p:cNvCxnSpPr>
          <p:nvPr/>
        </p:nvCxnSpPr>
        <p:spPr>
          <a:xfrm>
            <a:off x="2144474" y="4601991"/>
            <a:ext cx="114276" cy="0"/>
          </a:xfrm>
          <a:prstGeom prst="line">
            <a:avLst/>
          </a:prstGeom>
          <a:ln w="19050">
            <a:solidFill>
              <a:srgbClr val="45535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3F89D24-6340-8346-B1E8-696CACEBC02D}"/>
              </a:ext>
            </a:extLst>
          </p:cNvPr>
          <p:cNvCxnSpPr>
            <a:cxnSpLocks/>
          </p:cNvCxnSpPr>
          <p:nvPr/>
        </p:nvCxnSpPr>
        <p:spPr>
          <a:xfrm>
            <a:off x="2676374" y="4601991"/>
            <a:ext cx="106087" cy="0"/>
          </a:xfrm>
          <a:prstGeom prst="line">
            <a:avLst/>
          </a:prstGeom>
          <a:ln w="19050">
            <a:solidFill>
              <a:srgbClr val="45535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CD70636-0EF8-D440-BB07-C012F905765F}"/>
              </a:ext>
            </a:extLst>
          </p:cNvPr>
          <p:cNvCxnSpPr>
            <a:cxnSpLocks/>
          </p:cNvCxnSpPr>
          <p:nvPr/>
        </p:nvCxnSpPr>
        <p:spPr>
          <a:xfrm>
            <a:off x="2250057" y="4601991"/>
            <a:ext cx="0" cy="512710"/>
          </a:xfrm>
          <a:prstGeom prst="line">
            <a:avLst/>
          </a:prstGeom>
          <a:ln w="19050">
            <a:solidFill>
              <a:srgbClr val="45535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CFC6374-0E9B-AD45-9EF5-183DE6C8788C}"/>
              </a:ext>
            </a:extLst>
          </p:cNvPr>
          <p:cNvCxnSpPr>
            <a:cxnSpLocks/>
          </p:cNvCxnSpPr>
          <p:nvPr/>
        </p:nvCxnSpPr>
        <p:spPr>
          <a:xfrm>
            <a:off x="2250057" y="5114701"/>
            <a:ext cx="435287" cy="0"/>
          </a:xfrm>
          <a:prstGeom prst="line">
            <a:avLst/>
          </a:prstGeom>
          <a:ln w="19050">
            <a:solidFill>
              <a:srgbClr val="45535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CF101E-2559-6441-A2B9-A543CA5BE79E}"/>
              </a:ext>
            </a:extLst>
          </p:cNvPr>
          <p:cNvCxnSpPr>
            <a:cxnSpLocks/>
          </p:cNvCxnSpPr>
          <p:nvPr/>
        </p:nvCxnSpPr>
        <p:spPr>
          <a:xfrm>
            <a:off x="2685344" y="4601991"/>
            <a:ext cx="0" cy="512710"/>
          </a:xfrm>
          <a:prstGeom prst="line">
            <a:avLst/>
          </a:prstGeom>
          <a:ln w="19050">
            <a:solidFill>
              <a:srgbClr val="45535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68948DD-4F50-7447-9E86-A859A703FE66}"/>
              </a:ext>
            </a:extLst>
          </p:cNvPr>
          <p:cNvCxnSpPr>
            <a:cxnSpLocks/>
          </p:cNvCxnSpPr>
          <p:nvPr/>
        </p:nvCxnSpPr>
        <p:spPr>
          <a:xfrm>
            <a:off x="4016673" y="4620522"/>
            <a:ext cx="114276" cy="0"/>
          </a:xfrm>
          <a:prstGeom prst="line">
            <a:avLst/>
          </a:prstGeom>
          <a:ln w="19050">
            <a:solidFill>
              <a:srgbClr val="45535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73090BB-5645-3645-8057-DAE5EFE81C4E}"/>
              </a:ext>
            </a:extLst>
          </p:cNvPr>
          <p:cNvCxnSpPr>
            <a:cxnSpLocks/>
          </p:cNvCxnSpPr>
          <p:nvPr/>
        </p:nvCxnSpPr>
        <p:spPr>
          <a:xfrm>
            <a:off x="4548573" y="4620522"/>
            <a:ext cx="106087" cy="0"/>
          </a:xfrm>
          <a:prstGeom prst="line">
            <a:avLst/>
          </a:prstGeom>
          <a:ln w="19050">
            <a:solidFill>
              <a:srgbClr val="45535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51F16DE-E236-DD45-B3F3-12E754EECFF1}"/>
              </a:ext>
            </a:extLst>
          </p:cNvPr>
          <p:cNvCxnSpPr>
            <a:cxnSpLocks/>
          </p:cNvCxnSpPr>
          <p:nvPr/>
        </p:nvCxnSpPr>
        <p:spPr>
          <a:xfrm>
            <a:off x="4122256" y="4620522"/>
            <a:ext cx="0" cy="512710"/>
          </a:xfrm>
          <a:prstGeom prst="line">
            <a:avLst/>
          </a:prstGeom>
          <a:ln w="19050">
            <a:solidFill>
              <a:srgbClr val="45535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D8C8A32-961B-2744-BD68-BEAF572A75ED}"/>
              </a:ext>
            </a:extLst>
          </p:cNvPr>
          <p:cNvCxnSpPr>
            <a:cxnSpLocks/>
          </p:cNvCxnSpPr>
          <p:nvPr/>
        </p:nvCxnSpPr>
        <p:spPr>
          <a:xfrm>
            <a:off x="4122256" y="5133232"/>
            <a:ext cx="435287" cy="0"/>
          </a:xfrm>
          <a:prstGeom prst="line">
            <a:avLst/>
          </a:prstGeom>
          <a:ln w="19050">
            <a:solidFill>
              <a:srgbClr val="45535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61E047F-065F-B242-948E-A67C044D2A92}"/>
              </a:ext>
            </a:extLst>
          </p:cNvPr>
          <p:cNvCxnSpPr>
            <a:cxnSpLocks/>
          </p:cNvCxnSpPr>
          <p:nvPr/>
        </p:nvCxnSpPr>
        <p:spPr>
          <a:xfrm>
            <a:off x="4557543" y="4620522"/>
            <a:ext cx="0" cy="512710"/>
          </a:xfrm>
          <a:prstGeom prst="line">
            <a:avLst/>
          </a:prstGeom>
          <a:ln w="19050">
            <a:solidFill>
              <a:srgbClr val="45535F"/>
            </a:solidFill>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CC7E9827-14B2-0746-B64F-848531965D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7812429" y="4486513"/>
            <a:ext cx="1231278" cy="757710"/>
          </a:xfrm>
          <a:prstGeom prst="rect">
            <a:avLst/>
          </a:prstGeom>
        </p:spPr>
      </p:pic>
      <p:cxnSp>
        <p:nvCxnSpPr>
          <p:cNvPr id="50" name="Straight Connector 49">
            <a:extLst>
              <a:ext uri="{FF2B5EF4-FFF2-40B4-BE49-F238E27FC236}">
                <a16:creationId xmlns:a16="http://schemas.microsoft.com/office/drawing/2014/main" id="{F1E158FD-7154-934E-9235-AAB56C0A2920}"/>
              </a:ext>
            </a:extLst>
          </p:cNvPr>
          <p:cNvCxnSpPr>
            <a:cxnSpLocks/>
          </p:cNvCxnSpPr>
          <p:nvPr/>
        </p:nvCxnSpPr>
        <p:spPr>
          <a:xfrm>
            <a:off x="8438015" y="4098912"/>
            <a:ext cx="0" cy="236170"/>
          </a:xfrm>
          <a:prstGeom prst="line">
            <a:avLst/>
          </a:prstGeom>
          <a:ln w="19050">
            <a:solidFill>
              <a:srgbClr val="45535F"/>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959D3CC-98EA-6249-A696-6EACD53CA41B}"/>
              </a:ext>
            </a:extLst>
          </p:cNvPr>
          <p:cNvCxnSpPr>
            <a:cxnSpLocks/>
          </p:cNvCxnSpPr>
          <p:nvPr/>
        </p:nvCxnSpPr>
        <p:spPr>
          <a:xfrm flipV="1">
            <a:off x="8438015" y="4098912"/>
            <a:ext cx="1151578" cy="1"/>
          </a:xfrm>
          <a:prstGeom prst="line">
            <a:avLst/>
          </a:prstGeom>
          <a:ln w="19050">
            <a:solidFill>
              <a:srgbClr val="45535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D3A1DFD-3FE4-DB45-8F74-96FEFB880896}"/>
              </a:ext>
            </a:extLst>
          </p:cNvPr>
          <p:cNvCxnSpPr>
            <a:cxnSpLocks/>
          </p:cNvCxnSpPr>
          <p:nvPr/>
        </p:nvCxnSpPr>
        <p:spPr>
          <a:xfrm>
            <a:off x="9589593" y="4103403"/>
            <a:ext cx="0" cy="236170"/>
          </a:xfrm>
          <a:prstGeom prst="line">
            <a:avLst/>
          </a:prstGeom>
          <a:ln w="19050">
            <a:solidFill>
              <a:srgbClr val="45535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182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EBAF1-E5D1-F14C-8D08-E58F37824270}"/>
              </a:ext>
            </a:extLst>
          </p:cNvPr>
          <p:cNvSpPr>
            <a:spLocks noGrp="1"/>
          </p:cNvSpPr>
          <p:nvPr>
            <p:ph type="title"/>
          </p:nvPr>
        </p:nvSpPr>
        <p:spPr/>
        <p:txBody>
          <a:bodyPr/>
          <a:lstStyle/>
          <a:p>
            <a:r>
              <a:rPr lang="en-US" dirty="0"/>
              <a:t>Solar Cell Technology</a:t>
            </a:r>
          </a:p>
        </p:txBody>
      </p:sp>
      <p:sp>
        <p:nvSpPr>
          <p:cNvPr id="4" name="Date Placeholder 3">
            <a:extLst>
              <a:ext uri="{FF2B5EF4-FFF2-40B4-BE49-F238E27FC236}">
                <a16:creationId xmlns:a16="http://schemas.microsoft.com/office/drawing/2014/main" id="{77DA337C-03CE-BE4F-A297-45557B495CCB}"/>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A9080A74-A7C8-424C-A907-14074EA269CA}"/>
              </a:ext>
            </a:extLst>
          </p:cNvPr>
          <p:cNvSpPr>
            <a:spLocks noGrp="1"/>
          </p:cNvSpPr>
          <p:nvPr>
            <p:ph type="sldNum" sz="quarter" idx="12"/>
          </p:nvPr>
        </p:nvSpPr>
        <p:spPr/>
        <p:txBody>
          <a:bodyPr/>
          <a:lstStyle/>
          <a:p>
            <a:fld id="{F60E4191-B049-AF4C-B31B-63DAE0652CDF}" type="slidenum">
              <a:rPr lang="en-US" smtClean="0"/>
              <a:pPr/>
              <a:t>26</a:t>
            </a:fld>
            <a:endParaRPr lang="en-US" dirty="0"/>
          </a:p>
        </p:txBody>
      </p:sp>
      <p:sp>
        <p:nvSpPr>
          <p:cNvPr id="6" name="Content Placeholder 2">
            <a:extLst>
              <a:ext uri="{FF2B5EF4-FFF2-40B4-BE49-F238E27FC236}">
                <a16:creationId xmlns:a16="http://schemas.microsoft.com/office/drawing/2014/main" id="{FABF1123-59B9-D147-8202-70E4725D7649}"/>
              </a:ext>
            </a:extLst>
          </p:cNvPr>
          <p:cNvSpPr txBox="1">
            <a:spLocks/>
          </p:cNvSpPr>
          <p:nvPr/>
        </p:nvSpPr>
        <p:spPr>
          <a:xfrm>
            <a:off x="943427" y="2341549"/>
            <a:ext cx="4929227" cy="2017387"/>
          </a:xfrm>
          <a:prstGeom prst="rect">
            <a:avLst/>
          </a:prstGeom>
          <a:ln w="19050">
            <a:solidFill>
              <a:srgbClr val="556D19"/>
            </a:solidFill>
          </a:ln>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t>Monocrystalline and polycrystalline cells available</a:t>
            </a:r>
          </a:p>
          <a:p>
            <a:pPr lvl="1"/>
            <a:r>
              <a:rPr lang="en-US" dirty="0"/>
              <a:t>Monocrystalline modules  13-22%</a:t>
            </a:r>
            <a:r>
              <a:rPr lang="en-US" baseline="30000" dirty="0"/>
              <a:t>1</a:t>
            </a:r>
            <a:r>
              <a:rPr lang="en-US" dirty="0"/>
              <a:t> efficient</a:t>
            </a:r>
          </a:p>
          <a:p>
            <a:pPr lvl="1"/>
            <a:r>
              <a:rPr lang="en-US" dirty="0"/>
              <a:t>Polycrystalline modules 12-18%</a:t>
            </a:r>
            <a:r>
              <a:rPr lang="en-US" baseline="30000" dirty="0"/>
              <a:t>1</a:t>
            </a:r>
            <a:r>
              <a:rPr lang="en-US" dirty="0"/>
              <a:t> efficient</a:t>
            </a:r>
          </a:p>
          <a:p>
            <a:r>
              <a:rPr lang="en-US" dirty="0"/>
              <a:t>Most common type in the market</a:t>
            </a:r>
          </a:p>
        </p:txBody>
      </p:sp>
      <p:sp>
        <p:nvSpPr>
          <p:cNvPr id="7" name="Content Placeholder 2">
            <a:extLst>
              <a:ext uri="{FF2B5EF4-FFF2-40B4-BE49-F238E27FC236}">
                <a16:creationId xmlns:a16="http://schemas.microsoft.com/office/drawing/2014/main" id="{60DAD460-DD64-9440-AB74-79BFAFCA8671}"/>
              </a:ext>
            </a:extLst>
          </p:cNvPr>
          <p:cNvSpPr txBox="1">
            <a:spLocks/>
          </p:cNvSpPr>
          <p:nvPr/>
        </p:nvSpPr>
        <p:spPr>
          <a:xfrm>
            <a:off x="6402838" y="2341549"/>
            <a:ext cx="4950962" cy="2017387"/>
          </a:xfrm>
          <a:prstGeom prst="rect">
            <a:avLst/>
          </a:prstGeom>
          <a:ln w="19050">
            <a:solidFill>
              <a:srgbClr val="556D19"/>
            </a:solidFill>
          </a:ln>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t>Cells are thin and flexible</a:t>
            </a:r>
          </a:p>
          <a:p>
            <a:r>
              <a:rPr lang="en-US" dirty="0"/>
              <a:t>Silicon and non-silicon available</a:t>
            </a:r>
          </a:p>
          <a:p>
            <a:pPr lvl="1"/>
            <a:r>
              <a:rPr lang="en-US" dirty="0"/>
              <a:t>Non-silicon: copper indium </a:t>
            </a:r>
            <a:r>
              <a:rPr lang="en-US" dirty="0" err="1"/>
              <a:t>diselenide</a:t>
            </a:r>
            <a:r>
              <a:rPr lang="en-US" dirty="0"/>
              <a:t> (CIS), and cadmium-telluride (</a:t>
            </a:r>
            <a:r>
              <a:rPr lang="en-US" dirty="0" err="1"/>
              <a:t>CdTe</a:t>
            </a:r>
            <a:r>
              <a:rPr lang="en-US" dirty="0"/>
              <a:t>)</a:t>
            </a:r>
          </a:p>
          <a:p>
            <a:r>
              <a:rPr lang="en-US" dirty="0"/>
              <a:t>Can be used as rooftop shingles</a:t>
            </a:r>
          </a:p>
          <a:p>
            <a:r>
              <a:rPr lang="en-US" dirty="0"/>
              <a:t>7-17%</a:t>
            </a:r>
            <a:r>
              <a:rPr lang="en-US" baseline="30000" dirty="0"/>
              <a:t>1</a:t>
            </a:r>
            <a:r>
              <a:rPr lang="en-US" dirty="0"/>
              <a:t> efficient</a:t>
            </a:r>
          </a:p>
          <a:p>
            <a:endParaRPr lang="en-US" dirty="0"/>
          </a:p>
        </p:txBody>
      </p:sp>
      <p:sp>
        <p:nvSpPr>
          <p:cNvPr id="8" name="Text Placeholder 6">
            <a:extLst>
              <a:ext uri="{FF2B5EF4-FFF2-40B4-BE49-F238E27FC236}">
                <a16:creationId xmlns:a16="http://schemas.microsoft.com/office/drawing/2014/main" id="{1375083D-30FB-2240-A320-472DA8A39CAF}"/>
              </a:ext>
            </a:extLst>
          </p:cNvPr>
          <p:cNvSpPr txBox="1">
            <a:spLocks/>
          </p:cNvSpPr>
          <p:nvPr/>
        </p:nvSpPr>
        <p:spPr>
          <a:xfrm>
            <a:off x="943426" y="1578687"/>
            <a:ext cx="4929228" cy="762862"/>
          </a:xfrm>
          <a:prstGeom prst="rect">
            <a:avLst/>
          </a:prstGeom>
          <a:solidFill>
            <a:srgbClr val="78A12E"/>
          </a:solidFill>
          <a:ln w="19050">
            <a:solidFill>
              <a:srgbClr val="556D19"/>
            </a:solidFill>
          </a:ln>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2400" b="1" dirty="0">
                <a:solidFill>
                  <a:schemeClr val="bg1"/>
                </a:solidFill>
              </a:rPr>
              <a:t>CRYSTALLINE SILICON (</a:t>
            </a:r>
            <a:r>
              <a:rPr lang="en-US" sz="2400" b="1" dirty="0" err="1">
                <a:solidFill>
                  <a:schemeClr val="bg1"/>
                </a:solidFill>
              </a:rPr>
              <a:t>cSi</a:t>
            </a:r>
            <a:r>
              <a:rPr lang="en-US" sz="2400" b="1" dirty="0">
                <a:solidFill>
                  <a:schemeClr val="bg1"/>
                </a:solidFill>
              </a:rPr>
              <a:t>)</a:t>
            </a:r>
          </a:p>
        </p:txBody>
      </p:sp>
      <p:sp>
        <p:nvSpPr>
          <p:cNvPr id="9" name="Text Placeholder 8">
            <a:extLst>
              <a:ext uri="{FF2B5EF4-FFF2-40B4-BE49-F238E27FC236}">
                <a16:creationId xmlns:a16="http://schemas.microsoft.com/office/drawing/2014/main" id="{CC24423D-C41B-364A-B598-D72F9504DFF1}"/>
              </a:ext>
            </a:extLst>
          </p:cNvPr>
          <p:cNvSpPr txBox="1">
            <a:spLocks/>
          </p:cNvSpPr>
          <p:nvPr/>
        </p:nvSpPr>
        <p:spPr>
          <a:xfrm>
            <a:off x="6402839" y="1578687"/>
            <a:ext cx="4950961" cy="762862"/>
          </a:xfrm>
          <a:prstGeom prst="rect">
            <a:avLst/>
          </a:prstGeom>
          <a:solidFill>
            <a:srgbClr val="78A12E"/>
          </a:solidFill>
          <a:ln w="19050">
            <a:solidFill>
              <a:srgbClr val="556D19"/>
            </a:solidFill>
          </a:ln>
        </p:spPr>
        <p:txBody>
          <a:bodyPr anchor="ctr">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2400" b="1" dirty="0">
                <a:solidFill>
                  <a:schemeClr val="bg1"/>
                </a:solidFill>
              </a:rPr>
              <a:t>THIN-FILM</a:t>
            </a:r>
          </a:p>
        </p:txBody>
      </p:sp>
      <p:pic>
        <p:nvPicPr>
          <p:cNvPr id="10" name="Picture 9">
            <a:extLst>
              <a:ext uri="{FF2B5EF4-FFF2-40B4-BE49-F238E27FC236}">
                <a16:creationId xmlns:a16="http://schemas.microsoft.com/office/drawing/2014/main" id="{F989E095-5960-7743-86A6-379D3ABAD8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0724" y="4438835"/>
            <a:ext cx="1077168" cy="1798871"/>
          </a:xfrm>
          <a:prstGeom prst="rect">
            <a:avLst/>
          </a:prstGeom>
        </p:spPr>
      </p:pic>
      <p:pic>
        <p:nvPicPr>
          <p:cNvPr id="12" name="Picture 11">
            <a:extLst>
              <a:ext uri="{FF2B5EF4-FFF2-40B4-BE49-F238E27FC236}">
                <a16:creationId xmlns:a16="http://schemas.microsoft.com/office/drawing/2014/main" id="{5941F599-CC42-9A4A-8D29-D1D0BCDC6A4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72738" y="4438835"/>
            <a:ext cx="927113" cy="1798871"/>
          </a:xfrm>
          <a:prstGeom prst="rect">
            <a:avLst/>
          </a:prstGeom>
        </p:spPr>
      </p:pic>
      <p:sp>
        <p:nvSpPr>
          <p:cNvPr id="14" name="TextBox 13">
            <a:extLst>
              <a:ext uri="{FF2B5EF4-FFF2-40B4-BE49-F238E27FC236}">
                <a16:creationId xmlns:a16="http://schemas.microsoft.com/office/drawing/2014/main" id="{0EB766C5-DB60-AC45-8878-53722E2DB47D}"/>
              </a:ext>
            </a:extLst>
          </p:cNvPr>
          <p:cNvSpPr txBox="1"/>
          <p:nvPr/>
        </p:nvSpPr>
        <p:spPr>
          <a:xfrm>
            <a:off x="1911338" y="6243555"/>
            <a:ext cx="1455939" cy="307777"/>
          </a:xfrm>
          <a:prstGeom prst="rect">
            <a:avLst/>
          </a:prstGeom>
          <a:noFill/>
        </p:spPr>
        <p:txBody>
          <a:bodyPr wrap="square" rtlCol="0">
            <a:spAutoFit/>
          </a:bodyPr>
          <a:lstStyle/>
          <a:p>
            <a:r>
              <a:rPr lang="en-US" sz="1400" dirty="0">
                <a:latin typeface="Helvetica Neue" panose="02000503000000020004" pitchFamily="2" charset="0"/>
                <a:ea typeface="Helvetica Neue" panose="02000503000000020004" pitchFamily="2" charset="0"/>
                <a:cs typeface="Helvetica Neue" panose="02000503000000020004" pitchFamily="2" charset="0"/>
              </a:rPr>
              <a:t>Monocrystalline</a:t>
            </a:r>
          </a:p>
        </p:txBody>
      </p:sp>
      <p:sp>
        <p:nvSpPr>
          <p:cNvPr id="15" name="TextBox 14">
            <a:extLst>
              <a:ext uri="{FF2B5EF4-FFF2-40B4-BE49-F238E27FC236}">
                <a16:creationId xmlns:a16="http://schemas.microsoft.com/office/drawing/2014/main" id="{7FF56FB3-8FEA-4B45-BCD9-FE418EBF01ED}"/>
              </a:ext>
            </a:extLst>
          </p:cNvPr>
          <p:cNvSpPr txBox="1"/>
          <p:nvPr/>
        </p:nvSpPr>
        <p:spPr>
          <a:xfrm>
            <a:off x="3367277" y="6237706"/>
            <a:ext cx="1340528" cy="307777"/>
          </a:xfrm>
          <a:prstGeom prst="rect">
            <a:avLst/>
          </a:prstGeom>
          <a:noFill/>
        </p:spPr>
        <p:txBody>
          <a:bodyPr wrap="square" rtlCol="0">
            <a:spAutoFit/>
          </a:bodyPr>
          <a:lstStyle/>
          <a:p>
            <a:r>
              <a:rPr lang="en-US" sz="1400" dirty="0">
                <a:latin typeface="Helvetica Neue" panose="02000503000000020004" pitchFamily="2" charset="0"/>
                <a:ea typeface="Helvetica Neue" panose="02000503000000020004" pitchFamily="2" charset="0"/>
                <a:cs typeface="Helvetica Neue" panose="02000503000000020004" pitchFamily="2" charset="0"/>
              </a:rPr>
              <a:t>Polycrystalline</a:t>
            </a:r>
          </a:p>
        </p:txBody>
      </p:sp>
      <p:pic>
        <p:nvPicPr>
          <p:cNvPr id="18" name="Picture 17">
            <a:extLst>
              <a:ext uri="{FF2B5EF4-FFF2-40B4-BE49-F238E27FC236}">
                <a16:creationId xmlns:a16="http://schemas.microsoft.com/office/drawing/2014/main" id="{99784638-EC62-484E-9840-D91EB42E00A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260023" y="4432986"/>
            <a:ext cx="1236591" cy="1804720"/>
          </a:xfrm>
          <a:prstGeom prst="rect">
            <a:avLst/>
          </a:prstGeom>
        </p:spPr>
      </p:pic>
    </p:spTree>
    <p:extLst>
      <p:ext uri="{BB962C8B-B14F-4D97-AF65-F5344CB8AC3E}">
        <p14:creationId xmlns:p14="http://schemas.microsoft.com/office/powerpoint/2010/main" val="1122297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546D9-23AD-2D4F-B180-62545F238282}"/>
              </a:ext>
            </a:extLst>
          </p:cNvPr>
          <p:cNvSpPr>
            <a:spLocks noGrp="1"/>
          </p:cNvSpPr>
          <p:nvPr>
            <p:ph type="title"/>
          </p:nvPr>
        </p:nvSpPr>
        <p:spPr/>
        <p:txBody>
          <a:bodyPr/>
          <a:lstStyle/>
          <a:p>
            <a:r>
              <a:rPr lang="en-US" dirty="0"/>
              <a:t>Solar Innovations</a:t>
            </a:r>
          </a:p>
        </p:txBody>
      </p:sp>
      <p:sp>
        <p:nvSpPr>
          <p:cNvPr id="3" name="Content Placeholder 2">
            <a:extLst>
              <a:ext uri="{FF2B5EF4-FFF2-40B4-BE49-F238E27FC236}">
                <a16:creationId xmlns:a16="http://schemas.microsoft.com/office/drawing/2014/main" id="{018AF623-A809-E54D-89AF-78F7DA8E1365}"/>
              </a:ext>
            </a:extLst>
          </p:cNvPr>
          <p:cNvSpPr>
            <a:spLocks noGrp="1"/>
          </p:cNvSpPr>
          <p:nvPr>
            <p:ph idx="1"/>
          </p:nvPr>
        </p:nvSpPr>
        <p:spPr/>
        <p:txBody>
          <a:bodyPr/>
          <a:lstStyle/>
          <a:p>
            <a:r>
              <a:rPr lang="en-US" b="1" dirty="0"/>
              <a:t>Bifacial Solar Modules</a:t>
            </a:r>
          </a:p>
          <a:p>
            <a:pPr lvl="1"/>
            <a:r>
              <a:rPr lang="en-US" dirty="0"/>
              <a:t>These modules produce power from both sides (top and bottom) </a:t>
            </a:r>
          </a:p>
          <a:p>
            <a:pPr lvl="1"/>
            <a:r>
              <a:rPr lang="en-US" dirty="0"/>
              <a:t>These are best suited when the bottom faces a highly reflective surface (i.e., light coloured stones)</a:t>
            </a:r>
          </a:p>
          <a:p>
            <a:pPr lvl="1"/>
            <a:r>
              <a:rPr lang="en-US" dirty="0"/>
              <a:t>Available in both mono- and polycrystalline cells</a:t>
            </a:r>
          </a:p>
          <a:p>
            <a:pPr marL="0" indent="0">
              <a:buNone/>
            </a:pPr>
            <a:endParaRPr lang="en-US" dirty="0"/>
          </a:p>
          <a:p>
            <a:r>
              <a:rPr lang="en-US" b="1" dirty="0"/>
              <a:t>Solar Shingles</a:t>
            </a:r>
            <a:endParaRPr lang="en-US" dirty="0"/>
          </a:p>
          <a:p>
            <a:pPr lvl="1"/>
            <a:r>
              <a:rPr lang="en-US" dirty="0"/>
              <a:t>Designed by Tesla, available in 4 styles: Textured, Smooth, Tuscan, and Slate</a:t>
            </a:r>
          </a:p>
          <a:p>
            <a:pPr lvl="1"/>
            <a:r>
              <a:rPr lang="en-US" dirty="0"/>
              <a:t>These dual as solar panels and shingles, and are very strong.</a:t>
            </a:r>
          </a:p>
          <a:p>
            <a:endParaRPr lang="en-US" dirty="0"/>
          </a:p>
          <a:p>
            <a:r>
              <a:rPr lang="en-US" b="1" dirty="0"/>
              <a:t>Building Integrated Photovoltaics (BIPV)</a:t>
            </a:r>
          </a:p>
          <a:p>
            <a:pPr lvl="1"/>
            <a:r>
              <a:rPr lang="en-US" dirty="0"/>
              <a:t>These are frameless modules built directly into the building</a:t>
            </a:r>
          </a:p>
          <a:p>
            <a:pPr lvl="1"/>
            <a:r>
              <a:rPr lang="en-US" dirty="0"/>
              <a:t>Con sometimes replace windows or roof tiles (BIPV produces more power than solar shingles)</a:t>
            </a:r>
          </a:p>
        </p:txBody>
      </p:sp>
      <p:sp>
        <p:nvSpPr>
          <p:cNvPr id="4" name="Date Placeholder 3">
            <a:extLst>
              <a:ext uri="{FF2B5EF4-FFF2-40B4-BE49-F238E27FC236}">
                <a16:creationId xmlns:a16="http://schemas.microsoft.com/office/drawing/2014/main" id="{A93D6354-F27F-274A-9A9A-2D102EDFE474}"/>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FD7B8647-31DA-5448-9220-2D51996EDFA7}"/>
              </a:ext>
            </a:extLst>
          </p:cNvPr>
          <p:cNvSpPr>
            <a:spLocks noGrp="1"/>
          </p:cNvSpPr>
          <p:nvPr>
            <p:ph type="sldNum" sz="quarter" idx="12"/>
          </p:nvPr>
        </p:nvSpPr>
        <p:spPr/>
        <p:txBody>
          <a:bodyPr/>
          <a:lstStyle/>
          <a:p>
            <a:fld id="{F60E4191-B049-AF4C-B31B-63DAE0652CDF}" type="slidenum">
              <a:rPr lang="en-US" smtClean="0"/>
              <a:pPr/>
              <a:t>27</a:t>
            </a:fld>
            <a:endParaRPr lang="en-US" dirty="0"/>
          </a:p>
        </p:txBody>
      </p:sp>
      <p:pic>
        <p:nvPicPr>
          <p:cNvPr id="9" name="Picture 8">
            <a:extLst>
              <a:ext uri="{FF2B5EF4-FFF2-40B4-BE49-F238E27FC236}">
                <a16:creationId xmlns:a16="http://schemas.microsoft.com/office/drawing/2014/main" id="{EC70F3F7-66F7-DC44-B98D-2A38D1E393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19334" y="512135"/>
            <a:ext cx="3211225" cy="1806314"/>
          </a:xfrm>
          <a:prstGeom prst="rect">
            <a:avLst/>
          </a:prstGeom>
        </p:spPr>
      </p:pic>
      <p:pic>
        <p:nvPicPr>
          <p:cNvPr id="17" name="Picture 16">
            <a:extLst>
              <a:ext uri="{FF2B5EF4-FFF2-40B4-BE49-F238E27FC236}">
                <a16:creationId xmlns:a16="http://schemas.microsoft.com/office/drawing/2014/main" id="{7B78C5C1-C998-7343-AB40-F548E6F3B0C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06881" y="3289073"/>
            <a:ext cx="6706745" cy="712221"/>
          </a:xfrm>
          <a:prstGeom prst="rect">
            <a:avLst/>
          </a:prstGeom>
        </p:spPr>
      </p:pic>
      <p:pic>
        <p:nvPicPr>
          <p:cNvPr id="19" name="Picture 18">
            <a:extLst>
              <a:ext uri="{FF2B5EF4-FFF2-40B4-BE49-F238E27FC236}">
                <a16:creationId xmlns:a16="http://schemas.microsoft.com/office/drawing/2014/main" id="{A60E45C0-00FF-E249-9203-CAAABAF1D4A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530696" y="4136229"/>
            <a:ext cx="2393980" cy="1610589"/>
          </a:xfrm>
          <a:prstGeom prst="rect">
            <a:avLst/>
          </a:prstGeom>
        </p:spPr>
      </p:pic>
    </p:spTree>
    <p:extLst>
      <p:ext uri="{BB962C8B-B14F-4D97-AF65-F5344CB8AC3E}">
        <p14:creationId xmlns:p14="http://schemas.microsoft.com/office/powerpoint/2010/main" val="2455768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D8179-8ACF-CD4F-B8A4-F51F312A0DC9}"/>
              </a:ext>
            </a:extLst>
          </p:cNvPr>
          <p:cNvSpPr>
            <a:spLocks noGrp="1"/>
          </p:cNvSpPr>
          <p:nvPr>
            <p:ph type="title"/>
          </p:nvPr>
        </p:nvSpPr>
        <p:spPr/>
        <p:txBody>
          <a:bodyPr/>
          <a:lstStyle/>
          <a:p>
            <a:r>
              <a:rPr lang="en-US" dirty="0"/>
              <a:t>How to install solar panels</a:t>
            </a:r>
          </a:p>
        </p:txBody>
      </p:sp>
      <p:sp>
        <p:nvSpPr>
          <p:cNvPr id="4" name="Date Placeholder 3">
            <a:extLst>
              <a:ext uri="{FF2B5EF4-FFF2-40B4-BE49-F238E27FC236}">
                <a16:creationId xmlns:a16="http://schemas.microsoft.com/office/drawing/2014/main" id="{21824A79-4595-7548-BD2C-DC3DBF603863}"/>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970A35FA-0834-0741-BD50-80B4D79E55D8}"/>
              </a:ext>
            </a:extLst>
          </p:cNvPr>
          <p:cNvSpPr>
            <a:spLocks noGrp="1"/>
          </p:cNvSpPr>
          <p:nvPr>
            <p:ph type="sldNum" sz="quarter" idx="12"/>
          </p:nvPr>
        </p:nvSpPr>
        <p:spPr/>
        <p:txBody>
          <a:bodyPr/>
          <a:lstStyle/>
          <a:p>
            <a:fld id="{F60E4191-B049-AF4C-B31B-63DAE0652CDF}" type="slidenum">
              <a:rPr lang="en-US" smtClean="0"/>
              <a:pPr/>
              <a:t>28</a:t>
            </a:fld>
            <a:endParaRPr lang="en-US" dirty="0"/>
          </a:p>
        </p:txBody>
      </p:sp>
      <p:pic>
        <p:nvPicPr>
          <p:cNvPr id="6" name="Content Placeholder 5">
            <a:extLst>
              <a:ext uri="{FF2B5EF4-FFF2-40B4-BE49-F238E27FC236}">
                <a16:creationId xmlns:a16="http://schemas.microsoft.com/office/drawing/2014/main" id="{46FAE311-7B00-C04D-BEC2-5AD81D9A67F4}"/>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957208" y="2587557"/>
            <a:ext cx="6274340" cy="3529317"/>
          </a:xfrm>
          <a:prstGeom prst="rect">
            <a:avLst/>
          </a:prstGeom>
        </p:spPr>
      </p:pic>
      <p:sp>
        <p:nvSpPr>
          <p:cNvPr id="7" name="Content Placeholder 2">
            <a:extLst>
              <a:ext uri="{FF2B5EF4-FFF2-40B4-BE49-F238E27FC236}">
                <a16:creationId xmlns:a16="http://schemas.microsoft.com/office/drawing/2014/main" id="{D51D8964-F8D7-1E48-BEBA-83ED29A2A4E3}"/>
              </a:ext>
            </a:extLst>
          </p:cNvPr>
          <p:cNvSpPr txBox="1">
            <a:spLocks/>
          </p:cNvSpPr>
          <p:nvPr/>
        </p:nvSpPr>
        <p:spPr>
          <a:xfrm>
            <a:off x="838200" y="1825625"/>
            <a:ext cx="10515600" cy="76193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t>This is the beginning stage of solar installation. First, racks must be mounted for the panels to sit on</a:t>
            </a:r>
          </a:p>
          <a:p>
            <a:endParaRPr lang="en-US" dirty="0"/>
          </a:p>
        </p:txBody>
      </p:sp>
      <p:cxnSp>
        <p:nvCxnSpPr>
          <p:cNvPr id="8" name="Straight Arrow Connector 7">
            <a:extLst>
              <a:ext uri="{FF2B5EF4-FFF2-40B4-BE49-F238E27FC236}">
                <a16:creationId xmlns:a16="http://schemas.microsoft.com/office/drawing/2014/main" id="{6FCD8756-7DA5-464C-9F80-254F7045E9EF}"/>
              </a:ext>
            </a:extLst>
          </p:cNvPr>
          <p:cNvCxnSpPr>
            <a:cxnSpLocks/>
          </p:cNvCxnSpPr>
          <p:nvPr/>
        </p:nvCxnSpPr>
        <p:spPr>
          <a:xfrm>
            <a:off x="2062264" y="3544820"/>
            <a:ext cx="1138136" cy="336517"/>
          </a:xfrm>
          <a:prstGeom prst="straightConnector1">
            <a:avLst/>
          </a:prstGeom>
          <a:ln>
            <a:solidFill>
              <a:srgbClr val="0182A9"/>
            </a:solidFill>
            <a:tailEnd type="triangle"/>
          </a:ln>
        </p:spPr>
        <p:style>
          <a:lnRef idx="3">
            <a:schemeClr val="accent1"/>
          </a:lnRef>
          <a:fillRef idx="0">
            <a:schemeClr val="accent1"/>
          </a:fillRef>
          <a:effectRef idx="2">
            <a:schemeClr val="accent1"/>
          </a:effectRef>
          <a:fontRef idx="minor">
            <a:schemeClr val="tx1"/>
          </a:fontRef>
        </p:style>
      </p:cxnSp>
      <p:sp>
        <p:nvSpPr>
          <p:cNvPr id="10" name="Content Placeholder 2">
            <a:extLst>
              <a:ext uri="{FF2B5EF4-FFF2-40B4-BE49-F238E27FC236}">
                <a16:creationId xmlns:a16="http://schemas.microsoft.com/office/drawing/2014/main" id="{90B70CA7-B5BC-0A4F-805B-3605A0843A1C}"/>
              </a:ext>
            </a:extLst>
          </p:cNvPr>
          <p:cNvSpPr txBox="1">
            <a:spLocks/>
          </p:cNvSpPr>
          <p:nvPr/>
        </p:nvSpPr>
        <p:spPr>
          <a:xfrm>
            <a:off x="1123545" y="3205816"/>
            <a:ext cx="1548319" cy="413317"/>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600" dirty="0"/>
              <a:t>Racking system</a:t>
            </a:r>
          </a:p>
        </p:txBody>
      </p:sp>
    </p:spTree>
    <p:extLst>
      <p:ext uri="{BB962C8B-B14F-4D97-AF65-F5344CB8AC3E}">
        <p14:creationId xmlns:p14="http://schemas.microsoft.com/office/powerpoint/2010/main" val="2783032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A056F-02E2-4B43-B8CC-C2FBA012CFC2}"/>
              </a:ext>
            </a:extLst>
          </p:cNvPr>
          <p:cNvSpPr>
            <a:spLocks noGrp="1"/>
          </p:cNvSpPr>
          <p:nvPr>
            <p:ph type="title"/>
          </p:nvPr>
        </p:nvSpPr>
        <p:spPr/>
        <p:txBody>
          <a:bodyPr/>
          <a:lstStyle/>
          <a:p>
            <a:r>
              <a:rPr lang="en-US" dirty="0"/>
              <a:t>Fixed Solar Racking</a:t>
            </a:r>
          </a:p>
        </p:txBody>
      </p:sp>
      <p:sp>
        <p:nvSpPr>
          <p:cNvPr id="4" name="Date Placeholder 3">
            <a:extLst>
              <a:ext uri="{FF2B5EF4-FFF2-40B4-BE49-F238E27FC236}">
                <a16:creationId xmlns:a16="http://schemas.microsoft.com/office/drawing/2014/main" id="{6814501B-FDE3-F54E-A2B9-074596B11E82}"/>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D2C4DC84-C8C0-6742-BE37-073D22422069}"/>
              </a:ext>
            </a:extLst>
          </p:cNvPr>
          <p:cNvSpPr>
            <a:spLocks noGrp="1"/>
          </p:cNvSpPr>
          <p:nvPr>
            <p:ph type="sldNum" sz="quarter" idx="12"/>
          </p:nvPr>
        </p:nvSpPr>
        <p:spPr/>
        <p:txBody>
          <a:bodyPr/>
          <a:lstStyle/>
          <a:p>
            <a:fld id="{F60E4191-B049-AF4C-B31B-63DAE0652CDF}" type="slidenum">
              <a:rPr lang="en-US" smtClean="0"/>
              <a:pPr/>
              <a:t>29</a:t>
            </a:fld>
            <a:endParaRPr lang="en-US" dirty="0"/>
          </a:p>
        </p:txBody>
      </p:sp>
      <p:pic>
        <p:nvPicPr>
          <p:cNvPr id="6" name="Content Placeholder 5">
            <a:extLst>
              <a:ext uri="{FF2B5EF4-FFF2-40B4-BE49-F238E27FC236}">
                <a16:creationId xmlns:a16="http://schemas.microsoft.com/office/drawing/2014/main" id="{E35BE089-502A-1745-A485-6F0936BA6719}"/>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364799" y="479211"/>
            <a:ext cx="4032454" cy="6072310"/>
          </a:xfrm>
          <a:prstGeom prst="rect">
            <a:avLst/>
          </a:prstGeom>
        </p:spPr>
      </p:pic>
    </p:spTree>
    <p:extLst>
      <p:ext uri="{BB962C8B-B14F-4D97-AF65-F5344CB8AC3E}">
        <p14:creationId xmlns:p14="http://schemas.microsoft.com/office/powerpoint/2010/main" val="2051201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47B74-80E9-7E41-AC6C-AA2A44F656F3}"/>
              </a:ext>
            </a:extLst>
          </p:cNvPr>
          <p:cNvSpPr>
            <a:spLocks noGrp="1"/>
          </p:cNvSpPr>
          <p:nvPr>
            <p:ph type="title"/>
          </p:nvPr>
        </p:nvSpPr>
        <p:spPr>
          <a:xfrm>
            <a:off x="831851" y="1590771"/>
            <a:ext cx="5448633" cy="2228228"/>
          </a:xfrm>
        </p:spPr>
        <p:txBody>
          <a:bodyPr/>
          <a:lstStyle/>
          <a:p>
            <a:r>
              <a:rPr lang="en-US" dirty="0"/>
              <a:t>Introduction to Solar</a:t>
            </a:r>
          </a:p>
        </p:txBody>
      </p:sp>
      <p:sp>
        <p:nvSpPr>
          <p:cNvPr id="3" name="Text Placeholder 2">
            <a:extLst>
              <a:ext uri="{FF2B5EF4-FFF2-40B4-BE49-F238E27FC236}">
                <a16:creationId xmlns:a16="http://schemas.microsoft.com/office/drawing/2014/main" id="{169373C9-40E3-BF44-BA90-26573B5A6BB5}"/>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3FD65F10-B90D-4C41-A38E-BED98BDC6861}"/>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275BC202-6B1A-E446-8873-7AF59995BF39}"/>
              </a:ext>
            </a:extLst>
          </p:cNvPr>
          <p:cNvSpPr>
            <a:spLocks noGrp="1"/>
          </p:cNvSpPr>
          <p:nvPr>
            <p:ph type="sldNum" sz="quarter" idx="12"/>
          </p:nvPr>
        </p:nvSpPr>
        <p:spPr/>
        <p:txBody>
          <a:bodyPr/>
          <a:lstStyle/>
          <a:p>
            <a:fld id="{F60E4191-B049-AF4C-B31B-63DAE0652CDF}" type="slidenum">
              <a:rPr lang="en-US" smtClean="0"/>
              <a:pPr/>
              <a:t>3</a:t>
            </a:fld>
            <a:endParaRPr lang="en-US" dirty="0"/>
          </a:p>
        </p:txBody>
      </p:sp>
      <p:pic>
        <p:nvPicPr>
          <p:cNvPr id="6" name="Picture 5">
            <a:extLst>
              <a:ext uri="{FF2B5EF4-FFF2-40B4-BE49-F238E27FC236}">
                <a16:creationId xmlns:a16="http://schemas.microsoft.com/office/drawing/2014/main" id="{1F117349-E193-6242-BE5B-0C59C0BF57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4825" y="627251"/>
            <a:ext cx="3810000" cy="3670300"/>
          </a:xfrm>
          <a:prstGeom prst="rect">
            <a:avLst/>
          </a:prstGeom>
        </p:spPr>
      </p:pic>
      <p:sp>
        <p:nvSpPr>
          <p:cNvPr id="7" name="Cloud Callout 6">
            <a:extLst>
              <a:ext uri="{FF2B5EF4-FFF2-40B4-BE49-F238E27FC236}">
                <a16:creationId xmlns:a16="http://schemas.microsoft.com/office/drawing/2014/main" id="{3B55107C-E3DF-6A4B-B180-9E86EE9976A9}"/>
              </a:ext>
            </a:extLst>
          </p:cNvPr>
          <p:cNvSpPr/>
          <p:nvPr/>
        </p:nvSpPr>
        <p:spPr>
          <a:xfrm>
            <a:off x="4192253" y="4085699"/>
            <a:ext cx="2565401" cy="2270653"/>
          </a:xfrm>
          <a:prstGeom prst="cloudCallout">
            <a:avLst>
              <a:gd name="adj1" fmla="val 84016"/>
              <a:gd name="adj2" fmla="val 74733"/>
            </a:avLst>
          </a:prstGeom>
          <a:solidFill>
            <a:srgbClr val="B0B6BB"/>
          </a:solidFill>
          <a:ln>
            <a:solidFill>
              <a:srgbClr val="B0B6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Did you know that solar PV is the only type of electricity that doesn’t require moving parts?</a:t>
            </a:r>
          </a:p>
        </p:txBody>
      </p:sp>
    </p:spTree>
    <p:extLst>
      <p:ext uri="{BB962C8B-B14F-4D97-AF65-F5344CB8AC3E}">
        <p14:creationId xmlns:p14="http://schemas.microsoft.com/office/powerpoint/2010/main" val="433480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F85ED-542D-4A46-94E5-C0EC5BA3DFF6}"/>
              </a:ext>
            </a:extLst>
          </p:cNvPr>
          <p:cNvSpPr>
            <a:spLocks noGrp="1"/>
          </p:cNvSpPr>
          <p:nvPr>
            <p:ph type="title"/>
          </p:nvPr>
        </p:nvSpPr>
        <p:spPr/>
        <p:txBody>
          <a:bodyPr/>
          <a:lstStyle/>
          <a:p>
            <a:r>
              <a:rPr lang="en-US"/>
              <a:t>Completed </a:t>
            </a:r>
            <a:r>
              <a:rPr lang="en-US" dirty="0"/>
              <a:t>Solar Farm </a:t>
            </a:r>
            <a:r>
              <a:rPr lang="en-US"/>
              <a:t>in Alberta</a:t>
            </a:r>
            <a:endParaRPr lang="en-US" dirty="0"/>
          </a:p>
        </p:txBody>
      </p:sp>
      <p:sp>
        <p:nvSpPr>
          <p:cNvPr id="3" name="Content Placeholder 2">
            <a:extLst>
              <a:ext uri="{FF2B5EF4-FFF2-40B4-BE49-F238E27FC236}">
                <a16:creationId xmlns:a16="http://schemas.microsoft.com/office/drawing/2014/main" id="{D78989EB-E785-2347-87F7-1525AC0320E6}"/>
              </a:ext>
            </a:extLst>
          </p:cNvPr>
          <p:cNvSpPr>
            <a:spLocks noGrp="1"/>
          </p:cNvSpPr>
          <p:nvPr>
            <p:ph idx="1"/>
          </p:nvPr>
        </p:nvSpPr>
        <p:spPr>
          <a:xfrm>
            <a:off x="838200" y="1825625"/>
            <a:ext cx="10515600" cy="673335"/>
          </a:xfrm>
        </p:spPr>
        <p:txBody>
          <a:bodyPr/>
          <a:lstStyle/>
          <a:p>
            <a:r>
              <a:rPr lang="en-US" dirty="0"/>
              <a:t>This is a 2 MW PV system located in Bassano, Alberta (east of Calgary) </a:t>
            </a:r>
          </a:p>
        </p:txBody>
      </p:sp>
      <p:sp>
        <p:nvSpPr>
          <p:cNvPr id="4" name="Date Placeholder 3">
            <a:extLst>
              <a:ext uri="{FF2B5EF4-FFF2-40B4-BE49-F238E27FC236}">
                <a16:creationId xmlns:a16="http://schemas.microsoft.com/office/drawing/2014/main" id="{0C0698E3-CED0-8A43-A67D-826F53D0DC52}"/>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33CEECDF-D5C5-5C44-9A47-AC7289731A15}"/>
              </a:ext>
            </a:extLst>
          </p:cNvPr>
          <p:cNvSpPr>
            <a:spLocks noGrp="1"/>
          </p:cNvSpPr>
          <p:nvPr>
            <p:ph type="sldNum" sz="quarter" idx="12"/>
          </p:nvPr>
        </p:nvSpPr>
        <p:spPr/>
        <p:txBody>
          <a:bodyPr/>
          <a:lstStyle/>
          <a:p>
            <a:fld id="{F60E4191-B049-AF4C-B31B-63DAE0652CDF}" type="slidenum">
              <a:rPr lang="en-US" smtClean="0"/>
              <a:pPr/>
              <a:t>30</a:t>
            </a:fld>
            <a:endParaRPr lang="en-US" dirty="0"/>
          </a:p>
        </p:txBody>
      </p:sp>
      <p:pic>
        <p:nvPicPr>
          <p:cNvPr id="6" name="Picture 5" descr="2 MW Grid Tied Solar PV System in Bassano, AB">
            <a:extLst>
              <a:ext uri="{FF2B5EF4-FFF2-40B4-BE49-F238E27FC236}">
                <a16:creationId xmlns:a16="http://schemas.microsoft.com/office/drawing/2014/main" id="{A145A02F-1DE7-D540-ABEB-D45CACAB25D9}"/>
              </a:ext>
            </a:extLst>
          </p:cNvPr>
          <p:cNvPicPr>
            <a:picLocks noGrp="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2202709"/>
            <a:ext cx="10515600" cy="395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37766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AC5CD-4FC4-1E44-B53A-BEA520E00157}"/>
              </a:ext>
            </a:extLst>
          </p:cNvPr>
          <p:cNvSpPr>
            <a:spLocks noGrp="1"/>
          </p:cNvSpPr>
          <p:nvPr>
            <p:ph type="title"/>
          </p:nvPr>
        </p:nvSpPr>
        <p:spPr>
          <a:xfrm>
            <a:off x="838200" y="365127"/>
            <a:ext cx="10515600" cy="1325563"/>
          </a:xfrm>
        </p:spPr>
        <p:txBody>
          <a:bodyPr/>
          <a:lstStyle/>
          <a:p>
            <a:r>
              <a:rPr lang="en-US"/>
              <a:t>Here are some more examples of solar in Alberta!</a:t>
            </a:r>
            <a:endParaRPr lang="en-US" dirty="0"/>
          </a:p>
        </p:txBody>
      </p:sp>
      <p:sp>
        <p:nvSpPr>
          <p:cNvPr id="3" name="Content Placeholder 2">
            <a:extLst>
              <a:ext uri="{FF2B5EF4-FFF2-40B4-BE49-F238E27FC236}">
                <a16:creationId xmlns:a16="http://schemas.microsoft.com/office/drawing/2014/main" id="{98976F3F-9FFF-C944-B852-612A3082F721}"/>
              </a:ext>
            </a:extLst>
          </p:cNvPr>
          <p:cNvSpPr>
            <a:spLocks noGrp="1"/>
          </p:cNvSpPr>
          <p:nvPr>
            <p:ph idx="1"/>
          </p:nvPr>
        </p:nvSpPr>
        <p:spPr>
          <a:xfrm>
            <a:off x="626596" y="1755871"/>
            <a:ext cx="3579644" cy="4004849"/>
          </a:xfrm>
        </p:spPr>
        <p:txBody>
          <a:bodyPr>
            <a:normAutofit/>
          </a:bodyPr>
          <a:lstStyle/>
          <a:p>
            <a:r>
              <a:rPr lang="en-US" dirty="0"/>
              <a:t>This is the Simons store in Edmonton, Alberta</a:t>
            </a:r>
          </a:p>
          <a:p>
            <a:r>
              <a:rPr lang="en-US" dirty="0"/>
              <a:t>These are solar panels on a parking garage, and on the building roof</a:t>
            </a:r>
          </a:p>
          <a:p>
            <a:r>
              <a:rPr lang="en-US" dirty="0"/>
              <a:t>The entire system has a capacity of 636 kW</a:t>
            </a:r>
          </a:p>
          <a:p>
            <a:endParaRPr lang="en-US" dirty="0"/>
          </a:p>
        </p:txBody>
      </p:sp>
      <p:sp>
        <p:nvSpPr>
          <p:cNvPr id="4" name="Date Placeholder 3">
            <a:extLst>
              <a:ext uri="{FF2B5EF4-FFF2-40B4-BE49-F238E27FC236}">
                <a16:creationId xmlns:a16="http://schemas.microsoft.com/office/drawing/2014/main" id="{111EE1AC-0AE3-1C40-BE1B-367BF682E39B}"/>
              </a:ext>
            </a:extLst>
          </p:cNvPr>
          <p:cNvSpPr>
            <a:spLocks noGrp="1"/>
          </p:cNvSpPr>
          <p:nvPr>
            <p:ph type="dt" sz="half" idx="10"/>
          </p:nvPr>
        </p:nvSpPr>
        <p:spPr>
          <a:xfrm>
            <a:off x="1271066" y="6381566"/>
            <a:ext cx="2310333" cy="339911"/>
          </a:xfrm>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41FEF48A-7B8F-424A-AB76-62663716D48A}"/>
              </a:ext>
            </a:extLst>
          </p:cNvPr>
          <p:cNvSpPr>
            <a:spLocks noGrp="1"/>
          </p:cNvSpPr>
          <p:nvPr>
            <p:ph type="sldNum" sz="quarter" idx="12"/>
          </p:nvPr>
        </p:nvSpPr>
        <p:spPr>
          <a:xfrm>
            <a:off x="8610601" y="6356352"/>
            <a:ext cx="1573305" cy="365125"/>
          </a:xfrm>
        </p:spPr>
        <p:txBody>
          <a:bodyPr/>
          <a:lstStyle/>
          <a:p>
            <a:fld id="{F60E4191-B049-AF4C-B31B-63DAE0652CDF}" type="slidenum">
              <a:rPr lang="en-US" smtClean="0"/>
              <a:pPr/>
              <a:t>31</a:t>
            </a:fld>
            <a:endParaRPr lang="en-US" dirty="0"/>
          </a:p>
        </p:txBody>
      </p:sp>
      <p:pic>
        <p:nvPicPr>
          <p:cNvPr id="9" name="Picture 8">
            <a:extLst>
              <a:ext uri="{FF2B5EF4-FFF2-40B4-BE49-F238E27FC236}">
                <a16:creationId xmlns:a16="http://schemas.microsoft.com/office/drawing/2014/main" id="{41BAB833-DE64-5C49-8E4F-1AA483FEBE8F}"/>
              </a:ext>
            </a:extLst>
          </p:cNvPr>
          <p:cNvPicPr>
            <a:picLocks noChangeAspect="1"/>
          </p:cNvPicPr>
          <p:nvPr/>
        </p:nvPicPr>
        <p:blipFill>
          <a:blip r:embed="rId2"/>
          <a:stretch>
            <a:fillRect/>
          </a:stretch>
        </p:blipFill>
        <p:spPr>
          <a:xfrm>
            <a:off x="4400550" y="1288412"/>
            <a:ext cx="7168980" cy="5093153"/>
          </a:xfrm>
          <a:prstGeom prst="rect">
            <a:avLst/>
          </a:prstGeom>
        </p:spPr>
      </p:pic>
      <p:sp>
        <p:nvSpPr>
          <p:cNvPr id="12" name="Content Placeholder 2">
            <a:extLst>
              <a:ext uri="{FF2B5EF4-FFF2-40B4-BE49-F238E27FC236}">
                <a16:creationId xmlns:a16="http://schemas.microsoft.com/office/drawing/2014/main" id="{5D152AA7-CC98-B948-9DE6-B94B80F36B9E}"/>
              </a:ext>
            </a:extLst>
          </p:cNvPr>
          <p:cNvSpPr txBox="1">
            <a:spLocks/>
          </p:cNvSpPr>
          <p:nvPr/>
        </p:nvSpPr>
        <p:spPr>
          <a:xfrm>
            <a:off x="626596" y="3406404"/>
            <a:ext cx="5159188" cy="71586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366255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5D40E06-284F-894E-9AE2-451EEDA4620F}"/>
              </a:ext>
            </a:extLst>
          </p:cNvPr>
          <p:cNvPicPr>
            <a:picLocks noGrp="1" noChangeAspect="1"/>
          </p:cNvPicPr>
          <p:nvPr>
            <p:ph idx="1"/>
          </p:nvPr>
        </p:nvPicPr>
        <p:blipFill>
          <a:blip r:embed="rId2"/>
          <a:stretch>
            <a:fillRect/>
          </a:stretch>
        </p:blipFill>
        <p:spPr>
          <a:xfrm>
            <a:off x="1138575" y="383012"/>
            <a:ext cx="9591021" cy="5444528"/>
          </a:xfrm>
          <a:prstGeom prst="rect">
            <a:avLst/>
          </a:prstGeom>
        </p:spPr>
      </p:pic>
      <p:sp>
        <p:nvSpPr>
          <p:cNvPr id="4" name="Date Placeholder 3">
            <a:extLst>
              <a:ext uri="{FF2B5EF4-FFF2-40B4-BE49-F238E27FC236}">
                <a16:creationId xmlns:a16="http://schemas.microsoft.com/office/drawing/2014/main" id="{E4F1468F-FF8A-384F-BF84-17E6D43D4D87}"/>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79D722AD-6D5A-ED48-9406-07C2769F33B0}"/>
              </a:ext>
            </a:extLst>
          </p:cNvPr>
          <p:cNvSpPr>
            <a:spLocks noGrp="1"/>
          </p:cNvSpPr>
          <p:nvPr>
            <p:ph type="sldNum" sz="quarter" idx="12"/>
          </p:nvPr>
        </p:nvSpPr>
        <p:spPr/>
        <p:txBody>
          <a:bodyPr/>
          <a:lstStyle/>
          <a:p>
            <a:fld id="{F60E4191-B049-AF4C-B31B-63DAE0652CDF}" type="slidenum">
              <a:rPr lang="en-US" smtClean="0"/>
              <a:pPr/>
              <a:t>32</a:t>
            </a:fld>
            <a:endParaRPr lang="en-US" dirty="0"/>
          </a:p>
        </p:txBody>
      </p:sp>
      <p:sp>
        <p:nvSpPr>
          <p:cNvPr id="7" name="Content Placeholder 2">
            <a:extLst>
              <a:ext uri="{FF2B5EF4-FFF2-40B4-BE49-F238E27FC236}">
                <a16:creationId xmlns:a16="http://schemas.microsoft.com/office/drawing/2014/main" id="{B2DF07CD-3A49-BF48-8A48-A3D3169661AE}"/>
              </a:ext>
            </a:extLst>
          </p:cNvPr>
          <p:cNvSpPr txBox="1">
            <a:spLocks/>
          </p:cNvSpPr>
          <p:nvPr/>
        </p:nvSpPr>
        <p:spPr>
          <a:xfrm>
            <a:off x="2643824" y="5852753"/>
            <a:ext cx="5644770" cy="1005248"/>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t>This was installed by </a:t>
            </a:r>
            <a:r>
              <a:rPr lang="en-US" dirty="0" err="1"/>
              <a:t>SkyFire</a:t>
            </a:r>
            <a:r>
              <a:rPr lang="en-US" dirty="0"/>
              <a:t> Energy</a:t>
            </a:r>
          </a:p>
          <a:p>
            <a:r>
              <a:rPr lang="en-US" dirty="0"/>
              <a:t>The solar panels are installed along the sides of the building</a:t>
            </a:r>
          </a:p>
          <a:p>
            <a:endParaRPr lang="en-US" dirty="0"/>
          </a:p>
        </p:txBody>
      </p:sp>
    </p:spTree>
    <p:extLst>
      <p:ext uri="{BB962C8B-B14F-4D97-AF65-F5344CB8AC3E}">
        <p14:creationId xmlns:p14="http://schemas.microsoft.com/office/powerpoint/2010/main" val="794513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DBC838-3135-2243-A5EC-1A35616CC23B}"/>
              </a:ext>
            </a:extLst>
          </p:cNvPr>
          <p:cNvSpPr>
            <a:spLocks noGrp="1"/>
          </p:cNvSpPr>
          <p:nvPr>
            <p:ph idx="1"/>
          </p:nvPr>
        </p:nvSpPr>
        <p:spPr>
          <a:xfrm>
            <a:off x="635000" y="504825"/>
            <a:ext cx="10515600" cy="1069975"/>
          </a:xfrm>
        </p:spPr>
        <p:txBody>
          <a:bodyPr/>
          <a:lstStyle/>
          <a:p>
            <a:r>
              <a:rPr lang="en-US" dirty="0"/>
              <a:t>Solar panels can be integrated in to the architecture of a building for a cool look!</a:t>
            </a:r>
          </a:p>
          <a:p>
            <a:r>
              <a:rPr lang="en-US" dirty="0"/>
              <a:t>This was also installed by </a:t>
            </a:r>
            <a:r>
              <a:rPr lang="en-US" dirty="0" err="1"/>
              <a:t>SkyFire</a:t>
            </a:r>
            <a:r>
              <a:rPr lang="en-US" dirty="0"/>
              <a:t>, in Edmonton</a:t>
            </a:r>
          </a:p>
        </p:txBody>
      </p:sp>
      <p:sp>
        <p:nvSpPr>
          <p:cNvPr id="4" name="Date Placeholder 3">
            <a:extLst>
              <a:ext uri="{FF2B5EF4-FFF2-40B4-BE49-F238E27FC236}">
                <a16:creationId xmlns:a16="http://schemas.microsoft.com/office/drawing/2014/main" id="{8798F30F-3077-2C4B-A9F6-BC98053E4419}"/>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D5575145-62C8-CC4C-9A5F-29673DD28FAC}"/>
              </a:ext>
            </a:extLst>
          </p:cNvPr>
          <p:cNvSpPr>
            <a:spLocks noGrp="1"/>
          </p:cNvSpPr>
          <p:nvPr>
            <p:ph type="sldNum" sz="quarter" idx="12"/>
          </p:nvPr>
        </p:nvSpPr>
        <p:spPr/>
        <p:txBody>
          <a:bodyPr/>
          <a:lstStyle/>
          <a:p>
            <a:fld id="{F60E4191-B049-AF4C-B31B-63DAE0652CDF}" type="slidenum">
              <a:rPr lang="en-US" smtClean="0"/>
              <a:pPr/>
              <a:t>33</a:t>
            </a:fld>
            <a:endParaRPr lang="en-US" dirty="0"/>
          </a:p>
        </p:txBody>
      </p:sp>
      <p:pic>
        <p:nvPicPr>
          <p:cNvPr id="6" name="Picture 5">
            <a:extLst>
              <a:ext uri="{FF2B5EF4-FFF2-40B4-BE49-F238E27FC236}">
                <a16:creationId xmlns:a16="http://schemas.microsoft.com/office/drawing/2014/main" id="{B48BB924-0110-F147-9EB5-290B8B3857F1}"/>
              </a:ext>
            </a:extLst>
          </p:cNvPr>
          <p:cNvPicPr>
            <a:picLocks noChangeAspect="1"/>
          </p:cNvPicPr>
          <p:nvPr/>
        </p:nvPicPr>
        <p:blipFill>
          <a:blip r:embed="rId2"/>
          <a:stretch>
            <a:fillRect/>
          </a:stretch>
        </p:blipFill>
        <p:spPr>
          <a:xfrm>
            <a:off x="1363666" y="1258232"/>
            <a:ext cx="9058267" cy="5098120"/>
          </a:xfrm>
          <a:prstGeom prst="rect">
            <a:avLst/>
          </a:prstGeom>
        </p:spPr>
      </p:pic>
    </p:spTree>
    <p:extLst>
      <p:ext uri="{BB962C8B-B14F-4D97-AF65-F5344CB8AC3E}">
        <p14:creationId xmlns:p14="http://schemas.microsoft.com/office/powerpoint/2010/main" val="36562587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E9A11-B3DD-4245-97F4-12CFC40F38AA}"/>
              </a:ext>
            </a:extLst>
          </p:cNvPr>
          <p:cNvSpPr>
            <a:spLocks noGrp="1"/>
          </p:cNvSpPr>
          <p:nvPr>
            <p:ph type="title"/>
          </p:nvPr>
        </p:nvSpPr>
        <p:spPr/>
        <p:txBody>
          <a:bodyPr/>
          <a:lstStyle/>
          <a:p>
            <a:r>
              <a:rPr lang="en-US" dirty="0"/>
              <a:t>Solar Thermal</a:t>
            </a:r>
          </a:p>
        </p:txBody>
      </p:sp>
      <p:sp>
        <p:nvSpPr>
          <p:cNvPr id="3" name="Text Placeholder 2">
            <a:extLst>
              <a:ext uri="{FF2B5EF4-FFF2-40B4-BE49-F238E27FC236}">
                <a16:creationId xmlns:a16="http://schemas.microsoft.com/office/drawing/2014/main" id="{408F92EB-7773-8442-AEB6-975C0F273A60}"/>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31DC0509-870C-2049-BA2C-5FC743F72FEE}"/>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1A4C8A8D-95AF-3D4B-86AB-443B6D4F26E5}"/>
              </a:ext>
            </a:extLst>
          </p:cNvPr>
          <p:cNvSpPr>
            <a:spLocks noGrp="1"/>
          </p:cNvSpPr>
          <p:nvPr>
            <p:ph type="sldNum" sz="quarter" idx="12"/>
          </p:nvPr>
        </p:nvSpPr>
        <p:spPr/>
        <p:txBody>
          <a:bodyPr/>
          <a:lstStyle/>
          <a:p>
            <a:fld id="{F60E4191-B049-AF4C-B31B-63DAE0652CDF}" type="slidenum">
              <a:rPr lang="en-US" smtClean="0"/>
              <a:pPr/>
              <a:t>34</a:t>
            </a:fld>
            <a:endParaRPr lang="en-US" dirty="0"/>
          </a:p>
        </p:txBody>
      </p:sp>
      <p:pic>
        <p:nvPicPr>
          <p:cNvPr id="6" name="Picture 5">
            <a:extLst>
              <a:ext uri="{FF2B5EF4-FFF2-40B4-BE49-F238E27FC236}">
                <a16:creationId xmlns:a16="http://schemas.microsoft.com/office/drawing/2014/main" id="{A99B77E3-2275-FA4A-BFE0-1DCE7F303369}"/>
              </a:ext>
            </a:extLst>
          </p:cNvPr>
          <p:cNvPicPr>
            <a:picLocks noChangeAspect="1"/>
          </p:cNvPicPr>
          <p:nvPr/>
        </p:nvPicPr>
        <p:blipFill>
          <a:blip r:embed="rId3"/>
          <a:stretch>
            <a:fillRect/>
          </a:stretch>
        </p:blipFill>
        <p:spPr>
          <a:xfrm>
            <a:off x="5391151" y="1864640"/>
            <a:ext cx="5882246" cy="3401299"/>
          </a:xfrm>
          <a:prstGeom prst="roundRect">
            <a:avLst>
              <a:gd name="adj" fmla="val 5019"/>
            </a:avLst>
          </a:prstGeom>
        </p:spPr>
      </p:pic>
    </p:spTree>
    <p:extLst>
      <p:ext uri="{BB962C8B-B14F-4D97-AF65-F5344CB8AC3E}">
        <p14:creationId xmlns:p14="http://schemas.microsoft.com/office/powerpoint/2010/main" val="2877009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E860C-F6A2-1C4B-8D22-A2F27BFB5276}"/>
              </a:ext>
            </a:extLst>
          </p:cNvPr>
          <p:cNvSpPr>
            <a:spLocks noGrp="1"/>
          </p:cNvSpPr>
          <p:nvPr>
            <p:ph type="title"/>
          </p:nvPr>
        </p:nvSpPr>
        <p:spPr/>
        <p:txBody>
          <a:bodyPr/>
          <a:lstStyle/>
          <a:p>
            <a:r>
              <a:rPr lang="en-US" dirty="0"/>
              <a:t>What is Solar Thermal?</a:t>
            </a:r>
          </a:p>
        </p:txBody>
      </p:sp>
      <p:sp>
        <p:nvSpPr>
          <p:cNvPr id="3" name="Content Placeholder 2">
            <a:extLst>
              <a:ext uri="{FF2B5EF4-FFF2-40B4-BE49-F238E27FC236}">
                <a16:creationId xmlns:a16="http://schemas.microsoft.com/office/drawing/2014/main" id="{FEB1EEC2-9EF9-E644-8E9B-FDC4D9D7ED06}"/>
              </a:ext>
            </a:extLst>
          </p:cNvPr>
          <p:cNvSpPr>
            <a:spLocks noGrp="1"/>
          </p:cNvSpPr>
          <p:nvPr>
            <p:ph idx="1"/>
          </p:nvPr>
        </p:nvSpPr>
        <p:spPr/>
        <p:txBody>
          <a:bodyPr/>
          <a:lstStyle/>
          <a:p>
            <a:r>
              <a:rPr lang="en-US" dirty="0"/>
              <a:t>Solar thermal uses heat from the sun for various heating and electrical applications.</a:t>
            </a:r>
          </a:p>
          <a:p>
            <a:r>
              <a:rPr lang="en-US" dirty="0"/>
              <a:t>Solar thermal works different that solar PV</a:t>
            </a:r>
          </a:p>
          <a:p>
            <a:r>
              <a:rPr lang="en-US" dirty="0"/>
              <a:t>It concentrates light from the sun to create heat, which is used to power a generator and make electricity</a:t>
            </a:r>
          </a:p>
          <a:p>
            <a:pPr lvl="1"/>
            <a:r>
              <a:rPr lang="en-US" dirty="0"/>
              <a:t>A liquid or a gas is used to power the generator</a:t>
            </a:r>
          </a:p>
          <a:p>
            <a:r>
              <a:rPr lang="en-US" dirty="0"/>
              <a:t>Solar PV on the other hand converts the </a:t>
            </a:r>
            <a:r>
              <a:rPr lang="en-US" i="1" dirty="0"/>
              <a:t>energy</a:t>
            </a:r>
            <a:r>
              <a:rPr lang="en-US" dirty="0"/>
              <a:t> from the sun from one form to another</a:t>
            </a:r>
          </a:p>
          <a:p>
            <a:r>
              <a:rPr lang="en-US" dirty="0"/>
              <a:t>Concentrating Solar Power (CSP) technologies are a solar thermal technology</a:t>
            </a:r>
          </a:p>
        </p:txBody>
      </p:sp>
      <p:sp>
        <p:nvSpPr>
          <p:cNvPr id="4" name="Date Placeholder 3">
            <a:extLst>
              <a:ext uri="{FF2B5EF4-FFF2-40B4-BE49-F238E27FC236}">
                <a16:creationId xmlns:a16="http://schemas.microsoft.com/office/drawing/2014/main" id="{D4DFED48-8FD3-564E-8BCA-0A5397BB3088}"/>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7601350B-BD1A-6A46-AC9E-5B6A745D3ADC}"/>
              </a:ext>
            </a:extLst>
          </p:cNvPr>
          <p:cNvSpPr>
            <a:spLocks noGrp="1"/>
          </p:cNvSpPr>
          <p:nvPr>
            <p:ph type="sldNum" sz="quarter" idx="12"/>
          </p:nvPr>
        </p:nvSpPr>
        <p:spPr/>
        <p:txBody>
          <a:bodyPr/>
          <a:lstStyle/>
          <a:p>
            <a:fld id="{F60E4191-B049-AF4C-B31B-63DAE0652CDF}" type="slidenum">
              <a:rPr lang="en-US" smtClean="0"/>
              <a:pPr/>
              <a:t>35</a:t>
            </a:fld>
            <a:endParaRPr lang="en-US" dirty="0"/>
          </a:p>
        </p:txBody>
      </p:sp>
      <p:pic>
        <p:nvPicPr>
          <p:cNvPr id="9" name="Picture 8">
            <a:extLst>
              <a:ext uri="{FF2B5EF4-FFF2-40B4-BE49-F238E27FC236}">
                <a16:creationId xmlns:a16="http://schemas.microsoft.com/office/drawing/2014/main" id="{675A1225-CED1-0147-AC0F-F7AE94AB03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14603" y="4935656"/>
            <a:ext cx="2134746" cy="1407695"/>
          </a:xfrm>
          <a:prstGeom prst="rect">
            <a:avLst/>
          </a:prstGeom>
        </p:spPr>
      </p:pic>
      <p:pic>
        <p:nvPicPr>
          <p:cNvPr id="10" name="Picture 9">
            <a:extLst>
              <a:ext uri="{FF2B5EF4-FFF2-40B4-BE49-F238E27FC236}">
                <a16:creationId xmlns:a16="http://schemas.microsoft.com/office/drawing/2014/main" id="{D026B9AA-577B-2942-A8E4-F0FD4D3BED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48041" y="4935656"/>
            <a:ext cx="2066561" cy="1376242"/>
          </a:xfrm>
          <a:prstGeom prst="rect">
            <a:avLst/>
          </a:prstGeom>
        </p:spPr>
      </p:pic>
      <p:pic>
        <p:nvPicPr>
          <p:cNvPr id="8" name="Picture 7">
            <a:extLst>
              <a:ext uri="{FF2B5EF4-FFF2-40B4-BE49-F238E27FC236}">
                <a16:creationId xmlns:a16="http://schemas.microsoft.com/office/drawing/2014/main" id="{4003925D-9427-F84D-957E-F92D1F7871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95635" y="4935656"/>
            <a:ext cx="3143040" cy="1376242"/>
          </a:xfrm>
          <a:prstGeom prst="rect">
            <a:avLst/>
          </a:prstGeom>
        </p:spPr>
      </p:pic>
    </p:spTree>
    <p:extLst>
      <p:ext uri="{BB962C8B-B14F-4D97-AF65-F5344CB8AC3E}">
        <p14:creationId xmlns:p14="http://schemas.microsoft.com/office/powerpoint/2010/main" val="16764291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CFC3D-6AEE-4F4C-B3B5-5C602A07E108}"/>
              </a:ext>
            </a:extLst>
          </p:cNvPr>
          <p:cNvSpPr>
            <a:spLocks noGrp="1"/>
          </p:cNvSpPr>
          <p:nvPr>
            <p:ph type="title"/>
          </p:nvPr>
        </p:nvSpPr>
        <p:spPr/>
        <p:txBody>
          <a:bodyPr/>
          <a:lstStyle/>
          <a:p>
            <a:r>
              <a:rPr lang="en-US" dirty="0"/>
              <a:t>Solar PV Case Study</a:t>
            </a:r>
          </a:p>
        </p:txBody>
      </p:sp>
      <p:sp>
        <p:nvSpPr>
          <p:cNvPr id="3" name="Text Placeholder 2">
            <a:extLst>
              <a:ext uri="{FF2B5EF4-FFF2-40B4-BE49-F238E27FC236}">
                <a16:creationId xmlns:a16="http://schemas.microsoft.com/office/drawing/2014/main" id="{086E57DE-A4E1-9447-BDFB-BF475B626595}"/>
              </a:ext>
            </a:extLst>
          </p:cNvPr>
          <p:cNvSpPr>
            <a:spLocks noGrp="1"/>
          </p:cNvSpPr>
          <p:nvPr>
            <p:ph type="body" idx="1"/>
          </p:nvPr>
        </p:nvSpPr>
        <p:spPr/>
        <p:txBody>
          <a:bodyPr/>
          <a:lstStyle/>
          <a:p>
            <a:r>
              <a:rPr lang="en-US" dirty="0">
                <a:solidFill>
                  <a:srgbClr val="0182A9"/>
                </a:solidFill>
              </a:rPr>
              <a:t>Courtesy of Dr. Andrew Leach</a:t>
            </a:r>
          </a:p>
        </p:txBody>
      </p:sp>
      <p:sp>
        <p:nvSpPr>
          <p:cNvPr id="4" name="Date Placeholder 3">
            <a:extLst>
              <a:ext uri="{FF2B5EF4-FFF2-40B4-BE49-F238E27FC236}">
                <a16:creationId xmlns:a16="http://schemas.microsoft.com/office/drawing/2014/main" id="{F18F90D0-32EF-D74D-AB61-5FA1CD2E6D18}"/>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003BFEDE-806B-AF4F-93AD-F6EE7B3BA61C}"/>
              </a:ext>
            </a:extLst>
          </p:cNvPr>
          <p:cNvSpPr>
            <a:spLocks noGrp="1"/>
          </p:cNvSpPr>
          <p:nvPr>
            <p:ph type="sldNum" sz="quarter" idx="12"/>
          </p:nvPr>
        </p:nvSpPr>
        <p:spPr/>
        <p:txBody>
          <a:bodyPr/>
          <a:lstStyle/>
          <a:p>
            <a:fld id="{F60E4191-B049-AF4C-B31B-63DAE0652CDF}" type="slidenum">
              <a:rPr lang="en-US" smtClean="0"/>
              <a:pPr/>
              <a:t>36</a:t>
            </a:fld>
            <a:endParaRPr lang="en-US" dirty="0"/>
          </a:p>
        </p:txBody>
      </p:sp>
    </p:spTree>
    <p:extLst>
      <p:ext uri="{BB962C8B-B14F-4D97-AF65-F5344CB8AC3E}">
        <p14:creationId xmlns:p14="http://schemas.microsoft.com/office/powerpoint/2010/main" val="40826757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8252-6283-8346-BF40-E4B8040405CB}"/>
              </a:ext>
            </a:extLst>
          </p:cNvPr>
          <p:cNvSpPr>
            <a:spLocks noGrp="1"/>
          </p:cNvSpPr>
          <p:nvPr>
            <p:ph type="title"/>
          </p:nvPr>
        </p:nvSpPr>
        <p:spPr/>
        <p:txBody>
          <a:bodyPr/>
          <a:lstStyle/>
          <a:p>
            <a:r>
              <a:rPr lang="en-US" dirty="0"/>
              <a:t>Solar Panels on the Home of Dr. Leach</a:t>
            </a:r>
          </a:p>
        </p:txBody>
      </p:sp>
      <p:pic>
        <p:nvPicPr>
          <p:cNvPr id="7" name="Content Placeholder 6">
            <a:extLst>
              <a:ext uri="{FF2B5EF4-FFF2-40B4-BE49-F238E27FC236}">
                <a16:creationId xmlns:a16="http://schemas.microsoft.com/office/drawing/2014/main" id="{A1B0202B-5E44-584A-AE6C-989B7DB96094}"/>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565956" y="1258107"/>
            <a:ext cx="9060087" cy="5098245"/>
          </a:xfrm>
        </p:spPr>
      </p:pic>
      <p:sp>
        <p:nvSpPr>
          <p:cNvPr id="4" name="Date Placeholder 3">
            <a:extLst>
              <a:ext uri="{FF2B5EF4-FFF2-40B4-BE49-F238E27FC236}">
                <a16:creationId xmlns:a16="http://schemas.microsoft.com/office/drawing/2014/main" id="{EB61698A-E2CD-C44A-858C-D60870FA704E}"/>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6C173201-EA8D-0D40-821D-30CA178F3BED}"/>
              </a:ext>
            </a:extLst>
          </p:cNvPr>
          <p:cNvSpPr>
            <a:spLocks noGrp="1"/>
          </p:cNvSpPr>
          <p:nvPr>
            <p:ph type="sldNum" sz="quarter" idx="12"/>
          </p:nvPr>
        </p:nvSpPr>
        <p:spPr/>
        <p:txBody>
          <a:bodyPr/>
          <a:lstStyle/>
          <a:p>
            <a:fld id="{F60E4191-B049-AF4C-B31B-63DAE0652CDF}" type="slidenum">
              <a:rPr lang="en-US" smtClean="0"/>
              <a:pPr/>
              <a:t>37</a:t>
            </a:fld>
            <a:endParaRPr lang="en-US" dirty="0"/>
          </a:p>
        </p:txBody>
      </p:sp>
    </p:spTree>
    <p:extLst>
      <p:ext uri="{BB962C8B-B14F-4D97-AF65-F5344CB8AC3E}">
        <p14:creationId xmlns:p14="http://schemas.microsoft.com/office/powerpoint/2010/main" val="20170330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C4316-88AE-7E4F-8ACF-E07A8762AB45}"/>
              </a:ext>
            </a:extLst>
          </p:cNvPr>
          <p:cNvSpPr>
            <a:spLocks noGrp="1"/>
          </p:cNvSpPr>
          <p:nvPr>
            <p:ph type="title"/>
          </p:nvPr>
        </p:nvSpPr>
        <p:spPr/>
        <p:txBody>
          <a:bodyPr/>
          <a:lstStyle/>
          <a:p>
            <a:r>
              <a:rPr lang="en-US" dirty="0"/>
              <a:t>Power Generation – Month-to-Month Variation</a:t>
            </a:r>
          </a:p>
        </p:txBody>
      </p:sp>
      <p:pic>
        <p:nvPicPr>
          <p:cNvPr id="7" name="Content Placeholder 6">
            <a:extLst>
              <a:ext uri="{FF2B5EF4-FFF2-40B4-BE49-F238E27FC236}">
                <a16:creationId xmlns:a16="http://schemas.microsoft.com/office/drawing/2014/main" id="{3445E1C8-3005-4D42-BB1D-551FBFAD8407}"/>
              </a:ext>
            </a:extLst>
          </p:cNvPr>
          <p:cNvPicPr>
            <a:picLocks noGrp="1" noChangeAspect="1"/>
          </p:cNvPicPr>
          <p:nvPr>
            <p:ph idx="1"/>
          </p:nvPr>
        </p:nvPicPr>
        <p:blipFill>
          <a:blip r:embed="rId3"/>
          <a:stretch>
            <a:fillRect/>
          </a:stretch>
        </p:blipFill>
        <p:spPr>
          <a:xfrm>
            <a:off x="1891061" y="1689097"/>
            <a:ext cx="8409878" cy="4692469"/>
          </a:xfrm>
        </p:spPr>
      </p:pic>
      <p:sp>
        <p:nvSpPr>
          <p:cNvPr id="4" name="Date Placeholder 3">
            <a:extLst>
              <a:ext uri="{FF2B5EF4-FFF2-40B4-BE49-F238E27FC236}">
                <a16:creationId xmlns:a16="http://schemas.microsoft.com/office/drawing/2014/main" id="{29C12F3E-C96B-9143-9DE2-429DE819E081}"/>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050A2834-14C3-E041-8867-A5545A1CA6AA}"/>
              </a:ext>
            </a:extLst>
          </p:cNvPr>
          <p:cNvSpPr>
            <a:spLocks noGrp="1"/>
          </p:cNvSpPr>
          <p:nvPr>
            <p:ph type="sldNum" sz="quarter" idx="12"/>
          </p:nvPr>
        </p:nvSpPr>
        <p:spPr/>
        <p:txBody>
          <a:bodyPr/>
          <a:lstStyle/>
          <a:p>
            <a:fld id="{F60E4191-B049-AF4C-B31B-63DAE0652CDF}" type="slidenum">
              <a:rPr lang="en-US" smtClean="0"/>
              <a:pPr/>
              <a:t>38</a:t>
            </a:fld>
            <a:endParaRPr lang="en-US" dirty="0"/>
          </a:p>
        </p:txBody>
      </p:sp>
    </p:spTree>
    <p:extLst>
      <p:ext uri="{BB962C8B-B14F-4D97-AF65-F5344CB8AC3E}">
        <p14:creationId xmlns:p14="http://schemas.microsoft.com/office/powerpoint/2010/main" val="6708997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A9DD2-7532-2B41-9128-B75A23548967}"/>
              </a:ext>
            </a:extLst>
          </p:cNvPr>
          <p:cNvSpPr>
            <a:spLocks noGrp="1"/>
          </p:cNvSpPr>
          <p:nvPr>
            <p:ph type="title"/>
          </p:nvPr>
        </p:nvSpPr>
        <p:spPr/>
        <p:txBody>
          <a:bodyPr/>
          <a:lstStyle/>
          <a:p>
            <a:r>
              <a:rPr lang="en-US" dirty="0"/>
              <a:t>Power Generation – Snow Impacts</a:t>
            </a:r>
          </a:p>
        </p:txBody>
      </p:sp>
      <p:pic>
        <p:nvPicPr>
          <p:cNvPr id="7" name="Content Placeholder 6">
            <a:extLst>
              <a:ext uri="{FF2B5EF4-FFF2-40B4-BE49-F238E27FC236}">
                <a16:creationId xmlns:a16="http://schemas.microsoft.com/office/drawing/2014/main" id="{FC3ECC25-DC12-2C43-8096-0A67CFE0D6C2}"/>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415673" y="1690690"/>
            <a:ext cx="9360654" cy="4665662"/>
          </a:xfrm>
        </p:spPr>
      </p:pic>
      <p:sp>
        <p:nvSpPr>
          <p:cNvPr id="4" name="Date Placeholder 3">
            <a:extLst>
              <a:ext uri="{FF2B5EF4-FFF2-40B4-BE49-F238E27FC236}">
                <a16:creationId xmlns:a16="http://schemas.microsoft.com/office/drawing/2014/main" id="{38F37EC8-AF50-D84B-8809-B9CA41DEA763}"/>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6FD70D0B-AD3F-1844-90A5-570A8818D49F}"/>
              </a:ext>
            </a:extLst>
          </p:cNvPr>
          <p:cNvSpPr>
            <a:spLocks noGrp="1"/>
          </p:cNvSpPr>
          <p:nvPr>
            <p:ph type="sldNum" sz="quarter" idx="12"/>
          </p:nvPr>
        </p:nvSpPr>
        <p:spPr/>
        <p:txBody>
          <a:bodyPr/>
          <a:lstStyle/>
          <a:p>
            <a:fld id="{F60E4191-B049-AF4C-B31B-63DAE0652CDF}" type="slidenum">
              <a:rPr lang="en-US" smtClean="0"/>
              <a:pPr/>
              <a:t>39</a:t>
            </a:fld>
            <a:endParaRPr lang="en-US" dirty="0"/>
          </a:p>
        </p:txBody>
      </p:sp>
    </p:spTree>
    <p:extLst>
      <p:ext uri="{BB962C8B-B14F-4D97-AF65-F5344CB8AC3E}">
        <p14:creationId xmlns:p14="http://schemas.microsoft.com/office/powerpoint/2010/main" val="4271566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2321586C-C2D3-874F-994C-C2306AB675E7}"/>
              </a:ext>
            </a:extLst>
          </p:cNvPr>
          <p:cNvSpPr>
            <a:spLocks noGrp="1"/>
          </p:cNvSpPr>
          <p:nvPr>
            <p:ph type="title"/>
          </p:nvPr>
        </p:nvSpPr>
        <p:spPr>
          <a:xfrm>
            <a:off x="526073" y="4756638"/>
            <a:ext cx="11139854" cy="930447"/>
          </a:xfrm>
        </p:spPr>
        <p:txBody>
          <a:bodyPr vert="horz" lIns="91440" tIns="45720" rIns="91440" bIns="45720" rtlCol="0" anchor="b">
            <a:normAutofit/>
          </a:bodyPr>
          <a:lstStyle/>
          <a:p>
            <a:pPr algn="ctr" defTabSz="914400"/>
            <a:r>
              <a:rPr lang="en-US" sz="5400" kern="1200" dirty="0">
                <a:solidFill>
                  <a:srgbClr val="FFFFFF"/>
                </a:solidFill>
                <a:latin typeface="+mj-lt"/>
                <a:ea typeface="+mj-ea"/>
                <a:cs typeface="+mj-cs"/>
              </a:rPr>
              <a:t>Solar energy is derived from the sun!</a:t>
            </a:r>
          </a:p>
        </p:txBody>
      </p:sp>
      <p:sp>
        <p:nvSpPr>
          <p:cNvPr id="8" name="Content Placeholder 7">
            <a:extLst>
              <a:ext uri="{FF2B5EF4-FFF2-40B4-BE49-F238E27FC236}">
                <a16:creationId xmlns:a16="http://schemas.microsoft.com/office/drawing/2014/main" id="{76444C03-5673-4745-BBB6-74E3A4161534}"/>
              </a:ext>
            </a:extLst>
          </p:cNvPr>
          <p:cNvSpPr>
            <a:spLocks noGrp="1"/>
          </p:cNvSpPr>
          <p:nvPr>
            <p:ph idx="1"/>
          </p:nvPr>
        </p:nvSpPr>
        <p:spPr>
          <a:xfrm>
            <a:off x="1524000" y="5815698"/>
            <a:ext cx="9144000" cy="420001"/>
          </a:xfrm>
        </p:spPr>
        <p:txBody>
          <a:bodyPr vert="horz" lIns="91440" tIns="45720" rIns="91440" bIns="45720" rtlCol="0">
            <a:normAutofit/>
          </a:bodyPr>
          <a:lstStyle/>
          <a:p>
            <a:pPr marL="0" indent="0" algn="ctr" defTabSz="914400">
              <a:spcBef>
                <a:spcPts val="1000"/>
              </a:spcBef>
              <a:buNone/>
            </a:pPr>
            <a:r>
              <a:rPr lang="en-US" sz="1900" kern="1200" dirty="0">
                <a:solidFill>
                  <a:srgbClr val="FAFB88"/>
                </a:solidFill>
                <a:latin typeface="+mn-lt"/>
                <a:ea typeface="+mn-ea"/>
                <a:cs typeface="+mn-cs"/>
              </a:rPr>
              <a:t>We measure the sunlight as solar irradiance  which is the amount of power </a:t>
            </a:r>
            <a:r>
              <a:rPr lang="en-US" sz="1900" kern="1200">
                <a:solidFill>
                  <a:srgbClr val="FAFB88"/>
                </a:solidFill>
                <a:latin typeface="+mn-lt"/>
                <a:ea typeface="+mn-ea"/>
                <a:cs typeface="+mn-cs"/>
              </a:rPr>
              <a:t>per </a:t>
            </a:r>
            <a:r>
              <a:rPr lang="en-US" sz="1900" kern="1200" dirty="0">
                <a:solidFill>
                  <a:srgbClr val="FAFB88"/>
                </a:solidFill>
                <a:latin typeface="+mn-lt"/>
                <a:ea typeface="+mn-ea"/>
                <a:cs typeface="+mn-cs"/>
              </a:rPr>
              <a:t>unit area</a:t>
            </a:r>
          </a:p>
        </p:txBody>
      </p:sp>
      <p:pic>
        <p:nvPicPr>
          <p:cNvPr id="7" name="Picture 6" descr="A picture containing nature&#10;&#10;Description automatically generated">
            <a:extLst>
              <a:ext uri="{FF2B5EF4-FFF2-40B4-BE49-F238E27FC236}">
                <a16:creationId xmlns:a16="http://schemas.microsoft.com/office/drawing/2014/main" id="{6AC25205-760D-E049-8EFB-73FAF71E611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0040" y="457784"/>
            <a:ext cx="11496821" cy="3697530"/>
          </a:xfrm>
          <a:prstGeom prst="rect">
            <a:avLst/>
          </a:prstGeom>
        </p:spPr>
      </p:pic>
      <p:cxnSp>
        <p:nvCxnSpPr>
          <p:cNvPr id="15"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15257323-2203-E646-8E37-F932DB274306}"/>
              </a:ext>
            </a:extLst>
          </p:cNvPr>
          <p:cNvSpPr>
            <a:spLocks noGrp="1"/>
          </p:cNvSpPr>
          <p:nvPr>
            <p:ph type="dt" sz="half" idx="10"/>
          </p:nvPr>
        </p:nvSpPr>
        <p:spPr>
          <a:xfrm>
            <a:off x="838200" y="6522430"/>
            <a:ext cx="2743200" cy="347472"/>
          </a:xfrm>
        </p:spPr>
        <p:txBody>
          <a:bodyPr vert="horz" lIns="91440" tIns="45720" rIns="91440" bIns="45720" rtlCol="0" anchor="ctr">
            <a:normAutofit/>
          </a:bodyPr>
          <a:lstStyle/>
          <a:p>
            <a:pPr defTabSz="914400">
              <a:spcAft>
                <a:spcPts val="600"/>
              </a:spcAft>
              <a:defRPr/>
            </a:pPr>
            <a:r>
              <a:rPr lang="en-US" sz="1200">
                <a:solidFill>
                  <a:srgbClr val="898989"/>
                </a:solidFill>
                <a:latin typeface="+mn-lt"/>
                <a:ea typeface="+mn-ea"/>
                <a:cs typeface="+mn-cs"/>
              </a:rPr>
              <a:t>25-04-20</a:t>
            </a:r>
          </a:p>
        </p:txBody>
      </p:sp>
      <p:sp>
        <p:nvSpPr>
          <p:cNvPr id="5" name="Slide Number Placeholder 4">
            <a:extLst>
              <a:ext uri="{FF2B5EF4-FFF2-40B4-BE49-F238E27FC236}">
                <a16:creationId xmlns:a16="http://schemas.microsoft.com/office/drawing/2014/main" id="{1EC6DC99-A0B2-B041-BC65-C11B94BFC763}"/>
              </a:ext>
            </a:extLst>
          </p:cNvPr>
          <p:cNvSpPr>
            <a:spLocks noGrp="1"/>
          </p:cNvSpPr>
          <p:nvPr>
            <p:ph type="sldNum" sz="quarter" idx="12"/>
          </p:nvPr>
        </p:nvSpPr>
        <p:spPr>
          <a:xfrm>
            <a:off x="8610600" y="6522430"/>
            <a:ext cx="2743200" cy="347472"/>
          </a:xfrm>
        </p:spPr>
        <p:txBody>
          <a:bodyPr vert="horz" lIns="91440" tIns="45720" rIns="91440" bIns="45720" rtlCol="0" anchor="ctr">
            <a:normAutofit/>
          </a:bodyPr>
          <a:lstStyle/>
          <a:p>
            <a:pPr defTabSz="914400">
              <a:spcAft>
                <a:spcPts val="600"/>
              </a:spcAft>
              <a:defRPr/>
            </a:pPr>
            <a:fld id="{F60E4191-B049-AF4C-B31B-63DAE0652CDF}" type="slidenum">
              <a:rPr lang="en-US" sz="1200">
                <a:solidFill>
                  <a:srgbClr val="898989"/>
                </a:solidFill>
                <a:latin typeface="+mn-lt"/>
                <a:ea typeface="+mn-ea"/>
                <a:cs typeface="+mn-cs"/>
              </a:rPr>
              <a:pPr defTabSz="914400">
                <a:spcAft>
                  <a:spcPts val="600"/>
                </a:spcAft>
                <a:defRPr/>
              </a:pPr>
              <a:t>4</a:t>
            </a:fld>
            <a:endParaRPr lang="en-US" sz="1200">
              <a:solidFill>
                <a:srgbClr val="898989"/>
              </a:solidFill>
              <a:latin typeface="+mn-lt"/>
              <a:ea typeface="+mn-ea"/>
              <a:cs typeface="+mn-cs"/>
            </a:endParaRPr>
          </a:p>
        </p:txBody>
      </p:sp>
    </p:spTree>
    <p:extLst>
      <p:ext uri="{BB962C8B-B14F-4D97-AF65-F5344CB8AC3E}">
        <p14:creationId xmlns:p14="http://schemas.microsoft.com/office/powerpoint/2010/main" val="4644453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BA5C-B591-CA49-AB01-8AD385B8F209}"/>
              </a:ext>
            </a:extLst>
          </p:cNvPr>
          <p:cNvSpPr>
            <a:spLocks noGrp="1"/>
          </p:cNvSpPr>
          <p:nvPr>
            <p:ph type="title"/>
          </p:nvPr>
        </p:nvSpPr>
        <p:spPr/>
        <p:txBody>
          <a:bodyPr/>
          <a:lstStyle/>
          <a:p>
            <a:r>
              <a:rPr lang="en-US" dirty="0"/>
              <a:t>Quiz!</a:t>
            </a:r>
          </a:p>
        </p:txBody>
      </p:sp>
      <p:sp>
        <p:nvSpPr>
          <p:cNvPr id="3" name="Text Placeholder 2">
            <a:extLst>
              <a:ext uri="{FF2B5EF4-FFF2-40B4-BE49-F238E27FC236}">
                <a16:creationId xmlns:a16="http://schemas.microsoft.com/office/drawing/2014/main" id="{5898E2E3-5C66-A845-B84F-1F55E50A8F9C}"/>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FBC90CE-E24F-3746-AB57-C7367D49CFE4}"/>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CA543AAC-223C-7B45-9EC0-F5785F8DA49C}"/>
              </a:ext>
            </a:extLst>
          </p:cNvPr>
          <p:cNvSpPr>
            <a:spLocks noGrp="1"/>
          </p:cNvSpPr>
          <p:nvPr>
            <p:ph type="sldNum" sz="quarter" idx="12"/>
          </p:nvPr>
        </p:nvSpPr>
        <p:spPr/>
        <p:txBody>
          <a:bodyPr/>
          <a:lstStyle/>
          <a:p>
            <a:fld id="{F60E4191-B049-AF4C-B31B-63DAE0652CDF}" type="slidenum">
              <a:rPr lang="en-US" smtClean="0"/>
              <a:pPr/>
              <a:t>40</a:t>
            </a:fld>
            <a:endParaRPr lang="en-US" dirty="0"/>
          </a:p>
        </p:txBody>
      </p:sp>
    </p:spTree>
    <p:extLst>
      <p:ext uri="{BB962C8B-B14F-4D97-AF65-F5344CB8AC3E}">
        <p14:creationId xmlns:p14="http://schemas.microsoft.com/office/powerpoint/2010/main" val="10509077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BE747C-B9A8-1242-8B13-43BF08DE2C99}"/>
              </a:ext>
            </a:extLst>
          </p:cNvPr>
          <p:cNvSpPr>
            <a:spLocks noGrp="1"/>
          </p:cNvSpPr>
          <p:nvPr>
            <p:ph type="title"/>
          </p:nvPr>
        </p:nvSpPr>
        <p:spPr/>
        <p:txBody>
          <a:bodyPr/>
          <a:lstStyle/>
          <a:p>
            <a:r>
              <a:rPr lang="en-CA" dirty="0"/>
              <a:t>When was the first discovery that certain metals produced an electric current when exposed to light?</a:t>
            </a:r>
            <a:endParaRPr lang="en-US" dirty="0"/>
          </a:p>
        </p:txBody>
      </p:sp>
      <p:sp>
        <p:nvSpPr>
          <p:cNvPr id="7" name="Content Placeholder 6">
            <a:extLst>
              <a:ext uri="{FF2B5EF4-FFF2-40B4-BE49-F238E27FC236}">
                <a16:creationId xmlns:a16="http://schemas.microsoft.com/office/drawing/2014/main" id="{2EB8A593-F850-8642-A3B9-C33C8589F039}"/>
              </a:ext>
            </a:extLst>
          </p:cNvPr>
          <p:cNvSpPr>
            <a:spLocks noGrp="1"/>
          </p:cNvSpPr>
          <p:nvPr>
            <p:ph idx="1"/>
          </p:nvPr>
        </p:nvSpPr>
        <p:spPr/>
        <p:txBody>
          <a:bodyPr>
            <a:normAutofit/>
          </a:bodyPr>
          <a:lstStyle/>
          <a:p>
            <a:pPr marL="742950" indent="-742950">
              <a:buAutoNum type="alphaUcParenR"/>
            </a:pPr>
            <a:r>
              <a:rPr lang="en-CA" sz="2800" dirty="0"/>
              <a:t>1752</a:t>
            </a:r>
          </a:p>
          <a:p>
            <a:pPr marL="742950" indent="-742950">
              <a:buAutoNum type="alphaUcParenR"/>
            </a:pPr>
            <a:r>
              <a:rPr lang="en-CA" sz="2800" dirty="0"/>
              <a:t>1839</a:t>
            </a:r>
          </a:p>
          <a:p>
            <a:pPr marL="742950" indent="-742950">
              <a:buAutoNum type="alphaUcParenR"/>
            </a:pPr>
            <a:r>
              <a:rPr lang="en-CA" sz="2800" dirty="0"/>
              <a:t>1911</a:t>
            </a:r>
          </a:p>
          <a:p>
            <a:pPr marL="742950" indent="-742950">
              <a:buAutoNum type="alphaUcParenR"/>
            </a:pPr>
            <a:r>
              <a:rPr lang="en-CA" sz="2800" dirty="0"/>
              <a:t>1954</a:t>
            </a:r>
            <a:endParaRPr lang="en-US" sz="2800" dirty="0"/>
          </a:p>
        </p:txBody>
      </p:sp>
      <p:sp>
        <p:nvSpPr>
          <p:cNvPr id="4" name="Date Placeholder 3">
            <a:extLst>
              <a:ext uri="{FF2B5EF4-FFF2-40B4-BE49-F238E27FC236}">
                <a16:creationId xmlns:a16="http://schemas.microsoft.com/office/drawing/2014/main" id="{9CCA6618-1953-6C47-82CE-F3242541F9DB}"/>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8731B507-AA2B-F245-B08D-F166BB77232F}"/>
              </a:ext>
            </a:extLst>
          </p:cNvPr>
          <p:cNvSpPr>
            <a:spLocks noGrp="1"/>
          </p:cNvSpPr>
          <p:nvPr>
            <p:ph type="sldNum" sz="quarter" idx="12"/>
          </p:nvPr>
        </p:nvSpPr>
        <p:spPr/>
        <p:txBody>
          <a:bodyPr/>
          <a:lstStyle/>
          <a:p>
            <a:fld id="{F60E4191-B049-AF4C-B31B-63DAE0652CDF}" type="slidenum">
              <a:rPr lang="en-US" smtClean="0"/>
              <a:pPr/>
              <a:t>41</a:t>
            </a:fld>
            <a:endParaRPr lang="en-US" dirty="0"/>
          </a:p>
        </p:txBody>
      </p:sp>
    </p:spTree>
    <p:extLst>
      <p:ext uri="{BB962C8B-B14F-4D97-AF65-F5344CB8AC3E}">
        <p14:creationId xmlns:p14="http://schemas.microsoft.com/office/powerpoint/2010/main" val="33160251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2A1BE-674B-E64F-A4B8-7AFBE5508ABB}"/>
              </a:ext>
            </a:extLst>
          </p:cNvPr>
          <p:cNvSpPr>
            <a:spLocks noGrp="1"/>
          </p:cNvSpPr>
          <p:nvPr>
            <p:ph type="title"/>
          </p:nvPr>
        </p:nvSpPr>
        <p:spPr/>
        <p:txBody>
          <a:bodyPr/>
          <a:lstStyle/>
          <a:p>
            <a:r>
              <a:rPr lang="en-CA" dirty="0"/>
              <a:t>Which country has the most solar PV power, as of 2016?</a:t>
            </a:r>
            <a:endParaRPr lang="en-US" dirty="0"/>
          </a:p>
        </p:txBody>
      </p:sp>
      <p:sp>
        <p:nvSpPr>
          <p:cNvPr id="3" name="Content Placeholder 2">
            <a:extLst>
              <a:ext uri="{FF2B5EF4-FFF2-40B4-BE49-F238E27FC236}">
                <a16:creationId xmlns:a16="http://schemas.microsoft.com/office/drawing/2014/main" id="{6CBE044A-3862-B946-A2AE-D1C59A7AE9CD}"/>
              </a:ext>
            </a:extLst>
          </p:cNvPr>
          <p:cNvSpPr>
            <a:spLocks noGrp="1"/>
          </p:cNvSpPr>
          <p:nvPr>
            <p:ph idx="1"/>
          </p:nvPr>
        </p:nvSpPr>
        <p:spPr/>
        <p:txBody>
          <a:bodyPr>
            <a:normAutofit/>
          </a:bodyPr>
          <a:lstStyle/>
          <a:p>
            <a:pPr marL="514350" indent="-514350">
              <a:buAutoNum type="alphaUcParenR"/>
            </a:pPr>
            <a:r>
              <a:rPr lang="en-CA" sz="2800" dirty="0"/>
              <a:t>Spain</a:t>
            </a:r>
          </a:p>
          <a:p>
            <a:pPr marL="514350" indent="-514350">
              <a:buAutoNum type="alphaUcParenR"/>
            </a:pPr>
            <a:r>
              <a:rPr lang="en-CA" sz="2800" dirty="0"/>
              <a:t>China</a:t>
            </a:r>
          </a:p>
          <a:p>
            <a:pPr marL="514350" indent="-514350">
              <a:buAutoNum type="alphaUcParenR"/>
            </a:pPr>
            <a:r>
              <a:rPr lang="en-CA" sz="2800" dirty="0"/>
              <a:t>Germany</a:t>
            </a:r>
          </a:p>
          <a:p>
            <a:pPr marL="514350" indent="-514350">
              <a:buAutoNum type="alphaUcParenR"/>
            </a:pPr>
            <a:r>
              <a:rPr lang="en-CA" sz="2800" dirty="0"/>
              <a:t>The United States</a:t>
            </a:r>
            <a:endParaRPr lang="en-US" sz="2800" dirty="0"/>
          </a:p>
        </p:txBody>
      </p:sp>
      <p:sp>
        <p:nvSpPr>
          <p:cNvPr id="4" name="Date Placeholder 3">
            <a:extLst>
              <a:ext uri="{FF2B5EF4-FFF2-40B4-BE49-F238E27FC236}">
                <a16:creationId xmlns:a16="http://schemas.microsoft.com/office/drawing/2014/main" id="{2A176F4B-716F-AE4F-BBD4-B71DE685773A}"/>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422D46EF-FAD6-6742-9333-7C938B1BC6C8}"/>
              </a:ext>
            </a:extLst>
          </p:cNvPr>
          <p:cNvSpPr>
            <a:spLocks noGrp="1"/>
          </p:cNvSpPr>
          <p:nvPr>
            <p:ph type="sldNum" sz="quarter" idx="12"/>
          </p:nvPr>
        </p:nvSpPr>
        <p:spPr/>
        <p:txBody>
          <a:bodyPr/>
          <a:lstStyle/>
          <a:p>
            <a:fld id="{F60E4191-B049-AF4C-B31B-63DAE0652CDF}" type="slidenum">
              <a:rPr lang="en-US" smtClean="0"/>
              <a:pPr/>
              <a:t>42</a:t>
            </a:fld>
            <a:endParaRPr lang="en-US" dirty="0"/>
          </a:p>
        </p:txBody>
      </p:sp>
    </p:spTree>
    <p:extLst>
      <p:ext uri="{BB962C8B-B14F-4D97-AF65-F5344CB8AC3E}">
        <p14:creationId xmlns:p14="http://schemas.microsoft.com/office/powerpoint/2010/main" val="16595850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8688F-442A-B448-A312-FC54106B3CB0}"/>
              </a:ext>
            </a:extLst>
          </p:cNvPr>
          <p:cNvSpPr>
            <a:spLocks noGrp="1"/>
          </p:cNvSpPr>
          <p:nvPr>
            <p:ph type="title"/>
          </p:nvPr>
        </p:nvSpPr>
        <p:spPr/>
        <p:txBody>
          <a:bodyPr/>
          <a:lstStyle/>
          <a:p>
            <a:r>
              <a:rPr lang="en-CA" dirty="0"/>
              <a:t>Which is NOT one of the ways researchers are seeking to drive down the cost of solar PV cells?</a:t>
            </a:r>
            <a:endParaRPr lang="en-US" dirty="0"/>
          </a:p>
        </p:txBody>
      </p:sp>
      <p:sp>
        <p:nvSpPr>
          <p:cNvPr id="3" name="Content Placeholder 2">
            <a:extLst>
              <a:ext uri="{FF2B5EF4-FFF2-40B4-BE49-F238E27FC236}">
                <a16:creationId xmlns:a16="http://schemas.microsoft.com/office/drawing/2014/main" id="{247C39DA-5E1F-6F41-BE92-C7B37223DA77}"/>
              </a:ext>
            </a:extLst>
          </p:cNvPr>
          <p:cNvSpPr>
            <a:spLocks noGrp="1"/>
          </p:cNvSpPr>
          <p:nvPr>
            <p:ph idx="1"/>
          </p:nvPr>
        </p:nvSpPr>
        <p:spPr/>
        <p:txBody>
          <a:bodyPr>
            <a:normAutofit/>
          </a:bodyPr>
          <a:lstStyle/>
          <a:p>
            <a:pPr marL="514350" indent="-514350">
              <a:buAutoNum type="alphaUcParenR"/>
            </a:pPr>
            <a:r>
              <a:rPr lang="en-CA" sz="2800" dirty="0"/>
              <a:t>By removing impurities in silicon</a:t>
            </a:r>
          </a:p>
          <a:p>
            <a:pPr marL="514350" indent="-514350">
              <a:buAutoNum type="alphaUcParenR"/>
            </a:pPr>
            <a:r>
              <a:rPr lang="en-CA" sz="2800" dirty="0"/>
              <a:t>With PV material that can be painted on</a:t>
            </a:r>
          </a:p>
          <a:p>
            <a:pPr marL="514350" indent="-514350">
              <a:buAutoNum type="alphaUcParenR"/>
            </a:pPr>
            <a:r>
              <a:rPr lang="en-CA" sz="2800" dirty="0"/>
              <a:t>By using new materials</a:t>
            </a:r>
          </a:p>
          <a:p>
            <a:pPr marL="514350" indent="-514350">
              <a:buAutoNum type="alphaUcParenR"/>
            </a:pPr>
            <a:r>
              <a:rPr lang="en-CA" sz="2800" dirty="0"/>
              <a:t>By using geospatial software to design systems online</a:t>
            </a:r>
            <a:endParaRPr lang="en-US" sz="2800" dirty="0"/>
          </a:p>
        </p:txBody>
      </p:sp>
      <p:sp>
        <p:nvSpPr>
          <p:cNvPr id="4" name="Date Placeholder 3">
            <a:extLst>
              <a:ext uri="{FF2B5EF4-FFF2-40B4-BE49-F238E27FC236}">
                <a16:creationId xmlns:a16="http://schemas.microsoft.com/office/drawing/2014/main" id="{C9975A2E-E6A4-9341-88CA-678FDAB6A009}"/>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282258E6-929A-FD4C-88F0-1EC1D78ABA46}"/>
              </a:ext>
            </a:extLst>
          </p:cNvPr>
          <p:cNvSpPr>
            <a:spLocks noGrp="1"/>
          </p:cNvSpPr>
          <p:nvPr>
            <p:ph type="sldNum" sz="quarter" idx="12"/>
          </p:nvPr>
        </p:nvSpPr>
        <p:spPr/>
        <p:txBody>
          <a:bodyPr/>
          <a:lstStyle/>
          <a:p>
            <a:fld id="{F60E4191-B049-AF4C-B31B-63DAE0652CDF}" type="slidenum">
              <a:rPr lang="en-US" smtClean="0"/>
              <a:pPr/>
              <a:t>43</a:t>
            </a:fld>
            <a:endParaRPr lang="en-US" dirty="0"/>
          </a:p>
        </p:txBody>
      </p:sp>
    </p:spTree>
    <p:extLst>
      <p:ext uri="{BB962C8B-B14F-4D97-AF65-F5344CB8AC3E}">
        <p14:creationId xmlns:p14="http://schemas.microsoft.com/office/powerpoint/2010/main" val="11388060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50A16D-7F17-E742-BFD4-2FF8EB48A5BA}"/>
              </a:ext>
            </a:extLst>
          </p:cNvPr>
          <p:cNvSpPr>
            <a:spLocks noGrp="1"/>
          </p:cNvSpPr>
          <p:nvPr>
            <p:ph type="title"/>
          </p:nvPr>
        </p:nvSpPr>
        <p:spPr/>
        <p:txBody>
          <a:bodyPr/>
          <a:lstStyle/>
          <a:p>
            <a:r>
              <a:rPr lang="en-US" dirty="0"/>
              <a:t>Identify the Cell Type</a:t>
            </a:r>
          </a:p>
        </p:txBody>
      </p:sp>
      <p:sp>
        <p:nvSpPr>
          <p:cNvPr id="4" name="Date Placeholder 3">
            <a:extLst>
              <a:ext uri="{FF2B5EF4-FFF2-40B4-BE49-F238E27FC236}">
                <a16:creationId xmlns:a16="http://schemas.microsoft.com/office/drawing/2014/main" id="{E7BDAC37-7B32-1042-9FB9-7DC0C5C4AF7A}"/>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CD9EEB68-A2EE-0D41-92A4-A7E14FB8ADF6}"/>
              </a:ext>
            </a:extLst>
          </p:cNvPr>
          <p:cNvSpPr>
            <a:spLocks noGrp="1"/>
          </p:cNvSpPr>
          <p:nvPr>
            <p:ph type="sldNum" sz="quarter" idx="12"/>
          </p:nvPr>
        </p:nvSpPr>
        <p:spPr/>
        <p:txBody>
          <a:bodyPr/>
          <a:lstStyle/>
          <a:p>
            <a:fld id="{F60E4191-B049-AF4C-B31B-63DAE0652CDF}" type="slidenum">
              <a:rPr lang="en-US" smtClean="0"/>
              <a:pPr/>
              <a:t>44</a:t>
            </a:fld>
            <a:endParaRPr lang="en-US" dirty="0"/>
          </a:p>
        </p:txBody>
      </p:sp>
      <p:pic>
        <p:nvPicPr>
          <p:cNvPr id="8" name="Picture 7">
            <a:extLst>
              <a:ext uri="{FF2B5EF4-FFF2-40B4-BE49-F238E27FC236}">
                <a16:creationId xmlns:a16="http://schemas.microsoft.com/office/drawing/2014/main" id="{D5402F32-96DD-2C41-9225-AA38FB2EAA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155"/>
          <a:stretch/>
        </p:blipFill>
        <p:spPr>
          <a:xfrm>
            <a:off x="2144770" y="2448672"/>
            <a:ext cx="2011678" cy="2079463"/>
          </a:xfrm>
          <a:prstGeom prst="rect">
            <a:avLst/>
          </a:prstGeom>
        </p:spPr>
      </p:pic>
      <p:pic>
        <p:nvPicPr>
          <p:cNvPr id="9" name="Picture 8">
            <a:extLst>
              <a:ext uri="{FF2B5EF4-FFF2-40B4-BE49-F238E27FC236}">
                <a16:creationId xmlns:a16="http://schemas.microsoft.com/office/drawing/2014/main" id="{5CB768CA-E968-5941-B4B8-100415EECCD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04813" y="2448672"/>
            <a:ext cx="2161009" cy="2079463"/>
          </a:xfrm>
          <a:prstGeom prst="rect">
            <a:avLst/>
          </a:prstGeom>
        </p:spPr>
      </p:pic>
      <p:pic>
        <p:nvPicPr>
          <p:cNvPr id="10" name="Picture 9">
            <a:extLst>
              <a:ext uri="{FF2B5EF4-FFF2-40B4-BE49-F238E27FC236}">
                <a16:creationId xmlns:a16="http://schemas.microsoft.com/office/drawing/2014/main" id="{DF186EBC-EBF4-BA48-987A-974F5B9BDD5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614187" y="2448672"/>
            <a:ext cx="1569719" cy="2197608"/>
          </a:xfrm>
          <a:prstGeom prst="rect">
            <a:avLst/>
          </a:prstGeom>
        </p:spPr>
      </p:pic>
      <p:sp>
        <p:nvSpPr>
          <p:cNvPr id="11" name="TextBox 10">
            <a:extLst>
              <a:ext uri="{FF2B5EF4-FFF2-40B4-BE49-F238E27FC236}">
                <a16:creationId xmlns:a16="http://schemas.microsoft.com/office/drawing/2014/main" id="{3955C831-2FCE-DB4B-8062-B9874FD14EE0}"/>
              </a:ext>
            </a:extLst>
          </p:cNvPr>
          <p:cNvSpPr txBox="1"/>
          <p:nvPr/>
        </p:nvSpPr>
        <p:spPr>
          <a:xfrm>
            <a:off x="1673853" y="2264006"/>
            <a:ext cx="470917" cy="369332"/>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A)</a:t>
            </a:r>
          </a:p>
        </p:txBody>
      </p:sp>
      <p:sp>
        <p:nvSpPr>
          <p:cNvPr id="12" name="TextBox 11">
            <a:extLst>
              <a:ext uri="{FF2B5EF4-FFF2-40B4-BE49-F238E27FC236}">
                <a16:creationId xmlns:a16="http://schemas.microsoft.com/office/drawing/2014/main" id="{CE874DC9-27AD-4342-8939-F75CC2B05D43}"/>
              </a:ext>
            </a:extLst>
          </p:cNvPr>
          <p:cNvSpPr txBox="1"/>
          <p:nvPr/>
        </p:nvSpPr>
        <p:spPr>
          <a:xfrm>
            <a:off x="4833896" y="2264006"/>
            <a:ext cx="470917" cy="369332"/>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B)</a:t>
            </a:r>
          </a:p>
        </p:txBody>
      </p:sp>
      <p:sp>
        <p:nvSpPr>
          <p:cNvPr id="13" name="TextBox 12">
            <a:extLst>
              <a:ext uri="{FF2B5EF4-FFF2-40B4-BE49-F238E27FC236}">
                <a16:creationId xmlns:a16="http://schemas.microsoft.com/office/drawing/2014/main" id="{26745D21-7F8D-BC40-B619-806863A30F0E}"/>
              </a:ext>
            </a:extLst>
          </p:cNvPr>
          <p:cNvSpPr txBox="1"/>
          <p:nvPr/>
        </p:nvSpPr>
        <p:spPr>
          <a:xfrm>
            <a:off x="8143270" y="2264006"/>
            <a:ext cx="470917" cy="369332"/>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C)</a:t>
            </a:r>
          </a:p>
        </p:txBody>
      </p:sp>
    </p:spTree>
    <p:extLst>
      <p:ext uri="{BB962C8B-B14F-4D97-AF65-F5344CB8AC3E}">
        <p14:creationId xmlns:p14="http://schemas.microsoft.com/office/powerpoint/2010/main" val="34671008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5E7EB-79A9-2B41-99C7-56634A23FEC4}"/>
              </a:ext>
            </a:extLst>
          </p:cNvPr>
          <p:cNvSpPr>
            <a:spLocks noGrp="1"/>
          </p:cNvSpPr>
          <p:nvPr>
            <p:ph type="title"/>
          </p:nvPr>
        </p:nvSpPr>
        <p:spPr/>
        <p:txBody>
          <a:bodyPr/>
          <a:lstStyle/>
          <a:p>
            <a:r>
              <a:rPr lang="en-US" dirty="0"/>
              <a:t>What does a Pyrometer measure?</a:t>
            </a:r>
          </a:p>
        </p:txBody>
      </p:sp>
      <p:sp>
        <p:nvSpPr>
          <p:cNvPr id="3" name="Content Placeholder 2">
            <a:extLst>
              <a:ext uri="{FF2B5EF4-FFF2-40B4-BE49-F238E27FC236}">
                <a16:creationId xmlns:a16="http://schemas.microsoft.com/office/drawing/2014/main" id="{FC7237E5-3E01-4C4B-81F7-978CA499F647}"/>
              </a:ext>
            </a:extLst>
          </p:cNvPr>
          <p:cNvSpPr>
            <a:spLocks noGrp="1"/>
          </p:cNvSpPr>
          <p:nvPr>
            <p:ph idx="1"/>
          </p:nvPr>
        </p:nvSpPr>
        <p:spPr/>
        <p:txBody>
          <a:bodyPr/>
          <a:lstStyle/>
          <a:p>
            <a:pPr marL="457200" indent="-457200">
              <a:buAutoNum type="alphaUcParenR"/>
            </a:pPr>
            <a:r>
              <a:rPr lang="en-US" sz="2800" dirty="0"/>
              <a:t>Temperature of the sun</a:t>
            </a:r>
          </a:p>
          <a:p>
            <a:pPr marL="457200" indent="-457200">
              <a:buAutoNum type="alphaUcParenR"/>
            </a:pPr>
            <a:r>
              <a:rPr lang="en-US" sz="2800" dirty="0"/>
              <a:t>Temperature of the panels</a:t>
            </a:r>
          </a:p>
          <a:p>
            <a:pPr marL="457200" indent="-457200">
              <a:buAutoNum type="alphaUcParenR"/>
            </a:pPr>
            <a:r>
              <a:rPr lang="en-US" sz="2800" dirty="0"/>
              <a:t>Irradiance of the sun</a:t>
            </a:r>
          </a:p>
          <a:p>
            <a:pPr marL="457200" indent="-457200">
              <a:buAutoNum type="alphaUcParenR"/>
            </a:pPr>
            <a:r>
              <a:rPr lang="en-US" sz="2800" dirty="0"/>
              <a:t>Potential panel output</a:t>
            </a:r>
          </a:p>
          <a:p>
            <a:pPr marL="0" indent="0">
              <a:buNone/>
            </a:pPr>
            <a:endParaRPr lang="en-US" dirty="0"/>
          </a:p>
        </p:txBody>
      </p:sp>
      <p:sp>
        <p:nvSpPr>
          <p:cNvPr id="4" name="Date Placeholder 3">
            <a:extLst>
              <a:ext uri="{FF2B5EF4-FFF2-40B4-BE49-F238E27FC236}">
                <a16:creationId xmlns:a16="http://schemas.microsoft.com/office/drawing/2014/main" id="{01E65463-5032-CA4C-982E-6564FAAD9516}"/>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500AB628-3DED-AC4C-8DA8-3B7A1E91B288}"/>
              </a:ext>
            </a:extLst>
          </p:cNvPr>
          <p:cNvSpPr>
            <a:spLocks noGrp="1"/>
          </p:cNvSpPr>
          <p:nvPr>
            <p:ph type="sldNum" sz="quarter" idx="12"/>
          </p:nvPr>
        </p:nvSpPr>
        <p:spPr/>
        <p:txBody>
          <a:bodyPr/>
          <a:lstStyle/>
          <a:p>
            <a:fld id="{F60E4191-B049-AF4C-B31B-63DAE0652CDF}" type="slidenum">
              <a:rPr lang="en-US" smtClean="0"/>
              <a:pPr/>
              <a:t>45</a:t>
            </a:fld>
            <a:endParaRPr lang="en-US" dirty="0"/>
          </a:p>
        </p:txBody>
      </p:sp>
    </p:spTree>
    <p:extLst>
      <p:ext uri="{BB962C8B-B14F-4D97-AF65-F5344CB8AC3E}">
        <p14:creationId xmlns:p14="http://schemas.microsoft.com/office/powerpoint/2010/main" val="7236420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70484-329F-3E47-8221-5650992CAB11}"/>
              </a:ext>
            </a:extLst>
          </p:cNvPr>
          <p:cNvSpPr>
            <a:spLocks noGrp="1"/>
          </p:cNvSpPr>
          <p:nvPr>
            <p:ph type="title"/>
          </p:nvPr>
        </p:nvSpPr>
        <p:spPr/>
        <p:txBody>
          <a:bodyPr/>
          <a:lstStyle/>
          <a:p>
            <a:r>
              <a:rPr lang="en-US" dirty="0"/>
              <a:t>Identify if the pictures are in series or in parallel</a:t>
            </a:r>
          </a:p>
        </p:txBody>
      </p:sp>
      <p:pic>
        <p:nvPicPr>
          <p:cNvPr id="7" name="Content Placeholder 6">
            <a:extLst>
              <a:ext uri="{FF2B5EF4-FFF2-40B4-BE49-F238E27FC236}">
                <a16:creationId xmlns:a16="http://schemas.microsoft.com/office/drawing/2014/main" id="{620F3686-B08F-3447-B764-AB90AFA5BAA0}"/>
              </a:ext>
            </a:extLst>
          </p:cNvPr>
          <p:cNvPicPr>
            <a:picLocks noGrp="1" noChangeAspect="1"/>
          </p:cNvPicPr>
          <p:nvPr>
            <p:ph idx="1"/>
          </p:nvPr>
        </p:nvPicPr>
        <p:blipFill>
          <a:blip r:embed="rId3"/>
          <a:stretch>
            <a:fillRect/>
          </a:stretch>
        </p:blipFill>
        <p:spPr>
          <a:xfrm>
            <a:off x="2062113" y="1759443"/>
            <a:ext cx="8067773" cy="1500981"/>
          </a:xfrm>
        </p:spPr>
      </p:pic>
      <p:sp>
        <p:nvSpPr>
          <p:cNvPr id="4" name="Date Placeholder 3">
            <a:extLst>
              <a:ext uri="{FF2B5EF4-FFF2-40B4-BE49-F238E27FC236}">
                <a16:creationId xmlns:a16="http://schemas.microsoft.com/office/drawing/2014/main" id="{1AA59070-2AC2-D842-B114-610356313D3A}"/>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D212C9EB-3272-FD4F-8468-FA06C6D7FA2B}"/>
              </a:ext>
            </a:extLst>
          </p:cNvPr>
          <p:cNvSpPr>
            <a:spLocks noGrp="1"/>
          </p:cNvSpPr>
          <p:nvPr>
            <p:ph type="sldNum" sz="quarter" idx="12"/>
          </p:nvPr>
        </p:nvSpPr>
        <p:spPr/>
        <p:txBody>
          <a:bodyPr/>
          <a:lstStyle/>
          <a:p>
            <a:fld id="{F60E4191-B049-AF4C-B31B-63DAE0652CDF}" type="slidenum">
              <a:rPr lang="en-US" smtClean="0"/>
              <a:pPr/>
              <a:t>46</a:t>
            </a:fld>
            <a:endParaRPr lang="en-US" dirty="0"/>
          </a:p>
        </p:txBody>
      </p:sp>
      <p:pic>
        <p:nvPicPr>
          <p:cNvPr id="9" name="Picture 8">
            <a:extLst>
              <a:ext uri="{FF2B5EF4-FFF2-40B4-BE49-F238E27FC236}">
                <a16:creationId xmlns:a16="http://schemas.microsoft.com/office/drawing/2014/main" id="{CA46BE22-E4C6-EE44-8922-47C0D70B01F6}"/>
              </a:ext>
            </a:extLst>
          </p:cNvPr>
          <p:cNvPicPr>
            <a:picLocks noChangeAspect="1"/>
          </p:cNvPicPr>
          <p:nvPr/>
        </p:nvPicPr>
        <p:blipFill>
          <a:blip r:embed="rId4"/>
          <a:stretch>
            <a:fillRect/>
          </a:stretch>
        </p:blipFill>
        <p:spPr>
          <a:xfrm>
            <a:off x="4320380" y="3782300"/>
            <a:ext cx="3551238" cy="2574052"/>
          </a:xfrm>
          <a:prstGeom prst="rect">
            <a:avLst/>
          </a:prstGeom>
        </p:spPr>
      </p:pic>
    </p:spTree>
    <p:extLst>
      <p:ext uri="{BB962C8B-B14F-4D97-AF65-F5344CB8AC3E}">
        <p14:creationId xmlns:p14="http://schemas.microsoft.com/office/powerpoint/2010/main" val="38570785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THANK YOU!</a:t>
            </a:r>
          </a:p>
        </p:txBody>
      </p:sp>
      <p:sp>
        <p:nvSpPr>
          <p:cNvPr id="5" name="Text Placeholder 4"/>
          <p:cNvSpPr>
            <a:spLocks noGrp="1"/>
          </p:cNvSpPr>
          <p:nvPr>
            <p:ph type="body" idx="1"/>
          </p:nvPr>
        </p:nvSpPr>
        <p:spPr/>
        <p:txBody>
          <a:bodyPr/>
          <a:lstStyle/>
          <a:p>
            <a:pPr lvl="0"/>
            <a:r>
              <a:rPr lang="x-none" altLang="x-none" dirty="0">
                <a:solidFill>
                  <a:schemeClr val="tx1"/>
                </a:solidFill>
                <a:latin typeface="Arial" charset="0"/>
              </a:rPr>
              <a:t>PEEL is supported by the Community Environment Action Program. This project is offered in partnership with GreenLearning Canada Foundation, provider of free online education programs about energy, climate change and green economy.</a:t>
            </a:r>
          </a:p>
          <a:p>
            <a:endParaRPr lang="en-US" dirty="0"/>
          </a:p>
        </p:txBody>
      </p:sp>
    </p:spTree>
    <p:extLst>
      <p:ext uri="{BB962C8B-B14F-4D97-AF65-F5344CB8AC3E}">
        <p14:creationId xmlns:p14="http://schemas.microsoft.com/office/powerpoint/2010/main" val="455128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FA630-07B3-1946-89AF-5E7B0F80B00C}"/>
              </a:ext>
            </a:extLst>
          </p:cNvPr>
          <p:cNvSpPr>
            <a:spLocks noGrp="1"/>
          </p:cNvSpPr>
          <p:nvPr>
            <p:ph type="title"/>
          </p:nvPr>
        </p:nvSpPr>
        <p:spPr/>
        <p:txBody>
          <a:bodyPr/>
          <a:lstStyle/>
          <a:p>
            <a:r>
              <a:rPr lang="en-US"/>
              <a:t>Activity</a:t>
            </a:r>
            <a:endParaRPr lang="en-US" dirty="0"/>
          </a:p>
        </p:txBody>
      </p:sp>
      <p:sp>
        <p:nvSpPr>
          <p:cNvPr id="3" name="Text Placeholder 2">
            <a:extLst>
              <a:ext uri="{FF2B5EF4-FFF2-40B4-BE49-F238E27FC236}">
                <a16:creationId xmlns:a16="http://schemas.microsoft.com/office/drawing/2014/main" id="{03879365-1540-6A43-A458-EEF493FEF7FA}"/>
              </a:ext>
            </a:extLst>
          </p:cNvPr>
          <p:cNvSpPr>
            <a:spLocks noGrp="1"/>
          </p:cNvSpPr>
          <p:nvPr>
            <p:ph type="body" idx="1"/>
          </p:nvPr>
        </p:nvSpPr>
        <p:spPr/>
        <p:txBody>
          <a:bodyPr/>
          <a:lstStyle/>
          <a:p>
            <a:r>
              <a:rPr lang="en-US" dirty="0">
                <a:solidFill>
                  <a:srgbClr val="0182A9"/>
                </a:solidFill>
              </a:rPr>
              <a:t>Solar Powered Ovens</a:t>
            </a:r>
          </a:p>
        </p:txBody>
      </p:sp>
      <p:sp>
        <p:nvSpPr>
          <p:cNvPr id="4" name="Date Placeholder 3">
            <a:extLst>
              <a:ext uri="{FF2B5EF4-FFF2-40B4-BE49-F238E27FC236}">
                <a16:creationId xmlns:a16="http://schemas.microsoft.com/office/drawing/2014/main" id="{032C6739-31CF-7A46-98F6-8D6881555173}"/>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2F575033-A4FA-F34A-B31D-B8D84CE321EE}"/>
              </a:ext>
            </a:extLst>
          </p:cNvPr>
          <p:cNvSpPr>
            <a:spLocks noGrp="1"/>
          </p:cNvSpPr>
          <p:nvPr>
            <p:ph type="sldNum" sz="quarter" idx="12"/>
          </p:nvPr>
        </p:nvSpPr>
        <p:spPr/>
        <p:txBody>
          <a:bodyPr/>
          <a:lstStyle/>
          <a:p>
            <a:fld id="{F60E4191-B049-AF4C-B31B-63DAE0652CDF}" type="slidenum">
              <a:rPr lang="en-US" smtClean="0"/>
              <a:pPr/>
              <a:t>48</a:t>
            </a:fld>
            <a:endParaRPr lang="en-US" dirty="0"/>
          </a:p>
        </p:txBody>
      </p:sp>
    </p:spTree>
    <p:extLst>
      <p:ext uri="{BB962C8B-B14F-4D97-AF65-F5344CB8AC3E}">
        <p14:creationId xmlns:p14="http://schemas.microsoft.com/office/powerpoint/2010/main" val="3540421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7BCC7-0A72-B04F-A54B-D8B1B2612320}"/>
              </a:ext>
            </a:extLst>
          </p:cNvPr>
          <p:cNvSpPr>
            <a:spLocks noGrp="1"/>
          </p:cNvSpPr>
          <p:nvPr>
            <p:ph type="title"/>
          </p:nvPr>
        </p:nvSpPr>
        <p:spPr/>
        <p:txBody>
          <a:bodyPr/>
          <a:lstStyle/>
          <a:p>
            <a:r>
              <a:rPr lang="en-US" dirty="0"/>
              <a:t>Build a Solar Powered Car or </a:t>
            </a:r>
            <a:r>
              <a:rPr lang="en-US"/>
              <a:t>Solar Oven</a:t>
            </a:r>
            <a:endParaRPr lang="en-US" dirty="0"/>
          </a:p>
        </p:txBody>
      </p:sp>
      <p:sp>
        <p:nvSpPr>
          <p:cNvPr id="3" name="Content Placeholder 2">
            <a:extLst>
              <a:ext uri="{FF2B5EF4-FFF2-40B4-BE49-F238E27FC236}">
                <a16:creationId xmlns:a16="http://schemas.microsoft.com/office/drawing/2014/main" id="{91E2E275-CC75-A047-9A9E-45EE443EB4F1}"/>
              </a:ext>
            </a:extLst>
          </p:cNvPr>
          <p:cNvSpPr>
            <a:spLocks noGrp="1"/>
          </p:cNvSpPr>
          <p:nvPr>
            <p:ph idx="1"/>
          </p:nvPr>
        </p:nvSpPr>
        <p:spPr/>
        <p:txBody>
          <a:bodyPr/>
          <a:lstStyle/>
          <a:p>
            <a:r>
              <a:rPr lang="en-US" dirty="0"/>
              <a:t>See the handout for instructions!</a:t>
            </a:r>
          </a:p>
        </p:txBody>
      </p:sp>
      <p:sp>
        <p:nvSpPr>
          <p:cNvPr id="4" name="Date Placeholder 3">
            <a:extLst>
              <a:ext uri="{FF2B5EF4-FFF2-40B4-BE49-F238E27FC236}">
                <a16:creationId xmlns:a16="http://schemas.microsoft.com/office/drawing/2014/main" id="{B85E0A4C-3A4C-CA4A-BC03-E2284F6CF46F}"/>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755C323C-7FE4-4741-A7F7-B772215C512E}"/>
              </a:ext>
            </a:extLst>
          </p:cNvPr>
          <p:cNvSpPr>
            <a:spLocks noGrp="1"/>
          </p:cNvSpPr>
          <p:nvPr>
            <p:ph type="sldNum" sz="quarter" idx="12"/>
          </p:nvPr>
        </p:nvSpPr>
        <p:spPr/>
        <p:txBody>
          <a:bodyPr/>
          <a:lstStyle/>
          <a:p>
            <a:fld id="{F60E4191-B049-AF4C-B31B-63DAE0652CDF}" type="slidenum">
              <a:rPr lang="en-US" smtClean="0"/>
              <a:pPr/>
              <a:t>49</a:t>
            </a:fld>
            <a:endParaRPr lang="en-US" dirty="0"/>
          </a:p>
        </p:txBody>
      </p:sp>
      <p:pic>
        <p:nvPicPr>
          <p:cNvPr id="6" name="Picture 5">
            <a:extLst>
              <a:ext uri="{FF2B5EF4-FFF2-40B4-BE49-F238E27FC236}">
                <a16:creationId xmlns:a16="http://schemas.microsoft.com/office/drawing/2014/main" id="{7574EE38-D03E-0948-953D-A0DD14EDE5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09552" y="2258071"/>
            <a:ext cx="6172896" cy="4123495"/>
          </a:xfrm>
          <a:prstGeom prst="rect">
            <a:avLst/>
          </a:prstGeom>
        </p:spPr>
      </p:pic>
      <p:sp>
        <p:nvSpPr>
          <p:cNvPr id="7" name="Content Placeholder 2">
            <a:extLst>
              <a:ext uri="{FF2B5EF4-FFF2-40B4-BE49-F238E27FC236}">
                <a16:creationId xmlns:a16="http://schemas.microsoft.com/office/drawing/2014/main" id="{9D900389-43CA-0F40-AA10-793CB797F932}"/>
              </a:ext>
            </a:extLst>
          </p:cNvPr>
          <p:cNvSpPr txBox="1">
            <a:spLocks/>
          </p:cNvSpPr>
          <p:nvPr/>
        </p:nvSpPr>
        <p:spPr>
          <a:xfrm>
            <a:off x="7378301" y="6128952"/>
            <a:ext cx="2018952" cy="30062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200" dirty="0">
                <a:solidFill>
                  <a:schemeClr val="bg1"/>
                </a:solidFill>
              </a:rPr>
              <a:t>https://</a:t>
            </a:r>
            <a:r>
              <a:rPr lang="en-US" sz="1200" dirty="0" err="1">
                <a:solidFill>
                  <a:schemeClr val="bg1"/>
                </a:solidFill>
              </a:rPr>
              <a:t>desertchica.com</a:t>
            </a:r>
            <a:endParaRPr lang="en-US" sz="1200" dirty="0">
              <a:solidFill>
                <a:schemeClr val="bg1"/>
              </a:solidFill>
            </a:endParaRPr>
          </a:p>
        </p:txBody>
      </p:sp>
    </p:spTree>
    <p:extLst>
      <p:ext uri="{BB962C8B-B14F-4D97-AF65-F5344CB8AC3E}">
        <p14:creationId xmlns:p14="http://schemas.microsoft.com/office/powerpoint/2010/main" val="437442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F7879-B27D-0047-BFC7-F22155CAA784}"/>
              </a:ext>
            </a:extLst>
          </p:cNvPr>
          <p:cNvSpPr>
            <a:spLocks noGrp="1"/>
          </p:cNvSpPr>
          <p:nvPr>
            <p:ph type="title"/>
          </p:nvPr>
        </p:nvSpPr>
        <p:spPr/>
        <p:txBody>
          <a:bodyPr/>
          <a:lstStyle/>
          <a:p>
            <a:r>
              <a:rPr lang="en-US" dirty="0"/>
              <a:t>Solar Resource in Alberta</a:t>
            </a:r>
          </a:p>
        </p:txBody>
      </p:sp>
      <p:sp>
        <p:nvSpPr>
          <p:cNvPr id="3" name="Content Placeholder 2">
            <a:extLst>
              <a:ext uri="{FF2B5EF4-FFF2-40B4-BE49-F238E27FC236}">
                <a16:creationId xmlns:a16="http://schemas.microsoft.com/office/drawing/2014/main" id="{49787132-CAE1-364B-9080-EAEA7AD29C1E}"/>
              </a:ext>
            </a:extLst>
          </p:cNvPr>
          <p:cNvSpPr>
            <a:spLocks noGrp="1"/>
          </p:cNvSpPr>
          <p:nvPr>
            <p:ph idx="1"/>
          </p:nvPr>
        </p:nvSpPr>
        <p:spPr>
          <a:xfrm>
            <a:off x="838199" y="1825624"/>
            <a:ext cx="6215489" cy="2075815"/>
          </a:xfrm>
        </p:spPr>
        <p:txBody>
          <a:bodyPr>
            <a:normAutofit/>
          </a:bodyPr>
          <a:lstStyle/>
          <a:p>
            <a:r>
              <a:rPr lang="en-US" dirty="0"/>
              <a:t>The solar resource in Alberta is </a:t>
            </a:r>
            <a:r>
              <a:rPr lang="en-US" b="1" dirty="0"/>
              <a:t>world class!</a:t>
            </a:r>
          </a:p>
          <a:p>
            <a:r>
              <a:rPr lang="en-US" dirty="0"/>
              <a:t>See how the resource in Calgary, Edmonton and Regina compare to the rest of the world!</a:t>
            </a:r>
          </a:p>
        </p:txBody>
      </p:sp>
      <p:sp>
        <p:nvSpPr>
          <p:cNvPr id="4" name="Date Placeholder 3">
            <a:extLst>
              <a:ext uri="{FF2B5EF4-FFF2-40B4-BE49-F238E27FC236}">
                <a16:creationId xmlns:a16="http://schemas.microsoft.com/office/drawing/2014/main" id="{6E825FA1-453D-1C4E-9812-BAB025CA61FD}"/>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E450E0F6-00D5-C347-A133-F33474D9E0AB}"/>
              </a:ext>
            </a:extLst>
          </p:cNvPr>
          <p:cNvSpPr>
            <a:spLocks noGrp="1"/>
          </p:cNvSpPr>
          <p:nvPr>
            <p:ph type="sldNum" sz="quarter" idx="12"/>
          </p:nvPr>
        </p:nvSpPr>
        <p:spPr/>
        <p:txBody>
          <a:bodyPr/>
          <a:lstStyle/>
          <a:p>
            <a:fld id="{F60E4191-B049-AF4C-B31B-63DAE0652CDF}" type="slidenum">
              <a:rPr lang="en-US" smtClean="0"/>
              <a:pPr/>
              <a:t>5</a:t>
            </a:fld>
            <a:endParaRPr lang="en-US" dirty="0"/>
          </a:p>
        </p:txBody>
      </p:sp>
      <p:grpSp>
        <p:nvGrpSpPr>
          <p:cNvPr id="7" name="Group 1">
            <a:extLst>
              <a:ext uri="{FF2B5EF4-FFF2-40B4-BE49-F238E27FC236}">
                <a16:creationId xmlns:a16="http://schemas.microsoft.com/office/drawing/2014/main" id="{FF87EBB4-DAE8-2E4C-9252-FA9A2A8BCE5D}"/>
              </a:ext>
            </a:extLst>
          </p:cNvPr>
          <p:cNvGrpSpPr>
            <a:grpSpLocks/>
          </p:cNvGrpSpPr>
          <p:nvPr/>
        </p:nvGrpSpPr>
        <p:grpSpPr bwMode="auto">
          <a:xfrm>
            <a:off x="7101120" y="948190"/>
            <a:ext cx="4577443" cy="4776787"/>
            <a:chOff x="237702" y="1466273"/>
            <a:chExt cx="5061663" cy="4830074"/>
          </a:xfrm>
        </p:grpSpPr>
        <p:sp>
          <p:nvSpPr>
            <p:cNvPr id="8" name="Up-Down Arrow 7">
              <a:extLst>
                <a:ext uri="{FF2B5EF4-FFF2-40B4-BE49-F238E27FC236}">
                  <a16:creationId xmlns:a16="http://schemas.microsoft.com/office/drawing/2014/main" id="{EA19ACAE-02FE-C140-BB41-A86CA43E7D0B}"/>
                </a:ext>
              </a:extLst>
            </p:cNvPr>
            <p:cNvSpPr>
              <a:spLocks noChangeArrowheads="1"/>
            </p:cNvSpPr>
            <p:nvPr/>
          </p:nvSpPr>
          <p:spPr bwMode="auto">
            <a:xfrm>
              <a:off x="237702" y="1537820"/>
              <a:ext cx="1083881" cy="4758527"/>
            </a:xfrm>
            <a:prstGeom prst="upDownArrow">
              <a:avLst>
                <a:gd name="adj1" fmla="val 50000"/>
                <a:gd name="adj2" fmla="val 50000"/>
              </a:avLst>
            </a:prstGeom>
            <a:gradFill rotWithShape="1">
              <a:gsLst>
                <a:gs pos="0">
                  <a:srgbClr val="FF0000"/>
                </a:gs>
                <a:gs pos="13000">
                  <a:srgbClr val="FF0000"/>
                </a:gs>
                <a:gs pos="23000">
                  <a:srgbClr val="FF6600"/>
                </a:gs>
                <a:gs pos="50999">
                  <a:srgbClr val="FFFF00"/>
                </a:gs>
                <a:gs pos="74001">
                  <a:srgbClr val="CCFFCC"/>
                </a:gs>
                <a:gs pos="100000">
                  <a:srgbClr val="C4C6B8"/>
                </a:gs>
              </a:gsLst>
              <a:lin ang="5400000"/>
            </a:gradFill>
            <a:ln w="9525">
              <a:solidFill>
                <a:srgbClr val="6EA072"/>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aphicFrame>
          <p:nvGraphicFramePr>
            <p:cNvPr id="9" name="Chart 8">
              <a:extLst>
                <a:ext uri="{FF2B5EF4-FFF2-40B4-BE49-F238E27FC236}">
                  <a16:creationId xmlns:a16="http://schemas.microsoft.com/office/drawing/2014/main" id="{53F18768-2D8B-5341-8569-B47D18C12883}"/>
                </a:ext>
              </a:extLst>
            </p:cNvPr>
            <p:cNvGraphicFramePr/>
            <p:nvPr/>
          </p:nvGraphicFramePr>
          <p:xfrm>
            <a:off x="623456" y="1627909"/>
            <a:ext cx="4675909" cy="4318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1E74B11C-4471-D045-87FF-8AC487DFA061}"/>
                </a:ext>
              </a:extLst>
            </p:cNvPr>
            <p:cNvSpPr txBox="1">
              <a:spLocks noChangeArrowheads="1"/>
            </p:cNvSpPr>
            <p:nvPr/>
          </p:nvSpPr>
          <p:spPr bwMode="auto">
            <a:xfrm>
              <a:off x="1039091" y="1466273"/>
              <a:ext cx="33401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t>Yearly PV Potential, KWh/kW</a:t>
              </a:r>
            </a:p>
          </p:txBody>
        </p:sp>
      </p:grpSp>
      <p:pic>
        <p:nvPicPr>
          <p:cNvPr id="11" name="Picture 13" descr="Screen shot 2011-11-06 at 2.25.46 PM.png">
            <a:extLst>
              <a:ext uri="{FF2B5EF4-FFF2-40B4-BE49-F238E27FC236}">
                <a16:creationId xmlns:a16="http://schemas.microsoft.com/office/drawing/2014/main" id="{A5AFB918-11BC-1D45-82C9-CCE62590D63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28874" y="3137727"/>
            <a:ext cx="3667125"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643E0B5-2CF4-E444-A2A1-12875DFA154E}"/>
              </a:ext>
            </a:extLst>
          </p:cNvPr>
          <p:cNvSpPr/>
          <p:nvPr/>
        </p:nvSpPr>
        <p:spPr>
          <a:xfrm>
            <a:off x="2476306" y="5447978"/>
            <a:ext cx="1481303" cy="276999"/>
          </a:xfrm>
          <a:prstGeom prst="rect">
            <a:avLst/>
          </a:prstGeom>
        </p:spPr>
        <p:txBody>
          <a:bodyPr wrap="none">
            <a:spAutoFit/>
          </a:bodyPr>
          <a:lstStyle/>
          <a:p>
            <a:r>
              <a:rPr lang="en-CA" sz="1200" dirty="0"/>
              <a:t>http://pv.nrcan.gc.ca</a:t>
            </a:r>
          </a:p>
        </p:txBody>
      </p:sp>
    </p:spTree>
    <p:extLst>
      <p:ext uri="{BB962C8B-B14F-4D97-AF65-F5344CB8AC3E}">
        <p14:creationId xmlns:p14="http://schemas.microsoft.com/office/powerpoint/2010/main" val="146511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08FEA79-0ED7-BA49-B1A1-218480F143DC}"/>
              </a:ext>
            </a:extLst>
          </p:cNvPr>
          <p:cNvSpPr>
            <a:spLocks noGrp="1"/>
          </p:cNvSpPr>
          <p:nvPr>
            <p:ph type="title"/>
          </p:nvPr>
        </p:nvSpPr>
        <p:spPr/>
        <p:txBody>
          <a:bodyPr/>
          <a:lstStyle/>
          <a:p>
            <a:r>
              <a:rPr lang="en-US" dirty="0"/>
              <a:t>EXTENSIONS!</a:t>
            </a:r>
          </a:p>
        </p:txBody>
      </p:sp>
      <p:sp>
        <p:nvSpPr>
          <p:cNvPr id="9" name="Text Placeholder 8">
            <a:extLst>
              <a:ext uri="{FF2B5EF4-FFF2-40B4-BE49-F238E27FC236}">
                <a16:creationId xmlns:a16="http://schemas.microsoft.com/office/drawing/2014/main" id="{7B28EEC8-FBAE-2147-8B9B-BE04732D739D}"/>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191F922C-8EB3-914B-A29D-7A06AC732FD6}"/>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9884BB69-E667-434B-965C-F6756B3D6EE9}"/>
              </a:ext>
            </a:extLst>
          </p:cNvPr>
          <p:cNvSpPr>
            <a:spLocks noGrp="1"/>
          </p:cNvSpPr>
          <p:nvPr>
            <p:ph type="sldNum" sz="quarter" idx="12"/>
          </p:nvPr>
        </p:nvSpPr>
        <p:spPr/>
        <p:txBody>
          <a:bodyPr/>
          <a:lstStyle/>
          <a:p>
            <a:fld id="{F60E4191-B049-AF4C-B31B-63DAE0652CDF}" type="slidenum">
              <a:rPr lang="en-US" smtClean="0"/>
              <a:pPr/>
              <a:t>50</a:t>
            </a:fld>
            <a:endParaRPr lang="en-US" dirty="0"/>
          </a:p>
        </p:txBody>
      </p:sp>
    </p:spTree>
    <p:extLst>
      <p:ext uri="{BB962C8B-B14F-4D97-AF65-F5344CB8AC3E}">
        <p14:creationId xmlns:p14="http://schemas.microsoft.com/office/powerpoint/2010/main" val="1849979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35672A-1B60-A044-B67D-940C90D16E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0"/>
            <a:ext cx="12192001" cy="4666928"/>
          </a:xfrm>
          <a:prstGeom prst="rect">
            <a:avLst/>
          </a:prstGeom>
        </p:spPr>
      </p:pic>
      <p:sp>
        <p:nvSpPr>
          <p:cNvPr id="6" name="Title 5">
            <a:extLst>
              <a:ext uri="{FF2B5EF4-FFF2-40B4-BE49-F238E27FC236}">
                <a16:creationId xmlns:a16="http://schemas.microsoft.com/office/drawing/2014/main" id="{746504FD-2BFE-9042-85DB-70616411E50C}"/>
              </a:ext>
            </a:extLst>
          </p:cNvPr>
          <p:cNvSpPr>
            <a:spLocks noGrp="1"/>
          </p:cNvSpPr>
          <p:nvPr>
            <p:ph type="title"/>
          </p:nvPr>
        </p:nvSpPr>
        <p:spPr>
          <a:xfrm>
            <a:off x="804998" y="4551037"/>
            <a:ext cx="5021782" cy="1509931"/>
          </a:xfrm>
        </p:spPr>
        <p:txBody>
          <a:bodyPr vert="horz" lIns="91440" tIns="45720" rIns="91440" bIns="45720" rtlCol="0">
            <a:normAutofit/>
          </a:bodyPr>
          <a:lstStyle/>
          <a:p>
            <a:pPr defTabSz="914400"/>
            <a:r>
              <a:rPr lang="en-US" sz="3400">
                <a:solidFill>
                  <a:srgbClr val="000000"/>
                </a:solidFill>
                <a:latin typeface="+mj-lt"/>
                <a:ea typeface="+mj-ea"/>
                <a:cs typeface="+mj-cs"/>
              </a:rPr>
              <a:t>Assess the solar potential at your home, school, or favourite building!</a:t>
            </a:r>
          </a:p>
        </p:txBody>
      </p:sp>
      <p:sp>
        <p:nvSpPr>
          <p:cNvPr id="7" name="Content Placeholder 6">
            <a:extLst>
              <a:ext uri="{FF2B5EF4-FFF2-40B4-BE49-F238E27FC236}">
                <a16:creationId xmlns:a16="http://schemas.microsoft.com/office/drawing/2014/main" id="{48971FE9-5749-AD4D-88D7-F844F45F0EEB}"/>
              </a:ext>
            </a:extLst>
          </p:cNvPr>
          <p:cNvSpPr>
            <a:spLocks noGrp="1"/>
          </p:cNvSpPr>
          <p:nvPr>
            <p:ph idx="1"/>
          </p:nvPr>
        </p:nvSpPr>
        <p:spPr>
          <a:xfrm>
            <a:off x="6156961" y="4551037"/>
            <a:ext cx="5239698" cy="1509935"/>
          </a:xfrm>
        </p:spPr>
        <p:txBody>
          <a:bodyPr vert="horz" lIns="91440" tIns="45720" rIns="91440" bIns="45720" rtlCol="0" anchor="ctr">
            <a:normAutofit/>
          </a:bodyPr>
          <a:lstStyle/>
          <a:p>
            <a:pPr marL="0" indent="0" defTabSz="914400">
              <a:spcBef>
                <a:spcPts val="1000"/>
              </a:spcBef>
              <a:buNone/>
            </a:pPr>
            <a:r>
              <a:rPr lang="en-US" sz="3600" dirty="0">
                <a:solidFill>
                  <a:srgbClr val="000000"/>
                </a:solidFill>
                <a:latin typeface="+mn-lt"/>
                <a:ea typeface="+mn-ea"/>
                <a:cs typeface="+mn-cs"/>
                <a:hlinkClick r:id="rId4"/>
              </a:rPr>
              <a:t>https://maps.calgary.ca/SolarPotential/</a:t>
            </a:r>
            <a:r>
              <a:rPr lang="en-US" sz="3600" dirty="0">
                <a:solidFill>
                  <a:srgbClr val="000000"/>
                </a:solidFill>
                <a:latin typeface="+mn-lt"/>
                <a:ea typeface="+mn-ea"/>
                <a:cs typeface="+mn-cs"/>
              </a:rPr>
              <a:t> </a:t>
            </a:r>
          </a:p>
        </p:txBody>
      </p:sp>
      <p:sp>
        <p:nvSpPr>
          <p:cNvPr id="4" name="Date Placeholder 3">
            <a:extLst>
              <a:ext uri="{FF2B5EF4-FFF2-40B4-BE49-F238E27FC236}">
                <a16:creationId xmlns:a16="http://schemas.microsoft.com/office/drawing/2014/main" id="{EE9A7BA8-0132-484E-AE2A-B40F037B13C4}"/>
              </a:ext>
            </a:extLst>
          </p:cNvPr>
          <p:cNvSpPr>
            <a:spLocks noGrp="1"/>
          </p:cNvSpPr>
          <p:nvPr>
            <p:ph type="dt" sz="half" idx="10"/>
          </p:nvPr>
        </p:nvSpPr>
        <p:spPr>
          <a:xfrm>
            <a:off x="7554138" y="6223702"/>
            <a:ext cx="3108065" cy="314067"/>
          </a:xfrm>
        </p:spPr>
        <p:txBody>
          <a:bodyPr vert="horz" lIns="91440" tIns="45720" rIns="91440" bIns="45720" rtlCol="0">
            <a:normAutofit/>
          </a:bodyPr>
          <a:lstStyle/>
          <a:p>
            <a:pPr algn="r" defTabSz="914400">
              <a:spcAft>
                <a:spcPts val="600"/>
              </a:spcAft>
              <a:defRPr/>
            </a:pPr>
            <a:r>
              <a:rPr lang="en-US" sz="1100">
                <a:solidFill>
                  <a:srgbClr val="898989"/>
                </a:solidFill>
                <a:latin typeface="Calibri" panose="020F0502020204030204"/>
                <a:ea typeface="+mn-ea"/>
                <a:cs typeface="+mn-cs"/>
              </a:rPr>
              <a:t>25-04-20</a:t>
            </a:r>
          </a:p>
        </p:txBody>
      </p:sp>
      <p:sp>
        <p:nvSpPr>
          <p:cNvPr id="5" name="Slide Number Placeholder 4">
            <a:extLst>
              <a:ext uri="{FF2B5EF4-FFF2-40B4-BE49-F238E27FC236}">
                <a16:creationId xmlns:a16="http://schemas.microsoft.com/office/drawing/2014/main" id="{DA1AC1E6-0BEA-6A45-AE04-09DF8394C5DD}"/>
              </a:ext>
            </a:extLst>
          </p:cNvPr>
          <p:cNvSpPr>
            <a:spLocks noGrp="1"/>
          </p:cNvSpPr>
          <p:nvPr>
            <p:ph type="sldNum" sz="quarter" idx="12"/>
          </p:nvPr>
        </p:nvSpPr>
        <p:spPr>
          <a:xfrm>
            <a:off x="10825930" y="6223702"/>
            <a:ext cx="570728" cy="314067"/>
          </a:xfrm>
        </p:spPr>
        <p:txBody>
          <a:bodyPr vert="horz" lIns="91440" tIns="45720" rIns="91440" bIns="45720" rtlCol="0">
            <a:normAutofit/>
          </a:bodyPr>
          <a:lstStyle/>
          <a:p>
            <a:pPr defTabSz="914400">
              <a:spcAft>
                <a:spcPts val="600"/>
              </a:spcAft>
              <a:defRPr/>
            </a:pPr>
            <a:fld id="{F60E4191-B049-AF4C-B31B-63DAE0652CDF}" type="slidenum">
              <a:rPr lang="en-US" sz="1100">
                <a:solidFill>
                  <a:srgbClr val="898989"/>
                </a:solidFill>
                <a:latin typeface="Calibri" panose="020F0502020204030204"/>
                <a:ea typeface="+mn-ea"/>
                <a:cs typeface="+mn-cs"/>
              </a:rPr>
              <a:pPr defTabSz="914400">
                <a:spcAft>
                  <a:spcPts val="600"/>
                </a:spcAft>
                <a:defRPr/>
              </a:pPr>
              <a:t>51</a:t>
            </a:fld>
            <a:endParaRPr lang="en-US" sz="1100">
              <a:solidFill>
                <a:srgbClr val="898989"/>
              </a:solidFill>
              <a:latin typeface="Calibri" panose="020F0502020204030204"/>
              <a:ea typeface="+mn-ea"/>
              <a:cs typeface="+mn-cs"/>
            </a:endParaRPr>
          </a:p>
        </p:txBody>
      </p:sp>
    </p:spTree>
    <p:extLst>
      <p:ext uri="{BB962C8B-B14F-4D97-AF65-F5344CB8AC3E}">
        <p14:creationId xmlns:p14="http://schemas.microsoft.com/office/powerpoint/2010/main" val="2858633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362457-4F37-4245-907E-D755FD896EB1}"/>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defTabSz="914400"/>
            <a:r>
              <a:rPr lang="en-US" sz="4800" kern="1200" dirty="0">
                <a:solidFill>
                  <a:srgbClr val="FFFFFF"/>
                </a:solidFill>
                <a:latin typeface="+mj-lt"/>
                <a:ea typeface="+mj-ea"/>
                <a:cs typeface="+mj-cs"/>
              </a:rPr>
              <a:t>Solar Cost Has Reduced by 86% since 2009</a:t>
            </a:r>
          </a:p>
        </p:txBody>
      </p:sp>
      <p:cxnSp>
        <p:nvCxnSpPr>
          <p:cNvPr id="14" name="Straight Connector 13">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19FBB21E-A6C3-E34C-AC0C-72D64C908907}"/>
              </a:ext>
            </a:extLst>
          </p:cNvPr>
          <p:cNvSpPr>
            <a:spLocks noGrp="1"/>
          </p:cNvSpPr>
          <p:nvPr>
            <p:ph type="dt" sz="half" idx="10"/>
          </p:nvPr>
        </p:nvSpPr>
        <p:spPr>
          <a:xfrm>
            <a:off x="674237" y="5789576"/>
            <a:ext cx="3657600" cy="333510"/>
          </a:xfrm>
        </p:spPr>
        <p:txBody>
          <a:bodyPr vert="horz" lIns="91440" tIns="45720" rIns="91440" bIns="45720" rtlCol="0" anchor="ctr">
            <a:normAutofit/>
          </a:bodyPr>
          <a:lstStyle/>
          <a:p>
            <a:pPr algn="ctr" defTabSz="914400">
              <a:lnSpc>
                <a:spcPct val="90000"/>
              </a:lnSpc>
              <a:spcAft>
                <a:spcPts val="600"/>
              </a:spcAft>
            </a:pPr>
            <a:r>
              <a:rPr lang="en-US" sz="1600">
                <a:solidFill>
                  <a:srgbClr val="FFFFFF"/>
                </a:solidFill>
                <a:latin typeface="+mn-lt"/>
                <a:ea typeface="+mn-ea"/>
                <a:cs typeface="+mn-cs"/>
              </a:rPr>
              <a:t>25-04-20</a:t>
            </a:r>
          </a:p>
        </p:txBody>
      </p:sp>
      <p:pic>
        <p:nvPicPr>
          <p:cNvPr id="7" name="Content Placeholder 6" descr="A close up of a map&#10;&#10;Description automatically generated">
            <a:extLst>
              <a:ext uri="{FF2B5EF4-FFF2-40B4-BE49-F238E27FC236}">
                <a16:creationId xmlns:a16="http://schemas.microsoft.com/office/drawing/2014/main" id="{AE1574C0-D333-2C4E-8824-22DEF5E60CB6}"/>
              </a:ext>
            </a:extLst>
          </p:cNvPr>
          <p:cNvPicPr>
            <a:picLocks noGrp="1" noChangeAspect="1"/>
          </p:cNvPicPr>
          <p:nvPr>
            <p:ph idx="1"/>
          </p:nvPr>
        </p:nvPicPr>
        <p:blipFill>
          <a:blip r:embed="rId3"/>
          <a:stretch>
            <a:fillRect/>
          </a:stretch>
        </p:blipFill>
        <p:spPr>
          <a:xfrm>
            <a:off x="5725429" y="492573"/>
            <a:ext cx="5410331" cy="5880796"/>
          </a:xfrm>
          <a:prstGeom prst="rect">
            <a:avLst/>
          </a:prstGeom>
        </p:spPr>
      </p:pic>
      <p:sp>
        <p:nvSpPr>
          <p:cNvPr id="5" name="Slide Number Placeholder 4">
            <a:extLst>
              <a:ext uri="{FF2B5EF4-FFF2-40B4-BE49-F238E27FC236}">
                <a16:creationId xmlns:a16="http://schemas.microsoft.com/office/drawing/2014/main" id="{3FEEA912-EF7A-BE4D-9F25-3F6FECFB9810}"/>
              </a:ext>
            </a:extLst>
          </p:cNvPr>
          <p:cNvSpPr>
            <a:spLocks noGrp="1"/>
          </p:cNvSpPr>
          <p:nvPr>
            <p:ph type="sldNum" sz="quarter" idx="12"/>
          </p:nvPr>
        </p:nvSpPr>
        <p:spPr>
          <a:xfrm>
            <a:off x="9991022" y="6356350"/>
            <a:ext cx="1362777" cy="365125"/>
          </a:xfrm>
        </p:spPr>
        <p:txBody>
          <a:bodyPr vert="horz" lIns="91440" tIns="45720" rIns="91440" bIns="45720" rtlCol="0" anchor="ctr">
            <a:normAutofit/>
          </a:bodyPr>
          <a:lstStyle/>
          <a:p>
            <a:pPr defTabSz="914400">
              <a:spcAft>
                <a:spcPts val="600"/>
              </a:spcAft>
            </a:pPr>
            <a:fld id="{F60E4191-B049-AF4C-B31B-63DAE0652CDF}" type="slidenum">
              <a:rPr lang="en-US" sz="1200">
                <a:solidFill>
                  <a:srgbClr val="595959"/>
                </a:solidFill>
                <a:latin typeface="+mn-lt"/>
                <a:ea typeface="+mn-ea"/>
                <a:cs typeface="+mn-cs"/>
              </a:rPr>
              <a:pPr defTabSz="914400">
                <a:spcAft>
                  <a:spcPts val="600"/>
                </a:spcAft>
              </a:pPr>
              <a:t>6</a:t>
            </a:fld>
            <a:endParaRPr lang="en-US" sz="1200">
              <a:solidFill>
                <a:srgbClr val="595959"/>
              </a:solidFill>
              <a:latin typeface="+mn-lt"/>
              <a:ea typeface="+mn-ea"/>
              <a:cs typeface="+mn-cs"/>
            </a:endParaRPr>
          </a:p>
        </p:txBody>
      </p:sp>
    </p:spTree>
    <p:extLst>
      <p:ext uri="{BB962C8B-B14F-4D97-AF65-F5344CB8AC3E}">
        <p14:creationId xmlns:p14="http://schemas.microsoft.com/office/powerpoint/2010/main" val="805495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D45F1-018A-274F-AA0C-727D1B9FC54A}"/>
              </a:ext>
            </a:extLst>
          </p:cNvPr>
          <p:cNvSpPr>
            <a:spLocks noGrp="1"/>
          </p:cNvSpPr>
          <p:nvPr>
            <p:ph type="title"/>
          </p:nvPr>
        </p:nvSpPr>
        <p:spPr/>
        <p:txBody>
          <a:bodyPr/>
          <a:lstStyle/>
          <a:p>
            <a:r>
              <a:rPr lang="en-US" dirty="0"/>
              <a:t>Solar Energy Can be Used for Heating or Making Electricity</a:t>
            </a:r>
          </a:p>
        </p:txBody>
      </p:sp>
      <p:graphicFrame>
        <p:nvGraphicFramePr>
          <p:cNvPr id="6" name="Content Placeholder 5">
            <a:extLst>
              <a:ext uri="{FF2B5EF4-FFF2-40B4-BE49-F238E27FC236}">
                <a16:creationId xmlns:a16="http://schemas.microsoft.com/office/drawing/2014/main" id="{A7CEFC7D-32D7-3E44-8153-AA2EE9F2648F}"/>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9D66DA27-D1D3-534F-B22F-FDFDDFB7AD44}"/>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471D6336-7E37-BB45-A41B-757215174CDD}"/>
              </a:ext>
            </a:extLst>
          </p:cNvPr>
          <p:cNvSpPr>
            <a:spLocks noGrp="1"/>
          </p:cNvSpPr>
          <p:nvPr>
            <p:ph type="sldNum" sz="quarter" idx="12"/>
          </p:nvPr>
        </p:nvSpPr>
        <p:spPr/>
        <p:txBody>
          <a:bodyPr/>
          <a:lstStyle/>
          <a:p>
            <a:fld id="{F60E4191-B049-AF4C-B31B-63DAE0652CDF}" type="slidenum">
              <a:rPr lang="en-US" smtClean="0"/>
              <a:pPr/>
              <a:t>7</a:t>
            </a:fld>
            <a:endParaRPr lang="en-US" dirty="0"/>
          </a:p>
        </p:txBody>
      </p:sp>
      <p:pic>
        <p:nvPicPr>
          <p:cNvPr id="7" name="Picture 6">
            <a:extLst>
              <a:ext uri="{FF2B5EF4-FFF2-40B4-BE49-F238E27FC236}">
                <a16:creationId xmlns:a16="http://schemas.microsoft.com/office/drawing/2014/main" id="{A0AD27F1-0DF6-1B4E-9369-9C76A2169CE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74765" y="3168083"/>
            <a:ext cx="1729849" cy="1666421"/>
          </a:xfrm>
          <a:prstGeom prst="rect">
            <a:avLst/>
          </a:prstGeom>
        </p:spPr>
      </p:pic>
    </p:spTree>
    <p:extLst>
      <p:ext uri="{BB962C8B-B14F-4D97-AF65-F5344CB8AC3E}">
        <p14:creationId xmlns:p14="http://schemas.microsoft.com/office/powerpoint/2010/main" val="1613259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FC41C6A-3833-484A-9D57-43168DC4BF20}"/>
              </a:ext>
            </a:extLst>
          </p:cNvPr>
          <p:cNvSpPr>
            <a:spLocks noGrp="1"/>
          </p:cNvSpPr>
          <p:nvPr>
            <p:ph type="title"/>
          </p:nvPr>
        </p:nvSpPr>
        <p:spPr/>
        <p:txBody>
          <a:bodyPr/>
          <a:lstStyle/>
          <a:p>
            <a:r>
              <a:rPr lang="en-US" dirty="0"/>
              <a:t>Solar Technology</a:t>
            </a:r>
          </a:p>
        </p:txBody>
      </p:sp>
      <p:sp>
        <p:nvSpPr>
          <p:cNvPr id="7" name="Text Placeholder 6">
            <a:extLst>
              <a:ext uri="{FF2B5EF4-FFF2-40B4-BE49-F238E27FC236}">
                <a16:creationId xmlns:a16="http://schemas.microsoft.com/office/drawing/2014/main" id="{3317614B-AADA-FF43-A211-02A5B43BC9CD}"/>
              </a:ext>
            </a:extLst>
          </p:cNvPr>
          <p:cNvSpPr>
            <a:spLocks noGrp="1"/>
          </p:cNvSpPr>
          <p:nvPr>
            <p:ph type="body" idx="1"/>
          </p:nvPr>
        </p:nvSpPr>
        <p:spPr/>
        <p:txBody>
          <a:bodyPr/>
          <a:lstStyle/>
          <a:p>
            <a:endParaRPr lang="en-US" dirty="0"/>
          </a:p>
        </p:txBody>
      </p:sp>
      <p:sp>
        <p:nvSpPr>
          <p:cNvPr id="4" name="Date Placeholder 3"/>
          <p:cNvSpPr>
            <a:spLocks noGrp="1"/>
          </p:cNvSpPr>
          <p:nvPr>
            <p:ph type="dt" sz="half" idx="10"/>
          </p:nvPr>
        </p:nvSpPr>
        <p:spPr/>
        <p:txBody>
          <a:bodyPr/>
          <a:lstStyle/>
          <a:p>
            <a:r>
              <a:rPr lang="en-CA"/>
              <a:t>25-04-20</a:t>
            </a:r>
            <a:endParaRPr lang="en-US" dirty="0"/>
          </a:p>
        </p:txBody>
      </p:sp>
      <p:sp>
        <p:nvSpPr>
          <p:cNvPr id="5" name="Slide Number Placeholder 4"/>
          <p:cNvSpPr>
            <a:spLocks noGrp="1"/>
          </p:cNvSpPr>
          <p:nvPr>
            <p:ph type="sldNum" sz="quarter" idx="12"/>
          </p:nvPr>
        </p:nvSpPr>
        <p:spPr/>
        <p:txBody>
          <a:bodyPr/>
          <a:lstStyle/>
          <a:p>
            <a:fld id="{F60E4191-B049-AF4C-B31B-63DAE0652CDF}" type="slidenum">
              <a:rPr lang="en-US" smtClean="0"/>
              <a:pPr/>
              <a:t>8</a:t>
            </a:fld>
            <a:endParaRPr lang="en-US" dirty="0"/>
          </a:p>
        </p:txBody>
      </p:sp>
    </p:spTree>
    <p:extLst>
      <p:ext uri="{BB962C8B-B14F-4D97-AF65-F5344CB8AC3E}">
        <p14:creationId xmlns:p14="http://schemas.microsoft.com/office/powerpoint/2010/main" val="845530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836ABD4-3735-6E4E-9DEC-4A8BD9298D06}"/>
              </a:ext>
            </a:extLst>
          </p:cNvPr>
          <p:cNvPicPr>
            <a:picLocks noChangeAspect="1"/>
          </p:cNvPicPr>
          <p:nvPr/>
        </p:nvPicPr>
        <p:blipFill>
          <a:blip r:embed="rId3"/>
          <a:stretch>
            <a:fillRect/>
          </a:stretch>
        </p:blipFill>
        <p:spPr>
          <a:xfrm>
            <a:off x="266181" y="3895008"/>
            <a:ext cx="3315218" cy="1989131"/>
          </a:xfrm>
          <a:prstGeom prst="roundRect">
            <a:avLst>
              <a:gd name="adj" fmla="val 4408"/>
            </a:avLst>
          </a:prstGeom>
        </p:spPr>
      </p:pic>
      <p:sp>
        <p:nvSpPr>
          <p:cNvPr id="2" name="Title 1">
            <a:extLst>
              <a:ext uri="{FF2B5EF4-FFF2-40B4-BE49-F238E27FC236}">
                <a16:creationId xmlns:a16="http://schemas.microsoft.com/office/drawing/2014/main" id="{FA7A3405-7A76-7D41-B483-95AC43E498E0}"/>
              </a:ext>
            </a:extLst>
          </p:cNvPr>
          <p:cNvSpPr>
            <a:spLocks noGrp="1"/>
          </p:cNvSpPr>
          <p:nvPr>
            <p:ph type="title"/>
          </p:nvPr>
        </p:nvSpPr>
        <p:spPr/>
        <p:txBody>
          <a:bodyPr/>
          <a:lstStyle/>
          <a:p>
            <a:r>
              <a:rPr lang="en-US" dirty="0"/>
              <a:t>Types of Solar Technologies</a:t>
            </a:r>
          </a:p>
        </p:txBody>
      </p:sp>
      <p:sp>
        <p:nvSpPr>
          <p:cNvPr id="4" name="Date Placeholder 3">
            <a:extLst>
              <a:ext uri="{FF2B5EF4-FFF2-40B4-BE49-F238E27FC236}">
                <a16:creationId xmlns:a16="http://schemas.microsoft.com/office/drawing/2014/main" id="{893A025F-43A5-7742-A2AB-924A3B5C4C19}"/>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AFF67DA0-717D-C04B-94F7-F9459059A246}"/>
              </a:ext>
            </a:extLst>
          </p:cNvPr>
          <p:cNvSpPr>
            <a:spLocks noGrp="1"/>
          </p:cNvSpPr>
          <p:nvPr>
            <p:ph type="sldNum" sz="quarter" idx="12"/>
          </p:nvPr>
        </p:nvSpPr>
        <p:spPr/>
        <p:txBody>
          <a:bodyPr/>
          <a:lstStyle/>
          <a:p>
            <a:fld id="{F60E4191-B049-AF4C-B31B-63DAE0652CDF}" type="slidenum">
              <a:rPr lang="en-US" smtClean="0"/>
              <a:pPr/>
              <a:t>9</a:t>
            </a:fld>
            <a:endParaRPr lang="en-US" dirty="0"/>
          </a:p>
        </p:txBody>
      </p:sp>
      <p:sp>
        <p:nvSpPr>
          <p:cNvPr id="8" name="Content Placeholder 2">
            <a:extLst>
              <a:ext uri="{FF2B5EF4-FFF2-40B4-BE49-F238E27FC236}">
                <a16:creationId xmlns:a16="http://schemas.microsoft.com/office/drawing/2014/main" id="{B82F6DC0-D9E0-9C4B-A747-A1E06B7ADC30}"/>
              </a:ext>
            </a:extLst>
          </p:cNvPr>
          <p:cNvSpPr txBox="1">
            <a:spLocks/>
          </p:cNvSpPr>
          <p:nvPr/>
        </p:nvSpPr>
        <p:spPr>
          <a:xfrm>
            <a:off x="266181" y="5180435"/>
            <a:ext cx="3205423" cy="80784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dirty="0">
                <a:solidFill>
                  <a:schemeClr val="bg1"/>
                </a:solidFill>
              </a:rPr>
              <a:t>Concentrating Solar Power (CSP)</a:t>
            </a:r>
          </a:p>
        </p:txBody>
      </p:sp>
      <p:pic>
        <p:nvPicPr>
          <p:cNvPr id="10" name="Picture 9">
            <a:extLst>
              <a:ext uri="{FF2B5EF4-FFF2-40B4-BE49-F238E27FC236}">
                <a16:creationId xmlns:a16="http://schemas.microsoft.com/office/drawing/2014/main" id="{DA2EC1F4-4B28-614E-929A-1B2C7F69661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72075" y="1410817"/>
            <a:ext cx="3198581" cy="2256947"/>
          </a:xfrm>
          <a:prstGeom prst="roundRect">
            <a:avLst>
              <a:gd name="adj" fmla="val 3702"/>
            </a:avLst>
          </a:prstGeom>
        </p:spPr>
      </p:pic>
      <p:pic>
        <p:nvPicPr>
          <p:cNvPr id="11" name="Picture 10">
            <a:extLst>
              <a:ext uri="{FF2B5EF4-FFF2-40B4-BE49-F238E27FC236}">
                <a16:creationId xmlns:a16="http://schemas.microsoft.com/office/drawing/2014/main" id="{132CFFC1-7B1F-764A-B1C7-44698E69B40C}"/>
              </a:ext>
            </a:extLst>
          </p:cNvPr>
          <p:cNvPicPr>
            <a:picLocks noChangeAspect="1"/>
          </p:cNvPicPr>
          <p:nvPr/>
        </p:nvPicPr>
        <p:blipFill>
          <a:blip r:embed="rId5"/>
          <a:stretch>
            <a:fillRect/>
          </a:stretch>
        </p:blipFill>
        <p:spPr>
          <a:xfrm>
            <a:off x="8704531" y="556878"/>
            <a:ext cx="2441401" cy="3246812"/>
          </a:xfrm>
          <a:prstGeom prst="roundRect">
            <a:avLst>
              <a:gd name="adj" fmla="val 3184"/>
            </a:avLst>
          </a:prstGeom>
        </p:spPr>
      </p:pic>
      <p:pic>
        <p:nvPicPr>
          <p:cNvPr id="12" name="Picture 11">
            <a:extLst>
              <a:ext uri="{FF2B5EF4-FFF2-40B4-BE49-F238E27FC236}">
                <a16:creationId xmlns:a16="http://schemas.microsoft.com/office/drawing/2014/main" id="{E1419D19-75A4-BA4E-8473-F02F2BF10661}"/>
              </a:ext>
            </a:extLst>
          </p:cNvPr>
          <p:cNvPicPr>
            <a:picLocks noChangeAspect="1"/>
          </p:cNvPicPr>
          <p:nvPr/>
        </p:nvPicPr>
        <p:blipFill>
          <a:blip r:embed="rId6"/>
          <a:stretch>
            <a:fillRect/>
          </a:stretch>
        </p:blipFill>
        <p:spPr>
          <a:xfrm>
            <a:off x="5164357" y="3900542"/>
            <a:ext cx="3620212" cy="2093320"/>
          </a:xfrm>
          <a:prstGeom prst="roundRect">
            <a:avLst>
              <a:gd name="adj" fmla="val 5019"/>
            </a:avLst>
          </a:prstGeom>
        </p:spPr>
      </p:pic>
      <p:sp>
        <p:nvSpPr>
          <p:cNvPr id="3" name="Content Placeholder 2">
            <a:extLst>
              <a:ext uri="{FF2B5EF4-FFF2-40B4-BE49-F238E27FC236}">
                <a16:creationId xmlns:a16="http://schemas.microsoft.com/office/drawing/2014/main" id="{0FC44D67-0B09-4B4F-9222-F6EE8EA64F61}"/>
              </a:ext>
            </a:extLst>
          </p:cNvPr>
          <p:cNvSpPr>
            <a:spLocks noGrp="1"/>
          </p:cNvSpPr>
          <p:nvPr>
            <p:ph idx="1"/>
          </p:nvPr>
        </p:nvSpPr>
        <p:spPr>
          <a:xfrm>
            <a:off x="3172075" y="1410817"/>
            <a:ext cx="2507902" cy="769467"/>
          </a:xfrm>
        </p:spPr>
        <p:txBody>
          <a:bodyPr>
            <a:normAutofit/>
          </a:bodyPr>
          <a:lstStyle/>
          <a:p>
            <a:pPr marL="0" indent="0">
              <a:buNone/>
            </a:pPr>
            <a:r>
              <a:rPr lang="en-US" dirty="0">
                <a:solidFill>
                  <a:schemeClr val="bg1"/>
                </a:solidFill>
              </a:rPr>
              <a:t>Solar Photovoltaic (PV)</a:t>
            </a:r>
          </a:p>
        </p:txBody>
      </p:sp>
      <p:sp>
        <p:nvSpPr>
          <p:cNvPr id="6" name="Content Placeholder 2">
            <a:extLst>
              <a:ext uri="{FF2B5EF4-FFF2-40B4-BE49-F238E27FC236}">
                <a16:creationId xmlns:a16="http://schemas.microsoft.com/office/drawing/2014/main" id="{86C84C46-7331-2346-AF2A-0B5C234CA6BF}"/>
              </a:ext>
            </a:extLst>
          </p:cNvPr>
          <p:cNvSpPr txBox="1">
            <a:spLocks/>
          </p:cNvSpPr>
          <p:nvPr/>
        </p:nvSpPr>
        <p:spPr>
          <a:xfrm>
            <a:off x="8784569" y="2762139"/>
            <a:ext cx="2361363" cy="9596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dirty="0">
                <a:solidFill>
                  <a:schemeClr val="bg1"/>
                </a:solidFill>
              </a:rPr>
              <a:t>Concentrating Photovoltaics (CPV)</a:t>
            </a:r>
          </a:p>
        </p:txBody>
      </p:sp>
      <p:sp>
        <p:nvSpPr>
          <p:cNvPr id="7" name="Content Placeholder 2">
            <a:extLst>
              <a:ext uri="{FF2B5EF4-FFF2-40B4-BE49-F238E27FC236}">
                <a16:creationId xmlns:a16="http://schemas.microsoft.com/office/drawing/2014/main" id="{4E7988AF-8911-DA42-BE73-8EA2F551272B}"/>
              </a:ext>
            </a:extLst>
          </p:cNvPr>
          <p:cNvSpPr txBox="1">
            <a:spLocks/>
          </p:cNvSpPr>
          <p:nvPr/>
        </p:nvSpPr>
        <p:spPr>
          <a:xfrm>
            <a:off x="5164357" y="5473884"/>
            <a:ext cx="2045677" cy="40373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dirty="0">
                <a:solidFill>
                  <a:schemeClr val="bg1"/>
                </a:solidFill>
              </a:rPr>
              <a:t>Solar thermal</a:t>
            </a:r>
          </a:p>
        </p:txBody>
      </p:sp>
    </p:spTree>
    <p:extLst>
      <p:ext uri="{BB962C8B-B14F-4D97-AF65-F5344CB8AC3E}">
        <p14:creationId xmlns:p14="http://schemas.microsoft.com/office/powerpoint/2010/main" val="2731596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3696903-D6E3-8043-9E98-D422BADCEB40}" vid="{22915673-3E87-7E4C-9936-5ABD5A8A34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35</TotalTime>
  <Words>3877</Words>
  <Application>Microsoft Macintosh PowerPoint</Application>
  <PresentationFormat>Widescreen</PresentationFormat>
  <Paragraphs>506</Paragraphs>
  <Slides>51</Slides>
  <Notes>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ＭＳ Ｐゴシック</vt:lpstr>
      <vt:lpstr>Arial</vt:lpstr>
      <vt:lpstr>Calibri</vt:lpstr>
      <vt:lpstr>Calibri Light</vt:lpstr>
      <vt:lpstr>Helvetica Neue</vt:lpstr>
      <vt:lpstr>Office Theme</vt:lpstr>
      <vt:lpstr>Solar Energy </vt:lpstr>
      <vt:lpstr>Circle of Concern, Control and Influence</vt:lpstr>
      <vt:lpstr>Introduction to Solar</vt:lpstr>
      <vt:lpstr>Solar energy is derived from the sun!</vt:lpstr>
      <vt:lpstr>Solar Resource in Alberta</vt:lpstr>
      <vt:lpstr>Solar Cost Has Reduced by 86% since 2009</vt:lpstr>
      <vt:lpstr>Solar Energy Can be Used for Heating or Making Electricity</vt:lpstr>
      <vt:lpstr>Solar Technology</vt:lpstr>
      <vt:lpstr>Types of Solar Technologies</vt:lpstr>
      <vt:lpstr>Making Electricity from the Sun Solar Photovoltaics (PV)</vt:lpstr>
      <vt:lpstr>Solar PV Terminology</vt:lpstr>
      <vt:lpstr>What is Solar Photovoltaic (PV)?</vt:lpstr>
      <vt:lpstr>How does a solar cell work?</vt:lpstr>
      <vt:lpstr>Solar Resource Measurements</vt:lpstr>
      <vt:lpstr>Did you know….</vt:lpstr>
      <vt:lpstr>Anatomy of a Solar Farm</vt:lpstr>
      <vt:lpstr>Components at a Solar Farm</vt:lpstr>
      <vt:lpstr>Energy Power Flow</vt:lpstr>
      <vt:lpstr>Balance of System (BOS) Components</vt:lpstr>
      <vt:lpstr>Inverters – Types </vt:lpstr>
      <vt:lpstr>Inverters – AC/DC</vt:lpstr>
      <vt:lpstr>Racking – Ground Mounted Solar PV</vt:lpstr>
      <vt:lpstr>Racking – Trackers</vt:lpstr>
      <vt:lpstr>Racking – Roof Mounted Solar PV</vt:lpstr>
      <vt:lpstr>Wiring/Cabling – Types </vt:lpstr>
      <vt:lpstr>Solar Cell Technology</vt:lpstr>
      <vt:lpstr>Solar Innovations</vt:lpstr>
      <vt:lpstr>How to install solar panels</vt:lpstr>
      <vt:lpstr>Fixed Solar Racking</vt:lpstr>
      <vt:lpstr>Completed Solar Farm in Alberta</vt:lpstr>
      <vt:lpstr>Here are some more examples of solar in Alberta!</vt:lpstr>
      <vt:lpstr>PowerPoint Presentation</vt:lpstr>
      <vt:lpstr>PowerPoint Presentation</vt:lpstr>
      <vt:lpstr>Solar Thermal</vt:lpstr>
      <vt:lpstr>What is Solar Thermal?</vt:lpstr>
      <vt:lpstr>Solar PV Case Study</vt:lpstr>
      <vt:lpstr>Solar Panels on the Home of Dr. Leach</vt:lpstr>
      <vt:lpstr>Power Generation – Month-to-Month Variation</vt:lpstr>
      <vt:lpstr>Power Generation – Snow Impacts</vt:lpstr>
      <vt:lpstr>Quiz!</vt:lpstr>
      <vt:lpstr>When was the first discovery that certain metals produced an electric current when exposed to light?</vt:lpstr>
      <vt:lpstr>Which country has the most solar PV power, as of 2016?</vt:lpstr>
      <vt:lpstr>Which is NOT one of the ways researchers are seeking to drive down the cost of solar PV cells?</vt:lpstr>
      <vt:lpstr>Identify the Cell Type</vt:lpstr>
      <vt:lpstr>What does a Pyrometer measure?</vt:lpstr>
      <vt:lpstr>Identify if the pictures are in series or in parallel</vt:lpstr>
      <vt:lpstr>THANK YOU!</vt:lpstr>
      <vt:lpstr>Activity</vt:lpstr>
      <vt:lpstr>Build a Solar Powered Car or Solar Oven</vt:lpstr>
      <vt:lpstr>EXTENSIONS!</vt:lpstr>
      <vt:lpstr>Assess the solar potential at your home, school, or favourite building!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Energy </dc:title>
  <dc:creator>Paula McGarrigle</dc:creator>
  <cp:lastModifiedBy>Jackie Gallagher</cp:lastModifiedBy>
  <cp:revision>8</cp:revision>
  <dcterms:created xsi:type="dcterms:W3CDTF">2018-11-09T03:19:01Z</dcterms:created>
  <dcterms:modified xsi:type="dcterms:W3CDTF">2018-11-09T22:28:00Z</dcterms:modified>
</cp:coreProperties>
</file>