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60"/>
  </p:notesMasterIdLst>
  <p:handoutMasterIdLst>
    <p:handoutMasterId r:id="rId61"/>
  </p:handoutMasterIdLst>
  <p:sldIdLst>
    <p:sldId id="262" r:id="rId2"/>
    <p:sldId id="387" r:id="rId3"/>
    <p:sldId id="418" r:id="rId4"/>
    <p:sldId id="274" r:id="rId5"/>
    <p:sldId id="414" r:id="rId6"/>
    <p:sldId id="415" r:id="rId7"/>
    <p:sldId id="353" r:id="rId8"/>
    <p:sldId id="388" r:id="rId9"/>
    <p:sldId id="275" r:id="rId10"/>
    <p:sldId id="276" r:id="rId11"/>
    <p:sldId id="282" r:id="rId12"/>
    <p:sldId id="416" r:id="rId13"/>
    <p:sldId id="345" r:id="rId14"/>
    <p:sldId id="283" r:id="rId15"/>
    <p:sldId id="336" r:id="rId16"/>
    <p:sldId id="347" r:id="rId17"/>
    <p:sldId id="348" r:id="rId18"/>
    <p:sldId id="419" r:id="rId19"/>
    <p:sldId id="349" r:id="rId20"/>
    <p:sldId id="312" r:id="rId21"/>
    <p:sldId id="396" r:id="rId22"/>
    <p:sldId id="335" r:id="rId23"/>
    <p:sldId id="420" r:id="rId24"/>
    <p:sldId id="346" r:id="rId25"/>
    <p:sldId id="279" r:id="rId26"/>
    <p:sldId id="453" r:id="rId27"/>
    <p:sldId id="454" r:id="rId28"/>
    <p:sldId id="317" r:id="rId29"/>
    <p:sldId id="456" r:id="rId30"/>
    <p:sldId id="457" r:id="rId31"/>
    <p:sldId id="319" r:id="rId32"/>
    <p:sldId id="325" r:id="rId33"/>
    <p:sldId id="458" r:id="rId34"/>
    <p:sldId id="459" r:id="rId35"/>
    <p:sldId id="342" r:id="rId36"/>
    <p:sldId id="397" r:id="rId37"/>
    <p:sldId id="277" r:id="rId38"/>
    <p:sldId id="263" r:id="rId39"/>
    <p:sldId id="337" r:id="rId40"/>
    <p:sldId id="421" r:id="rId41"/>
    <p:sldId id="340" r:id="rId42"/>
    <p:sldId id="341" r:id="rId43"/>
    <p:sldId id="280" r:id="rId44"/>
    <p:sldId id="452" r:id="rId45"/>
    <p:sldId id="266" r:id="rId46"/>
    <p:sldId id="390" r:id="rId47"/>
    <p:sldId id="391" r:id="rId48"/>
    <p:sldId id="392" r:id="rId49"/>
    <p:sldId id="393" r:id="rId50"/>
    <p:sldId id="394" r:id="rId51"/>
    <p:sldId id="395" r:id="rId52"/>
    <p:sldId id="355" r:id="rId53"/>
    <p:sldId id="389" r:id="rId54"/>
    <p:sldId id="327" r:id="rId55"/>
    <p:sldId id="264" r:id="rId56"/>
    <p:sldId id="265" r:id="rId57"/>
    <p:sldId id="343" r:id="rId58"/>
    <p:sldId id="35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UBTbKE7x9tZqsHiCaHsPQ==" hashData="iJ3kktpVc1HZ/npQfOLw3KyeFUrUoYSsIKyftQn82/69vgynOZWKFJY19iXOYhM2+/RCQgZhZa2hZadJd+akS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Tatel" initials="JT" lastIdx="2" clrIdx="0">
    <p:extLst/>
  </p:cmAuthor>
  <p:cmAuthor id="2" name="Jackie Gallagher" initials="JG" lastIdx="1" clrIdx="1">
    <p:extLst>
      <p:ext uri="{19B8F6BF-5375-455C-9EA6-DF929625EA0E}">
        <p15:presenceInfo xmlns:p15="http://schemas.microsoft.com/office/powerpoint/2012/main" userId="25e13cc3-1c6b-4f28-afee-0384b38918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12E"/>
    <a:srgbClr val="0182A9"/>
    <a:srgbClr val="45535F"/>
    <a:srgbClr val="556D19"/>
    <a:srgbClr val="085782"/>
    <a:srgbClr val="B0B6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75421" autoAdjust="0"/>
  </p:normalViewPr>
  <p:slideViewPr>
    <p:cSldViewPr snapToGrid="0" snapToObjects="1">
      <p:cViewPr varScale="1">
        <p:scale>
          <a:sx n="92" d="100"/>
          <a:sy n="92" d="100"/>
        </p:scale>
        <p:origin x="1944" y="168"/>
      </p:cViewPr>
      <p:guideLst>
        <p:guide orient="horz" pos="2160"/>
        <p:guide pos="3840"/>
      </p:guideLst>
    </p:cSldViewPr>
  </p:slideViewPr>
  <p:outlineViewPr>
    <p:cViewPr>
      <p:scale>
        <a:sx n="33" d="100"/>
        <a:sy n="33" d="100"/>
      </p:scale>
      <p:origin x="0" y="-6336"/>
    </p:cViewPr>
  </p:outlineViewPr>
  <p:notesTextViewPr>
    <p:cViewPr>
      <p:scale>
        <a:sx n="100" d="100"/>
        <a:sy n="100" d="100"/>
      </p:scale>
      <p:origin x="0" y="0"/>
    </p:cViewPr>
  </p:notesTextViewPr>
  <p:sorterViewPr>
    <p:cViewPr>
      <p:scale>
        <a:sx n="80" d="100"/>
        <a:sy n="80" d="100"/>
      </p:scale>
      <p:origin x="0" y="10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ulamcgarrigle\Library\Containers\com.microsoft.Excel\Data\Library\Preferences\AutoRecovery\Hub%20Heights%20over%20time%20V1.0%2026OCT2016%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ulamcgarrigle/Dropbox%20(Solas%20Energy)/Energy%20Storage%20Paper/1.0%20Team%20folders/Gabriel%20Working%20Folder/Ramping%20analysis/Price%20and%20Gen%202015%20V3.3%2025MAY2016%20(Copie%20en%20conflit%20de%20Gabriel%20Risbud-Vincent%202016-05-2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ulamcgarrigle/Dropbox%20(Solas%20Energy)/Energy%20Storage%20Paper/1.0%20Team%20folders/Gabriel%20Working%20Folder/Ramping%20analysis/Price%20and%20Gen%202015%20V3.3%2025MAY2016%20(Copie%20en%20conflit%20de%20Gabriel%20Risbud-Vincent%202016-05-2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aulamcgarrigle/Dropbox%20(Solas%20Energy)/Energy%20Storage%20Paper/1.0%20Team%20folders/Gabriel%20Working%20Folder/Ramping%20analysis/Price%20and%20Gen%202015%20V3.3%2025MAY2016%20(Copie%20en%20conflit%20de%20Gabriel%20Risbud-Vincent%202016-05-2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paulamcgarrigle/Dropbox%20(Solas%20Energy)/Energy%20Storage%20Paper/1.0%20Team%20folders/Gabriel%20Working%20Folder/Ramping%20analysis/Price%20and%20Gen%202015%20V3.3%2025MAY2016%20(Copie%20en%20conflit%20de%20Gabriel%20Risbud-Vincent%202016-05-27).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Sheet1!$B$4</c:f>
              <c:strCache>
                <c:ptCount val="1"/>
                <c:pt idx="0">
                  <c:v>Hub Height</c:v>
                </c:pt>
              </c:strCache>
            </c:strRef>
          </c:tx>
          <c:spPr>
            <a:ln w="31750" cap="rnd">
              <a:noFill/>
              <a:round/>
            </a:ln>
            <a:effectLst/>
          </c:spPr>
          <c:marker>
            <c:symbol val="circle"/>
            <c:size val="5"/>
            <c:spPr>
              <a:noFill/>
              <a:ln w="9525">
                <a:noFill/>
              </a:ln>
              <a:effectLst/>
            </c:spPr>
          </c:marker>
          <c:xVal>
            <c:numRef>
              <c:f>Sheet1!$C$3:$R$3</c:f>
              <c:numCache>
                <c:formatCode>General</c:formatCode>
                <c:ptCount val="16"/>
                <c:pt idx="0">
                  <c:v>1993</c:v>
                </c:pt>
                <c:pt idx="1">
                  <c:v>1998</c:v>
                </c:pt>
                <c:pt idx="2">
                  <c:v>2001</c:v>
                </c:pt>
                <c:pt idx="3">
                  <c:v>2002</c:v>
                </c:pt>
                <c:pt idx="4">
                  <c:v>2004</c:v>
                </c:pt>
                <c:pt idx="5">
                  <c:v>2014</c:v>
                </c:pt>
                <c:pt idx="6">
                  <c:v>2014</c:v>
                </c:pt>
                <c:pt idx="7">
                  <c:v>2018</c:v>
                </c:pt>
                <c:pt idx="8">
                  <c:v>2018</c:v>
                </c:pt>
                <c:pt idx="9">
                  <c:v>2018</c:v>
                </c:pt>
                <c:pt idx="10">
                  <c:v>2018</c:v>
                </c:pt>
                <c:pt idx="11">
                  <c:v>2018</c:v>
                </c:pt>
                <c:pt idx="12">
                  <c:v>2018</c:v>
                </c:pt>
                <c:pt idx="13">
                  <c:v>2018</c:v>
                </c:pt>
                <c:pt idx="14">
                  <c:v>2018</c:v>
                </c:pt>
                <c:pt idx="15">
                  <c:v>2018</c:v>
                </c:pt>
              </c:numCache>
            </c:numRef>
          </c:xVal>
          <c:yVal>
            <c:numRef>
              <c:f>Sheet1!$C$4:$R$4</c:f>
              <c:numCache>
                <c:formatCode>General</c:formatCode>
                <c:ptCount val="16"/>
                <c:pt idx="0">
                  <c:v>24</c:v>
                </c:pt>
                <c:pt idx="1">
                  <c:v>30</c:v>
                </c:pt>
                <c:pt idx="2">
                  <c:v>60</c:v>
                </c:pt>
                <c:pt idx="3">
                  <c:v>60</c:v>
                </c:pt>
                <c:pt idx="4">
                  <c:v>80</c:v>
                </c:pt>
                <c:pt idx="5">
                  <c:v>80</c:v>
                </c:pt>
                <c:pt idx="6">
                  <c:v>80</c:v>
                </c:pt>
                <c:pt idx="7">
                  <c:v>84</c:v>
                </c:pt>
                <c:pt idx="8">
                  <c:v>87.5</c:v>
                </c:pt>
                <c:pt idx="9">
                  <c:v>109</c:v>
                </c:pt>
                <c:pt idx="10">
                  <c:v>102</c:v>
                </c:pt>
                <c:pt idx="11">
                  <c:v>110</c:v>
                </c:pt>
                <c:pt idx="12">
                  <c:v>120</c:v>
                </c:pt>
                <c:pt idx="13">
                  <c:v>112</c:v>
                </c:pt>
                <c:pt idx="14">
                  <c:v>110</c:v>
                </c:pt>
                <c:pt idx="15">
                  <c:v>135</c:v>
                </c:pt>
              </c:numCache>
            </c:numRef>
          </c:yVal>
          <c:smooth val="0"/>
          <c:extLst>
            <c:ext xmlns:c16="http://schemas.microsoft.com/office/drawing/2014/chart" uri="{C3380CC4-5D6E-409C-BE32-E72D297353CC}">
              <c16:uniqueId val="{00000000-2C7E-DE4C-8D45-6D278505271B}"/>
            </c:ext>
          </c:extLst>
        </c:ser>
        <c:dLbls>
          <c:showLegendKey val="0"/>
          <c:showVal val="0"/>
          <c:showCatName val="0"/>
          <c:showSerName val="0"/>
          <c:showPercent val="0"/>
          <c:showBubbleSize val="0"/>
        </c:dLbls>
        <c:axId val="667920560"/>
        <c:axId val="783553632"/>
      </c:scatterChart>
      <c:valAx>
        <c:axId val="667920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83553632"/>
        <c:crosses val="autoZero"/>
        <c:crossBetween val="midCat"/>
      </c:valAx>
      <c:valAx>
        <c:axId val="78355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679205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a:t>February 18, 2015 to February 21, 2015</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957360101646"/>
          <c:y val="4.2101965950563099E-2"/>
          <c:w val="0.81421902475513097"/>
          <c:h val="0.79317531733590896"/>
        </c:manualLayout>
      </c:layout>
      <c:areaChart>
        <c:grouping val="stacked"/>
        <c:varyColors val="0"/>
        <c:ser>
          <c:idx val="6"/>
          <c:order val="0"/>
          <c:tx>
            <c:strRef>
              <c:f>Charts!$L$2</c:f>
              <c:strCache>
                <c:ptCount val="1"/>
                <c:pt idx="0">
                  <c:v>OTHER</c:v>
                </c:pt>
              </c:strCache>
            </c:strRef>
          </c:tx>
          <c:spPr>
            <a:solidFill>
              <a:schemeClr val="accent1">
                <a:lumMod val="60000"/>
              </a:schemeClr>
            </a:solidFill>
            <a:ln>
              <a:noFill/>
            </a:ln>
            <a:effectLst/>
          </c:spPr>
          <c:val>
            <c:numRef>
              <c:f>Charts!$L$3:$L$98</c:f>
              <c:numCache>
                <c:formatCode>General</c:formatCode>
                <c:ptCount val="96"/>
                <c:pt idx="0">
                  <c:v>48.944800000000001</c:v>
                </c:pt>
                <c:pt idx="1">
                  <c:v>46.0854</c:v>
                </c:pt>
                <c:pt idx="2">
                  <c:v>48.136600000000001</c:v>
                </c:pt>
                <c:pt idx="3">
                  <c:v>49.616399999999999</c:v>
                </c:pt>
                <c:pt idx="4">
                  <c:v>48.705399999999997</c:v>
                </c:pt>
                <c:pt idx="5">
                  <c:v>45.010100000000001</c:v>
                </c:pt>
                <c:pt idx="6">
                  <c:v>44.229100000000003</c:v>
                </c:pt>
                <c:pt idx="7">
                  <c:v>51.099200000000003</c:v>
                </c:pt>
                <c:pt idx="8">
                  <c:v>51.945900000000002</c:v>
                </c:pt>
                <c:pt idx="9">
                  <c:v>47.6111</c:v>
                </c:pt>
                <c:pt idx="10">
                  <c:v>48.546799999999998</c:v>
                </c:pt>
                <c:pt idx="11">
                  <c:v>49.095500000000001</c:v>
                </c:pt>
                <c:pt idx="12">
                  <c:v>48.7682</c:v>
                </c:pt>
                <c:pt idx="13">
                  <c:v>45.285499999999999</c:v>
                </c:pt>
                <c:pt idx="14">
                  <c:v>47.049500000000002</c:v>
                </c:pt>
                <c:pt idx="15">
                  <c:v>50.596800000000002</c:v>
                </c:pt>
                <c:pt idx="16">
                  <c:v>53.075800000000001</c:v>
                </c:pt>
                <c:pt idx="17">
                  <c:v>56.771900000000002</c:v>
                </c:pt>
                <c:pt idx="18">
                  <c:v>54.019500000000001</c:v>
                </c:pt>
                <c:pt idx="19">
                  <c:v>46.825499999999998</c:v>
                </c:pt>
                <c:pt idx="20">
                  <c:v>55.759600000000013</c:v>
                </c:pt>
                <c:pt idx="21">
                  <c:v>56.633600000000001</c:v>
                </c:pt>
                <c:pt idx="22">
                  <c:v>56.307600000000001</c:v>
                </c:pt>
                <c:pt idx="23">
                  <c:v>53.206899999999997</c:v>
                </c:pt>
                <c:pt idx="24">
                  <c:v>51.590600000000002</c:v>
                </c:pt>
                <c:pt idx="25">
                  <c:v>53.560400000000001</c:v>
                </c:pt>
                <c:pt idx="26">
                  <c:v>54.1233</c:v>
                </c:pt>
                <c:pt idx="27">
                  <c:v>54.240699999999997</c:v>
                </c:pt>
                <c:pt idx="28">
                  <c:v>55.921500000000002</c:v>
                </c:pt>
                <c:pt idx="29">
                  <c:v>59.432000000000002</c:v>
                </c:pt>
                <c:pt idx="30">
                  <c:v>54.910600000000002</c:v>
                </c:pt>
                <c:pt idx="31">
                  <c:v>53.878500000000003</c:v>
                </c:pt>
                <c:pt idx="32">
                  <c:v>51.522300000000001</c:v>
                </c:pt>
                <c:pt idx="33">
                  <c:v>51.399200000000008</c:v>
                </c:pt>
                <c:pt idx="34">
                  <c:v>51.5869</c:v>
                </c:pt>
                <c:pt idx="35">
                  <c:v>53.085900000000002</c:v>
                </c:pt>
                <c:pt idx="36">
                  <c:v>55.540199999999999</c:v>
                </c:pt>
                <c:pt idx="37">
                  <c:v>54.020600000000002</c:v>
                </c:pt>
                <c:pt idx="38">
                  <c:v>53.594999999999999</c:v>
                </c:pt>
                <c:pt idx="39">
                  <c:v>51.291400000000003</c:v>
                </c:pt>
                <c:pt idx="40">
                  <c:v>52.337000000000003</c:v>
                </c:pt>
                <c:pt idx="41">
                  <c:v>55.551600000000001</c:v>
                </c:pt>
                <c:pt idx="42">
                  <c:v>55.834200000000003</c:v>
                </c:pt>
                <c:pt idx="43">
                  <c:v>55.551100000000012</c:v>
                </c:pt>
                <c:pt idx="44">
                  <c:v>53.916699999999999</c:v>
                </c:pt>
                <c:pt idx="45">
                  <c:v>54.0002</c:v>
                </c:pt>
                <c:pt idx="46">
                  <c:v>57.290900000000001</c:v>
                </c:pt>
                <c:pt idx="47">
                  <c:v>58.209499999999998</c:v>
                </c:pt>
                <c:pt idx="48">
                  <c:v>57.455300000000001</c:v>
                </c:pt>
                <c:pt idx="49">
                  <c:v>58.420099999999998</c:v>
                </c:pt>
                <c:pt idx="50">
                  <c:v>58.898099999999999</c:v>
                </c:pt>
                <c:pt idx="51">
                  <c:v>59.19380000000001</c:v>
                </c:pt>
                <c:pt idx="52">
                  <c:v>59.162799999999997</c:v>
                </c:pt>
                <c:pt idx="53">
                  <c:v>59.003799999999998</c:v>
                </c:pt>
                <c:pt idx="54">
                  <c:v>57.394300000000001</c:v>
                </c:pt>
                <c:pt idx="55">
                  <c:v>57.417900000000003</c:v>
                </c:pt>
                <c:pt idx="56">
                  <c:v>54.785400000000003</c:v>
                </c:pt>
                <c:pt idx="57">
                  <c:v>56.073599999999999</c:v>
                </c:pt>
                <c:pt idx="58">
                  <c:v>55.020600000000002</c:v>
                </c:pt>
                <c:pt idx="59">
                  <c:v>56.688000000000002</c:v>
                </c:pt>
                <c:pt idx="60">
                  <c:v>55.8889</c:v>
                </c:pt>
                <c:pt idx="61">
                  <c:v>55.387099999999997</c:v>
                </c:pt>
                <c:pt idx="62">
                  <c:v>56.204500000000003</c:v>
                </c:pt>
                <c:pt idx="63">
                  <c:v>59.621099999999998</c:v>
                </c:pt>
                <c:pt idx="64">
                  <c:v>57.850200000000001</c:v>
                </c:pt>
                <c:pt idx="65">
                  <c:v>57.502400000000002</c:v>
                </c:pt>
                <c:pt idx="66">
                  <c:v>58.5047</c:v>
                </c:pt>
                <c:pt idx="67">
                  <c:v>59.427900000000001</c:v>
                </c:pt>
                <c:pt idx="68">
                  <c:v>57.5852</c:v>
                </c:pt>
                <c:pt idx="69">
                  <c:v>58.122399999999999</c:v>
                </c:pt>
                <c:pt idx="70">
                  <c:v>55.0261</c:v>
                </c:pt>
                <c:pt idx="71">
                  <c:v>58.290799999999997</c:v>
                </c:pt>
                <c:pt idx="72">
                  <c:v>57.866</c:v>
                </c:pt>
                <c:pt idx="73">
                  <c:v>55.210999999999999</c:v>
                </c:pt>
                <c:pt idx="74">
                  <c:v>56.797600000000003</c:v>
                </c:pt>
                <c:pt idx="75">
                  <c:v>55.769399999999997</c:v>
                </c:pt>
                <c:pt idx="76">
                  <c:v>57.856400000000001</c:v>
                </c:pt>
                <c:pt idx="77">
                  <c:v>58.556699999999999</c:v>
                </c:pt>
                <c:pt idx="78">
                  <c:v>60.481099999999998</c:v>
                </c:pt>
                <c:pt idx="79">
                  <c:v>61.064400000000013</c:v>
                </c:pt>
                <c:pt idx="80">
                  <c:v>61.603200000000001</c:v>
                </c:pt>
                <c:pt idx="81">
                  <c:v>60.598799999999997</c:v>
                </c:pt>
                <c:pt idx="82">
                  <c:v>63.015900000000002</c:v>
                </c:pt>
                <c:pt idx="83">
                  <c:v>62.995800000000003</c:v>
                </c:pt>
                <c:pt idx="84">
                  <c:v>63.445399999999999</c:v>
                </c:pt>
                <c:pt idx="85">
                  <c:v>66.206999999999994</c:v>
                </c:pt>
                <c:pt idx="86">
                  <c:v>62.871699999999997</c:v>
                </c:pt>
                <c:pt idx="87">
                  <c:v>67.052499999999981</c:v>
                </c:pt>
                <c:pt idx="88">
                  <c:v>70.17259999999996</c:v>
                </c:pt>
                <c:pt idx="89">
                  <c:v>66.376299999999986</c:v>
                </c:pt>
                <c:pt idx="90">
                  <c:v>65.7012</c:v>
                </c:pt>
                <c:pt idx="91">
                  <c:v>60.932400000000001</c:v>
                </c:pt>
                <c:pt idx="92">
                  <c:v>60.151699999999998</c:v>
                </c:pt>
                <c:pt idx="93">
                  <c:v>59.921300000000002</c:v>
                </c:pt>
                <c:pt idx="94">
                  <c:v>58.998800000000003</c:v>
                </c:pt>
                <c:pt idx="95">
                  <c:v>57.244900000000001</c:v>
                </c:pt>
              </c:numCache>
            </c:numRef>
          </c:val>
          <c:extLst>
            <c:ext xmlns:c16="http://schemas.microsoft.com/office/drawing/2014/chart" uri="{C3380CC4-5D6E-409C-BE32-E72D297353CC}">
              <c16:uniqueId val="{00000000-B9F1-AA4E-88C0-F5C65B723358}"/>
            </c:ext>
          </c:extLst>
        </c:ser>
        <c:ser>
          <c:idx val="4"/>
          <c:order val="1"/>
          <c:tx>
            <c:strRef>
              <c:f>Charts!$J$2</c:f>
              <c:strCache>
                <c:ptCount val="1"/>
                <c:pt idx="0">
                  <c:v>HYDRO</c:v>
                </c:pt>
              </c:strCache>
            </c:strRef>
          </c:tx>
          <c:spPr>
            <a:solidFill>
              <a:srgbClr val="78A12E"/>
            </a:solidFill>
            <a:ln>
              <a:noFill/>
            </a:ln>
            <a:effectLst/>
          </c:spPr>
          <c:val>
            <c:numRef>
              <c:f>Charts!$J$3:$J$98</c:f>
              <c:numCache>
                <c:formatCode>General</c:formatCode>
                <c:ptCount val="96"/>
                <c:pt idx="0">
                  <c:v>45.027500000000003</c:v>
                </c:pt>
                <c:pt idx="1">
                  <c:v>51.37</c:v>
                </c:pt>
                <c:pt idx="2">
                  <c:v>50.455000000000013</c:v>
                </c:pt>
                <c:pt idx="3">
                  <c:v>52.2453</c:v>
                </c:pt>
                <c:pt idx="4">
                  <c:v>53.368899999999996</c:v>
                </c:pt>
                <c:pt idx="5">
                  <c:v>62.238</c:v>
                </c:pt>
                <c:pt idx="6">
                  <c:v>70.162699999999987</c:v>
                </c:pt>
                <c:pt idx="7">
                  <c:v>77.327999999999975</c:v>
                </c:pt>
                <c:pt idx="8">
                  <c:v>78.172899999999956</c:v>
                </c:pt>
                <c:pt idx="9">
                  <c:v>107.2009</c:v>
                </c:pt>
                <c:pt idx="10">
                  <c:v>103.7851</c:v>
                </c:pt>
                <c:pt idx="11">
                  <c:v>106.80840000000001</c:v>
                </c:pt>
                <c:pt idx="12">
                  <c:v>76.924300000000002</c:v>
                </c:pt>
                <c:pt idx="13">
                  <c:v>74.735399999999984</c:v>
                </c:pt>
                <c:pt idx="14">
                  <c:v>81.874799999999979</c:v>
                </c:pt>
                <c:pt idx="15">
                  <c:v>100.7406</c:v>
                </c:pt>
                <c:pt idx="16">
                  <c:v>83.221900000000005</c:v>
                </c:pt>
                <c:pt idx="17">
                  <c:v>110.4105</c:v>
                </c:pt>
                <c:pt idx="18">
                  <c:v>100.19240000000001</c:v>
                </c:pt>
                <c:pt idx="19">
                  <c:v>77.53</c:v>
                </c:pt>
                <c:pt idx="20">
                  <c:v>115.6422</c:v>
                </c:pt>
                <c:pt idx="21">
                  <c:v>94.669600000000003</c:v>
                </c:pt>
                <c:pt idx="22">
                  <c:v>82.130800000000008</c:v>
                </c:pt>
                <c:pt idx="23">
                  <c:v>46.387599999999999</c:v>
                </c:pt>
                <c:pt idx="24">
                  <c:v>47.908299999999997</c:v>
                </c:pt>
                <c:pt idx="25">
                  <c:v>49.4129</c:v>
                </c:pt>
                <c:pt idx="26">
                  <c:v>41.130099999999999</c:v>
                </c:pt>
                <c:pt idx="27">
                  <c:v>39.102800000000002</c:v>
                </c:pt>
                <c:pt idx="28">
                  <c:v>43.666200000000003</c:v>
                </c:pt>
                <c:pt idx="29">
                  <c:v>77.377600000000001</c:v>
                </c:pt>
                <c:pt idx="30">
                  <c:v>75.563500000000005</c:v>
                </c:pt>
                <c:pt idx="31">
                  <c:v>102.2342</c:v>
                </c:pt>
                <c:pt idx="32">
                  <c:v>98.738699999999994</c:v>
                </c:pt>
                <c:pt idx="33">
                  <c:v>92.82650000000001</c:v>
                </c:pt>
                <c:pt idx="34">
                  <c:v>81.029100000000014</c:v>
                </c:pt>
                <c:pt idx="35">
                  <c:v>83.759699999999995</c:v>
                </c:pt>
                <c:pt idx="36">
                  <c:v>97.650100000000009</c:v>
                </c:pt>
                <c:pt idx="37">
                  <c:v>120.97539999999999</c:v>
                </c:pt>
                <c:pt idx="38">
                  <c:v>98.673899999999961</c:v>
                </c:pt>
                <c:pt idx="39">
                  <c:v>101.3683</c:v>
                </c:pt>
                <c:pt idx="40">
                  <c:v>110.86709999999999</c:v>
                </c:pt>
                <c:pt idx="41">
                  <c:v>105.29640000000001</c:v>
                </c:pt>
                <c:pt idx="42">
                  <c:v>81.585799999999978</c:v>
                </c:pt>
                <c:pt idx="43">
                  <c:v>93.645700000000005</c:v>
                </c:pt>
                <c:pt idx="44">
                  <c:v>95.353999999999999</c:v>
                </c:pt>
                <c:pt idx="45">
                  <c:v>95.256800000000013</c:v>
                </c:pt>
                <c:pt idx="46">
                  <c:v>94.362100000000012</c:v>
                </c:pt>
                <c:pt idx="47">
                  <c:v>89.556899999999999</c:v>
                </c:pt>
                <c:pt idx="48">
                  <c:v>63.875799999999998</c:v>
                </c:pt>
                <c:pt idx="49">
                  <c:v>54.131799999999998</c:v>
                </c:pt>
                <c:pt idx="50">
                  <c:v>66.577600000000004</c:v>
                </c:pt>
                <c:pt idx="51">
                  <c:v>66.756200000000007</c:v>
                </c:pt>
                <c:pt idx="52">
                  <c:v>66.411799999999999</c:v>
                </c:pt>
                <c:pt idx="53">
                  <c:v>91.622099999999961</c:v>
                </c:pt>
                <c:pt idx="54">
                  <c:v>92.352499999999978</c:v>
                </c:pt>
                <c:pt idx="55">
                  <c:v>122.34610000000001</c:v>
                </c:pt>
                <c:pt idx="56">
                  <c:v>101.3552</c:v>
                </c:pt>
                <c:pt idx="57">
                  <c:v>91.435000000000002</c:v>
                </c:pt>
                <c:pt idx="58">
                  <c:v>92.599399999999974</c:v>
                </c:pt>
                <c:pt idx="59">
                  <c:v>88.352699999999984</c:v>
                </c:pt>
                <c:pt idx="60">
                  <c:v>75.286100000000005</c:v>
                </c:pt>
                <c:pt idx="61">
                  <c:v>101.4515</c:v>
                </c:pt>
                <c:pt idx="62">
                  <c:v>82.1965</c:v>
                </c:pt>
                <c:pt idx="63">
                  <c:v>101.0094</c:v>
                </c:pt>
                <c:pt idx="64">
                  <c:v>78.387400000000014</c:v>
                </c:pt>
                <c:pt idx="65">
                  <c:v>127.86660000000001</c:v>
                </c:pt>
                <c:pt idx="66">
                  <c:v>144.71879999999999</c:v>
                </c:pt>
                <c:pt idx="67">
                  <c:v>134.06729999999999</c:v>
                </c:pt>
                <c:pt idx="68">
                  <c:v>133.24100000000001</c:v>
                </c:pt>
                <c:pt idx="69">
                  <c:v>108.1769</c:v>
                </c:pt>
                <c:pt idx="70">
                  <c:v>87.709299999999999</c:v>
                </c:pt>
                <c:pt idx="71">
                  <c:v>86.587999999999994</c:v>
                </c:pt>
                <c:pt idx="72">
                  <c:v>81.653900000000007</c:v>
                </c:pt>
                <c:pt idx="73">
                  <c:v>72.0154</c:v>
                </c:pt>
                <c:pt idx="74">
                  <c:v>57.4315</c:v>
                </c:pt>
                <c:pt idx="75">
                  <c:v>49.051600000000001</c:v>
                </c:pt>
                <c:pt idx="76">
                  <c:v>44.627200000000002</c:v>
                </c:pt>
                <c:pt idx="77">
                  <c:v>64.280799999999999</c:v>
                </c:pt>
                <c:pt idx="78">
                  <c:v>74.175899999999956</c:v>
                </c:pt>
                <c:pt idx="79">
                  <c:v>67.607700000000008</c:v>
                </c:pt>
                <c:pt idx="80">
                  <c:v>103.61490000000001</c:v>
                </c:pt>
                <c:pt idx="81">
                  <c:v>67.325299999999984</c:v>
                </c:pt>
                <c:pt idx="82">
                  <c:v>101.2276</c:v>
                </c:pt>
                <c:pt idx="83">
                  <c:v>109.9765</c:v>
                </c:pt>
                <c:pt idx="84">
                  <c:v>91.808699999999973</c:v>
                </c:pt>
                <c:pt idx="85">
                  <c:v>64.025799999999975</c:v>
                </c:pt>
                <c:pt idx="86">
                  <c:v>77.13039999999998</c:v>
                </c:pt>
                <c:pt idx="87">
                  <c:v>76.911799999999999</c:v>
                </c:pt>
                <c:pt idx="88">
                  <c:v>102.38509999999999</c:v>
                </c:pt>
                <c:pt idx="89">
                  <c:v>114.9097</c:v>
                </c:pt>
                <c:pt idx="90">
                  <c:v>129.07900000000001</c:v>
                </c:pt>
                <c:pt idx="91">
                  <c:v>106.2734</c:v>
                </c:pt>
                <c:pt idx="92">
                  <c:v>82.886700000000005</c:v>
                </c:pt>
                <c:pt idx="93">
                  <c:v>60.423900000000003</c:v>
                </c:pt>
                <c:pt idx="94">
                  <c:v>66.203900000000004</c:v>
                </c:pt>
                <c:pt idx="95">
                  <c:v>74.407600000000002</c:v>
                </c:pt>
              </c:numCache>
            </c:numRef>
          </c:val>
          <c:extLst>
            <c:ext xmlns:c16="http://schemas.microsoft.com/office/drawing/2014/chart" uri="{C3380CC4-5D6E-409C-BE32-E72D297353CC}">
              <c16:uniqueId val="{00000001-B9F1-AA4E-88C0-F5C65B723358}"/>
            </c:ext>
          </c:extLst>
        </c:ser>
        <c:ser>
          <c:idx val="1"/>
          <c:order val="2"/>
          <c:tx>
            <c:strRef>
              <c:f>Charts!$G$2</c:f>
              <c:strCache>
                <c:ptCount val="1"/>
                <c:pt idx="0">
                  <c:v>COGEN</c:v>
                </c:pt>
              </c:strCache>
            </c:strRef>
          </c:tx>
          <c:spPr>
            <a:solidFill>
              <a:srgbClr val="FFC000"/>
            </a:solidFill>
            <a:ln>
              <a:noFill/>
            </a:ln>
            <a:effectLst/>
          </c:spPr>
          <c:val>
            <c:numRef>
              <c:f>Charts!$G$3:$G$98</c:f>
              <c:numCache>
                <c:formatCode>General</c:formatCode>
                <c:ptCount val="96"/>
                <c:pt idx="0">
                  <c:v>1371.3036</c:v>
                </c:pt>
                <c:pt idx="1">
                  <c:v>1374.3534999999999</c:v>
                </c:pt>
                <c:pt idx="2">
                  <c:v>1397.1011000000001</c:v>
                </c:pt>
                <c:pt idx="3">
                  <c:v>1400.4045000000001</c:v>
                </c:pt>
                <c:pt idx="4">
                  <c:v>1378.4508000000001</c:v>
                </c:pt>
                <c:pt idx="5">
                  <c:v>1344.2159999999999</c:v>
                </c:pt>
                <c:pt idx="6">
                  <c:v>1356.4104</c:v>
                </c:pt>
                <c:pt idx="7">
                  <c:v>1405.4549999999999</c:v>
                </c:pt>
                <c:pt idx="8">
                  <c:v>1409.0509999999999</c:v>
                </c:pt>
                <c:pt idx="9">
                  <c:v>1401.336</c:v>
                </c:pt>
                <c:pt idx="10">
                  <c:v>1423.8939</c:v>
                </c:pt>
                <c:pt idx="11">
                  <c:v>1464.9574</c:v>
                </c:pt>
                <c:pt idx="12">
                  <c:v>1436.2909</c:v>
                </c:pt>
                <c:pt idx="13">
                  <c:v>1388.7552000000001</c:v>
                </c:pt>
                <c:pt idx="14">
                  <c:v>1358.0518999999999</c:v>
                </c:pt>
                <c:pt idx="15">
                  <c:v>1355.7666999999999</c:v>
                </c:pt>
                <c:pt idx="16">
                  <c:v>1365.5735</c:v>
                </c:pt>
                <c:pt idx="17">
                  <c:v>1340.9085</c:v>
                </c:pt>
                <c:pt idx="18">
                  <c:v>1369.4925000000001</c:v>
                </c:pt>
                <c:pt idx="19">
                  <c:v>1359.0382</c:v>
                </c:pt>
                <c:pt idx="20">
                  <c:v>1351.6072999999999</c:v>
                </c:pt>
                <c:pt idx="21">
                  <c:v>1326.1488999999999</c:v>
                </c:pt>
                <c:pt idx="22">
                  <c:v>1362.4911</c:v>
                </c:pt>
                <c:pt idx="23">
                  <c:v>1382.5571</c:v>
                </c:pt>
                <c:pt idx="24">
                  <c:v>1374.4827</c:v>
                </c:pt>
                <c:pt idx="25">
                  <c:v>1355.0691999999999</c:v>
                </c:pt>
                <c:pt idx="26">
                  <c:v>1354.3625</c:v>
                </c:pt>
                <c:pt idx="27">
                  <c:v>1353.0838000000001</c:v>
                </c:pt>
                <c:pt idx="28">
                  <c:v>1348.1704</c:v>
                </c:pt>
                <c:pt idx="29">
                  <c:v>1350.0640000000001</c:v>
                </c:pt>
                <c:pt idx="30">
                  <c:v>1357.5948000000001</c:v>
                </c:pt>
                <c:pt idx="31">
                  <c:v>1378.4618</c:v>
                </c:pt>
                <c:pt idx="32">
                  <c:v>1378.1617000000001</c:v>
                </c:pt>
                <c:pt idx="33">
                  <c:v>1381.037</c:v>
                </c:pt>
                <c:pt idx="34">
                  <c:v>1350.7927</c:v>
                </c:pt>
                <c:pt idx="35">
                  <c:v>1299.4689000000001</c:v>
                </c:pt>
                <c:pt idx="36">
                  <c:v>1298.4167</c:v>
                </c:pt>
                <c:pt idx="37">
                  <c:v>1296.5916</c:v>
                </c:pt>
                <c:pt idx="38">
                  <c:v>1288.7174</c:v>
                </c:pt>
                <c:pt idx="39">
                  <c:v>1310.3852999999999</c:v>
                </c:pt>
                <c:pt idx="40">
                  <c:v>1300.2112999999999</c:v>
                </c:pt>
                <c:pt idx="41">
                  <c:v>1294.6511</c:v>
                </c:pt>
                <c:pt idx="42">
                  <c:v>1299.6344999999999</c:v>
                </c:pt>
                <c:pt idx="43">
                  <c:v>1291.8577</c:v>
                </c:pt>
                <c:pt idx="44">
                  <c:v>1291.6388999999999</c:v>
                </c:pt>
                <c:pt idx="45">
                  <c:v>1296.3557000000001</c:v>
                </c:pt>
                <c:pt idx="46">
                  <c:v>1306.6461999999999</c:v>
                </c:pt>
                <c:pt idx="47">
                  <c:v>1273.7648999999999</c:v>
                </c:pt>
                <c:pt idx="48">
                  <c:v>1252.1007</c:v>
                </c:pt>
                <c:pt idx="49">
                  <c:v>1255.6023</c:v>
                </c:pt>
                <c:pt idx="50">
                  <c:v>1283.8461</c:v>
                </c:pt>
                <c:pt idx="51">
                  <c:v>1318.4503</c:v>
                </c:pt>
                <c:pt idx="52">
                  <c:v>1292.2616</c:v>
                </c:pt>
                <c:pt idx="53">
                  <c:v>1282.258</c:v>
                </c:pt>
                <c:pt idx="54">
                  <c:v>1335.134</c:v>
                </c:pt>
                <c:pt idx="55">
                  <c:v>1389.0622000000001</c:v>
                </c:pt>
                <c:pt idx="56">
                  <c:v>1370.6956</c:v>
                </c:pt>
                <c:pt idx="57">
                  <c:v>1353.1016</c:v>
                </c:pt>
                <c:pt idx="58">
                  <c:v>1366.8649</c:v>
                </c:pt>
                <c:pt idx="59">
                  <c:v>1481.2159999999999</c:v>
                </c:pt>
                <c:pt idx="60">
                  <c:v>1354.9277</c:v>
                </c:pt>
                <c:pt idx="61">
                  <c:v>1340.8226999999999</c:v>
                </c:pt>
                <c:pt idx="62">
                  <c:v>1345.3117999999999</c:v>
                </c:pt>
                <c:pt idx="63">
                  <c:v>1328.4992</c:v>
                </c:pt>
                <c:pt idx="64">
                  <c:v>1326.2101</c:v>
                </c:pt>
                <c:pt idx="65">
                  <c:v>1360.3406</c:v>
                </c:pt>
                <c:pt idx="66">
                  <c:v>1370.3010999999999</c:v>
                </c:pt>
                <c:pt idx="67">
                  <c:v>1360.5803000000001</c:v>
                </c:pt>
                <c:pt idx="68">
                  <c:v>1439.94</c:v>
                </c:pt>
                <c:pt idx="69">
                  <c:v>1408.8378</c:v>
                </c:pt>
                <c:pt idx="70">
                  <c:v>1362.2157</c:v>
                </c:pt>
                <c:pt idx="71">
                  <c:v>1355.6831999999999</c:v>
                </c:pt>
                <c:pt idx="72">
                  <c:v>1265.2272</c:v>
                </c:pt>
                <c:pt idx="73">
                  <c:v>1238.6511</c:v>
                </c:pt>
                <c:pt idx="74">
                  <c:v>1240.1353999999999</c:v>
                </c:pt>
                <c:pt idx="75">
                  <c:v>1232.5062</c:v>
                </c:pt>
                <c:pt idx="76">
                  <c:v>1232.6840999999999</c:v>
                </c:pt>
                <c:pt idx="77">
                  <c:v>1246.5698</c:v>
                </c:pt>
                <c:pt idx="78">
                  <c:v>1248.3514</c:v>
                </c:pt>
                <c:pt idx="79">
                  <c:v>1266.2324000000001</c:v>
                </c:pt>
                <c:pt idx="80">
                  <c:v>1276.4715000000001</c:v>
                </c:pt>
                <c:pt idx="81">
                  <c:v>1266.2846</c:v>
                </c:pt>
                <c:pt idx="82">
                  <c:v>1294.2180000000001</c:v>
                </c:pt>
                <c:pt idx="83">
                  <c:v>1297.6695999999999</c:v>
                </c:pt>
                <c:pt idx="84">
                  <c:v>1307.3042</c:v>
                </c:pt>
                <c:pt idx="85">
                  <c:v>1327.7136</c:v>
                </c:pt>
                <c:pt idx="86">
                  <c:v>1323.1687999999999</c:v>
                </c:pt>
                <c:pt idx="87">
                  <c:v>1315.9324999999999</c:v>
                </c:pt>
                <c:pt idx="88">
                  <c:v>1301.6298999999999</c:v>
                </c:pt>
                <c:pt idx="89">
                  <c:v>1331.8713</c:v>
                </c:pt>
                <c:pt idx="90">
                  <c:v>1366.9087</c:v>
                </c:pt>
                <c:pt idx="91">
                  <c:v>1371.7746999999999</c:v>
                </c:pt>
                <c:pt idx="92">
                  <c:v>1329.8006</c:v>
                </c:pt>
                <c:pt idx="93">
                  <c:v>1251.6133</c:v>
                </c:pt>
                <c:pt idx="94">
                  <c:v>1207.8521000000001</c:v>
                </c:pt>
                <c:pt idx="95">
                  <c:v>1244.1735000000001</c:v>
                </c:pt>
              </c:numCache>
            </c:numRef>
          </c:val>
          <c:extLst>
            <c:ext xmlns:c16="http://schemas.microsoft.com/office/drawing/2014/chart" uri="{C3380CC4-5D6E-409C-BE32-E72D297353CC}">
              <c16:uniqueId val="{00000002-B9F1-AA4E-88C0-F5C65B723358}"/>
            </c:ext>
          </c:extLst>
        </c:ser>
        <c:ser>
          <c:idx val="0"/>
          <c:order val="3"/>
          <c:tx>
            <c:strRef>
              <c:f>Charts!$F$2</c:f>
              <c:strCache>
                <c:ptCount val="1"/>
                <c:pt idx="0">
                  <c:v>COAL</c:v>
                </c:pt>
              </c:strCache>
            </c:strRef>
          </c:tx>
          <c:spPr>
            <a:solidFill>
              <a:schemeClr val="tx1"/>
            </a:solidFill>
            <a:ln>
              <a:noFill/>
            </a:ln>
            <a:effectLst/>
          </c:spPr>
          <c:val>
            <c:numRef>
              <c:f>Charts!$F$3:$F$98</c:f>
              <c:numCache>
                <c:formatCode>General</c:formatCode>
                <c:ptCount val="96"/>
                <c:pt idx="0">
                  <c:v>4773.8692000000001</c:v>
                </c:pt>
                <c:pt idx="1">
                  <c:v>4614.9971999999998</c:v>
                </c:pt>
                <c:pt idx="2">
                  <c:v>4332.9753999999984</c:v>
                </c:pt>
                <c:pt idx="3">
                  <c:v>4253.1039000000001</c:v>
                </c:pt>
                <c:pt idx="4">
                  <c:v>4285.2403000000004</c:v>
                </c:pt>
                <c:pt idx="5">
                  <c:v>4629.0015999999996</c:v>
                </c:pt>
                <c:pt idx="6">
                  <c:v>4982.9162999999999</c:v>
                </c:pt>
                <c:pt idx="7">
                  <c:v>5112.3307000000004</c:v>
                </c:pt>
                <c:pt idx="8">
                  <c:v>5036.6319999999996</c:v>
                </c:pt>
                <c:pt idx="9">
                  <c:v>5108.8346000000001</c:v>
                </c:pt>
                <c:pt idx="10">
                  <c:v>5246.2927</c:v>
                </c:pt>
                <c:pt idx="11">
                  <c:v>5201.6298999999999</c:v>
                </c:pt>
                <c:pt idx="12">
                  <c:v>5170.3769000000011</c:v>
                </c:pt>
                <c:pt idx="13">
                  <c:v>5075.6417000000001</c:v>
                </c:pt>
                <c:pt idx="14">
                  <c:v>5027.5582000000004</c:v>
                </c:pt>
                <c:pt idx="15">
                  <c:v>4982.2737999999972</c:v>
                </c:pt>
                <c:pt idx="16">
                  <c:v>4979.8522000000003</c:v>
                </c:pt>
                <c:pt idx="17">
                  <c:v>4956.8816999999999</c:v>
                </c:pt>
                <c:pt idx="18">
                  <c:v>5021.5433000000003</c:v>
                </c:pt>
                <c:pt idx="19">
                  <c:v>4846.6421</c:v>
                </c:pt>
                <c:pt idx="20">
                  <c:v>4826.7304999999997</c:v>
                </c:pt>
                <c:pt idx="21">
                  <c:v>4779.8382000000001</c:v>
                </c:pt>
                <c:pt idx="22">
                  <c:v>4499.4357999999966</c:v>
                </c:pt>
                <c:pt idx="23">
                  <c:v>4087.1460000000002</c:v>
                </c:pt>
                <c:pt idx="24">
                  <c:v>3729.9495999999999</c:v>
                </c:pt>
                <c:pt idx="25">
                  <c:v>3556.8436999999999</c:v>
                </c:pt>
                <c:pt idx="26">
                  <c:v>3447.7311</c:v>
                </c:pt>
                <c:pt idx="27">
                  <c:v>3399.7945</c:v>
                </c:pt>
                <c:pt idx="28">
                  <c:v>3410.3299000000002</c:v>
                </c:pt>
                <c:pt idx="29">
                  <c:v>3613.3173999999999</c:v>
                </c:pt>
                <c:pt idx="30">
                  <c:v>4232.4675999999999</c:v>
                </c:pt>
                <c:pt idx="31">
                  <c:v>4984.2210999999998</c:v>
                </c:pt>
                <c:pt idx="32">
                  <c:v>5103.6742000000004</c:v>
                </c:pt>
                <c:pt idx="33">
                  <c:v>5109.8739999999998</c:v>
                </c:pt>
                <c:pt idx="34">
                  <c:v>5038.9155000000001</c:v>
                </c:pt>
                <c:pt idx="35">
                  <c:v>5010.9143000000004</c:v>
                </c:pt>
                <c:pt idx="36">
                  <c:v>4871.6100999999999</c:v>
                </c:pt>
                <c:pt idx="37">
                  <c:v>4918.3344999999999</c:v>
                </c:pt>
                <c:pt idx="38">
                  <c:v>5061.9097999999994</c:v>
                </c:pt>
                <c:pt idx="39">
                  <c:v>5059.0002999999997</c:v>
                </c:pt>
                <c:pt idx="40">
                  <c:v>5175.2408999999989</c:v>
                </c:pt>
                <c:pt idx="41">
                  <c:v>5265.2317000000003</c:v>
                </c:pt>
                <c:pt idx="42">
                  <c:v>5369.9452000000001</c:v>
                </c:pt>
                <c:pt idx="43">
                  <c:v>5299.148299999998</c:v>
                </c:pt>
                <c:pt idx="44">
                  <c:v>5146.1490000000003</c:v>
                </c:pt>
                <c:pt idx="45">
                  <c:v>4980.6476000000002</c:v>
                </c:pt>
                <c:pt idx="46">
                  <c:v>4718.5092000000004</c:v>
                </c:pt>
                <c:pt idx="47">
                  <c:v>4528.6385</c:v>
                </c:pt>
                <c:pt idx="48">
                  <c:v>4356.1644999999999</c:v>
                </c:pt>
                <c:pt idx="49">
                  <c:v>4201.4561999999996</c:v>
                </c:pt>
                <c:pt idx="50">
                  <c:v>4149.4521000000004</c:v>
                </c:pt>
                <c:pt idx="51">
                  <c:v>4116.7608</c:v>
                </c:pt>
                <c:pt idx="52">
                  <c:v>4150.1782999999996</c:v>
                </c:pt>
                <c:pt idx="53">
                  <c:v>4374.277</c:v>
                </c:pt>
                <c:pt idx="54">
                  <c:v>4876.0105000000003</c:v>
                </c:pt>
                <c:pt idx="55">
                  <c:v>5038.9126999999999</c:v>
                </c:pt>
                <c:pt idx="56">
                  <c:v>5025.4827999999998</c:v>
                </c:pt>
                <c:pt idx="57">
                  <c:v>5016.2924000000003</c:v>
                </c:pt>
                <c:pt idx="58">
                  <c:v>5008.8827000000001</c:v>
                </c:pt>
                <c:pt idx="59">
                  <c:v>5005.0792000000001</c:v>
                </c:pt>
                <c:pt idx="60">
                  <c:v>4993.0376999999989</c:v>
                </c:pt>
                <c:pt idx="61">
                  <c:v>5017.0767999999998</c:v>
                </c:pt>
                <c:pt idx="62">
                  <c:v>4997.2984000000006</c:v>
                </c:pt>
                <c:pt idx="63">
                  <c:v>5050.0448999999999</c:v>
                </c:pt>
                <c:pt idx="64">
                  <c:v>5029.4850999999999</c:v>
                </c:pt>
                <c:pt idx="65">
                  <c:v>4778.9624999999996</c:v>
                </c:pt>
                <c:pt idx="66">
                  <c:v>4924.6986999999999</c:v>
                </c:pt>
                <c:pt idx="67">
                  <c:v>5139.6741000000002</c:v>
                </c:pt>
                <c:pt idx="68">
                  <c:v>5131.0803000000014</c:v>
                </c:pt>
                <c:pt idx="69">
                  <c:v>5103.8359</c:v>
                </c:pt>
                <c:pt idx="70">
                  <c:v>5039.4376999999986</c:v>
                </c:pt>
                <c:pt idx="71">
                  <c:v>4946.9552999999996</c:v>
                </c:pt>
                <c:pt idx="72">
                  <c:v>4843.9686000000002</c:v>
                </c:pt>
                <c:pt idx="73">
                  <c:v>4788.5549000000001</c:v>
                </c:pt>
                <c:pt idx="74">
                  <c:v>4686.7275000000009</c:v>
                </c:pt>
                <c:pt idx="75">
                  <c:v>4623.8666000000003</c:v>
                </c:pt>
                <c:pt idx="76">
                  <c:v>4540.2629999999999</c:v>
                </c:pt>
                <c:pt idx="77">
                  <c:v>4560.7792000000009</c:v>
                </c:pt>
                <c:pt idx="78">
                  <c:v>4635.2380999999996</c:v>
                </c:pt>
                <c:pt idx="79">
                  <c:v>4670.2821000000004</c:v>
                </c:pt>
                <c:pt idx="80">
                  <c:v>4715.7871999999998</c:v>
                </c:pt>
                <c:pt idx="81">
                  <c:v>4714.0452000000014</c:v>
                </c:pt>
                <c:pt idx="82">
                  <c:v>4744.6653999999999</c:v>
                </c:pt>
                <c:pt idx="83">
                  <c:v>4884.0968000000003</c:v>
                </c:pt>
                <c:pt idx="84">
                  <c:v>4990.8690999999999</c:v>
                </c:pt>
                <c:pt idx="85">
                  <c:v>5018.6382999999978</c:v>
                </c:pt>
                <c:pt idx="86">
                  <c:v>5022.6448</c:v>
                </c:pt>
                <c:pt idx="87">
                  <c:v>5049.5897999999997</c:v>
                </c:pt>
                <c:pt idx="88">
                  <c:v>5082.9557000000004</c:v>
                </c:pt>
                <c:pt idx="89">
                  <c:v>5089.7089999999989</c:v>
                </c:pt>
                <c:pt idx="90">
                  <c:v>5170.2384999999986</c:v>
                </c:pt>
                <c:pt idx="91">
                  <c:v>5213.4598999999998</c:v>
                </c:pt>
                <c:pt idx="92">
                  <c:v>5217.1881999999996</c:v>
                </c:pt>
                <c:pt idx="93">
                  <c:v>5172.9623000000001</c:v>
                </c:pt>
                <c:pt idx="94">
                  <c:v>5071.7966999999999</c:v>
                </c:pt>
                <c:pt idx="95">
                  <c:v>4892.090400000001</c:v>
                </c:pt>
              </c:numCache>
            </c:numRef>
          </c:val>
          <c:extLst>
            <c:ext xmlns:c16="http://schemas.microsoft.com/office/drawing/2014/chart" uri="{C3380CC4-5D6E-409C-BE32-E72D297353CC}">
              <c16:uniqueId val="{00000003-B9F1-AA4E-88C0-F5C65B723358}"/>
            </c:ext>
          </c:extLst>
        </c:ser>
        <c:ser>
          <c:idx val="2"/>
          <c:order val="4"/>
          <c:tx>
            <c:strRef>
              <c:f>Charts!$H$2</c:f>
              <c:strCache>
                <c:ptCount val="1"/>
                <c:pt idx="0">
                  <c:v>CCGT</c:v>
                </c:pt>
              </c:strCache>
            </c:strRef>
          </c:tx>
          <c:spPr>
            <a:solidFill>
              <a:srgbClr val="AB7942"/>
            </a:solidFill>
            <a:ln>
              <a:noFill/>
            </a:ln>
            <a:effectLst/>
          </c:spPr>
          <c:val>
            <c:numRef>
              <c:f>Charts!$H$3:$H$98</c:f>
              <c:numCache>
                <c:formatCode>General</c:formatCode>
                <c:ptCount val="96"/>
                <c:pt idx="0">
                  <c:v>145.51589999999999</c:v>
                </c:pt>
                <c:pt idx="1">
                  <c:v>136.57490000000001</c:v>
                </c:pt>
                <c:pt idx="2">
                  <c:v>138.5352</c:v>
                </c:pt>
                <c:pt idx="3">
                  <c:v>138.62289999999999</c:v>
                </c:pt>
                <c:pt idx="4">
                  <c:v>139.15190000000001</c:v>
                </c:pt>
                <c:pt idx="5">
                  <c:v>136.3459</c:v>
                </c:pt>
                <c:pt idx="6">
                  <c:v>144.58770000000001</c:v>
                </c:pt>
                <c:pt idx="7">
                  <c:v>167.4496</c:v>
                </c:pt>
                <c:pt idx="8">
                  <c:v>173.98400000000001</c:v>
                </c:pt>
                <c:pt idx="9">
                  <c:v>163.14879999999999</c:v>
                </c:pt>
                <c:pt idx="10">
                  <c:v>157.18799999999999</c:v>
                </c:pt>
                <c:pt idx="11">
                  <c:v>159.76570000000001</c:v>
                </c:pt>
                <c:pt idx="12">
                  <c:v>159.37370000000001</c:v>
                </c:pt>
                <c:pt idx="13">
                  <c:v>156.82040000000001</c:v>
                </c:pt>
                <c:pt idx="14">
                  <c:v>157.46449999999999</c:v>
                </c:pt>
                <c:pt idx="15">
                  <c:v>161.18690000000001</c:v>
                </c:pt>
                <c:pt idx="16">
                  <c:v>175.97130000000001</c:v>
                </c:pt>
                <c:pt idx="17">
                  <c:v>206.75020000000001</c:v>
                </c:pt>
                <c:pt idx="18">
                  <c:v>202.12350000000001</c:v>
                </c:pt>
                <c:pt idx="19">
                  <c:v>160.84440000000001</c:v>
                </c:pt>
                <c:pt idx="20">
                  <c:v>159.3168</c:v>
                </c:pt>
                <c:pt idx="21">
                  <c:v>156.702</c:v>
                </c:pt>
                <c:pt idx="22">
                  <c:v>142.46549999999999</c:v>
                </c:pt>
                <c:pt idx="23">
                  <c:v>138.90209999999999</c:v>
                </c:pt>
                <c:pt idx="24">
                  <c:v>136.96299999999999</c:v>
                </c:pt>
                <c:pt idx="25">
                  <c:v>137.00810000000001</c:v>
                </c:pt>
                <c:pt idx="26">
                  <c:v>136.97720000000001</c:v>
                </c:pt>
                <c:pt idx="27">
                  <c:v>136.94640000000001</c:v>
                </c:pt>
                <c:pt idx="28">
                  <c:v>136.97030000000001</c:v>
                </c:pt>
                <c:pt idx="29">
                  <c:v>136.96549999999999</c:v>
                </c:pt>
                <c:pt idx="30">
                  <c:v>136.93350000000001</c:v>
                </c:pt>
                <c:pt idx="31">
                  <c:v>139.92740000000001</c:v>
                </c:pt>
                <c:pt idx="32">
                  <c:v>136.98330000000001</c:v>
                </c:pt>
                <c:pt idx="33">
                  <c:v>138.28960000000001</c:v>
                </c:pt>
                <c:pt idx="34">
                  <c:v>139.2509</c:v>
                </c:pt>
                <c:pt idx="35">
                  <c:v>136.21459999999999</c:v>
                </c:pt>
                <c:pt idx="36">
                  <c:v>137.3862</c:v>
                </c:pt>
                <c:pt idx="37">
                  <c:v>138.5814</c:v>
                </c:pt>
                <c:pt idx="38">
                  <c:v>140.51929999999999</c:v>
                </c:pt>
                <c:pt idx="39">
                  <c:v>138.87129999999999</c:v>
                </c:pt>
                <c:pt idx="40">
                  <c:v>140.3212</c:v>
                </c:pt>
                <c:pt idx="41">
                  <c:v>137.614</c:v>
                </c:pt>
                <c:pt idx="42">
                  <c:v>137.62889999999999</c:v>
                </c:pt>
                <c:pt idx="43">
                  <c:v>139.96530000000001</c:v>
                </c:pt>
                <c:pt idx="44">
                  <c:v>142.44710000000001</c:v>
                </c:pt>
                <c:pt idx="45">
                  <c:v>143.8818</c:v>
                </c:pt>
                <c:pt idx="46">
                  <c:v>137.1139</c:v>
                </c:pt>
                <c:pt idx="47">
                  <c:v>135.8683</c:v>
                </c:pt>
                <c:pt idx="48">
                  <c:v>138.19890000000001</c:v>
                </c:pt>
                <c:pt idx="49">
                  <c:v>138.14789999999999</c:v>
                </c:pt>
                <c:pt idx="50">
                  <c:v>138.80690000000001</c:v>
                </c:pt>
                <c:pt idx="51">
                  <c:v>138.54509999999999</c:v>
                </c:pt>
                <c:pt idx="52">
                  <c:v>138.78440000000001</c:v>
                </c:pt>
                <c:pt idx="53">
                  <c:v>138.5504</c:v>
                </c:pt>
                <c:pt idx="54">
                  <c:v>153.89660000000001</c:v>
                </c:pt>
                <c:pt idx="55">
                  <c:v>276.54739999999998</c:v>
                </c:pt>
                <c:pt idx="56">
                  <c:v>274.08589999999998</c:v>
                </c:pt>
                <c:pt idx="57">
                  <c:v>379.66860000000003</c:v>
                </c:pt>
                <c:pt idx="58">
                  <c:v>400.62290000000002</c:v>
                </c:pt>
                <c:pt idx="59">
                  <c:v>437.21679999999998</c:v>
                </c:pt>
                <c:pt idx="60">
                  <c:v>419.57350000000002</c:v>
                </c:pt>
                <c:pt idx="61">
                  <c:v>409.04399999999998</c:v>
                </c:pt>
                <c:pt idx="62">
                  <c:v>415.7930999999997</c:v>
                </c:pt>
                <c:pt idx="63">
                  <c:v>313.11840000000001</c:v>
                </c:pt>
                <c:pt idx="64">
                  <c:v>211.26679999999999</c:v>
                </c:pt>
                <c:pt idx="65">
                  <c:v>196.0181</c:v>
                </c:pt>
                <c:pt idx="66">
                  <c:v>195.50280000000001</c:v>
                </c:pt>
                <c:pt idx="67">
                  <c:v>229.02520000000001</c:v>
                </c:pt>
                <c:pt idx="68">
                  <c:v>370.44880000000001</c:v>
                </c:pt>
                <c:pt idx="69">
                  <c:v>378.75020000000001</c:v>
                </c:pt>
                <c:pt idx="70">
                  <c:v>305.23209999999972</c:v>
                </c:pt>
                <c:pt idx="71">
                  <c:v>182.08840000000001</c:v>
                </c:pt>
                <c:pt idx="72">
                  <c:v>156.66739999999999</c:v>
                </c:pt>
                <c:pt idx="73">
                  <c:v>157.24680000000001</c:v>
                </c:pt>
                <c:pt idx="74">
                  <c:v>157.4222</c:v>
                </c:pt>
                <c:pt idx="75">
                  <c:v>157.27959999999999</c:v>
                </c:pt>
                <c:pt idx="76">
                  <c:v>157.3015</c:v>
                </c:pt>
                <c:pt idx="77">
                  <c:v>157.1207</c:v>
                </c:pt>
                <c:pt idx="78">
                  <c:v>156.8623</c:v>
                </c:pt>
                <c:pt idx="79">
                  <c:v>165.0265</c:v>
                </c:pt>
                <c:pt idx="80">
                  <c:v>171.875</c:v>
                </c:pt>
                <c:pt idx="81">
                  <c:v>193.44220000000001</c:v>
                </c:pt>
                <c:pt idx="82">
                  <c:v>194.90710000000001</c:v>
                </c:pt>
                <c:pt idx="83">
                  <c:v>187.1378</c:v>
                </c:pt>
                <c:pt idx="84">
                  <c:v>189.096</c:v>
                </c:pt>
                <c:pt idx="85">
                  <c:v>247.93530000000001</c:v>
                </c:pt>
                <c:pt idx="86">
                  <c:v>253.3776</c:v>
                </c:pt>
                <c:pt idx="87">
                  <c:v>252.279</c:v>
                </c:pt>
                <c:pt idx="88">
                  <c:v>250.81639999999999</c:v>
                </c:pt>
                <c:pt idx="89">
                  <c:v>323.73180000000002</c:v>
                </c:pt>
                <c:pt idx="90">
                  <c:v>388.40640000000002</c:v>
                </c:pt>
                <c:pt idx="91">
                  <c:v>376.12740000000002</c:v>
                </c:pt>
                <c:pt idx="92">
                  <c:v>373.99049999999971</c:v>
                </c:pt>
                <c:pt idx="93">
                  <c:v>377.96210000000002</c:v>
                </c:pt>
                <c:pt idx="94">
                  <c:v>286.99200000000002</c:v>
                </c:pt>
                <c:pt idx="95">
                  <c:v>186.44909999999999</c:v>
                </c:pt>
              </c:numCache>
            </c:numRef>
          </c:val>
          <c:extLst>
            <c:ext xmlns:c16="http://schemas.microsoft.com/office/drawing/2014/chart" uri="{C3380CC4-5D6E-409C-BE32-E72D297353CC}">
              <c16:uniqueId val="{00000004-B9F1-AA4E-88C0-F5C65B723358}"/>
            </c:ext>
          </c:extLst>
        </c:ser>
        <c:ser>
          <c:idx val="3"/>
          <c:order val="5"/>
          <c:tx>
            <c:strRef>
              <c:f>Charts!$I$2</c:f>
              <c:strCache>
                <c:ptCount val="1"/>
                <c:pt idx="0">
                  <c:v>SCGT</c:v>
                </c:pt>
              </c:strCache>
            </c:strRef>
          </c:tx>
          <c:spPr>
            <a:solidFill>
              <a:srgbClr val="FF2600"/>
            </a:solidFill>
            <a:ln>
              <a:noFill/>
            </a:ln>
            <a:effectLst/>
          </c:spPr>
          <c:val>
            <c:numRef>
              <c:f>Charts!$I$3:$I$98</c:f>
              <c:numCache>
                <c:formatCode>General</c:formatCode>
                <c:ptCount val="96"/>
                <c:pt idx="0">
                  <c:v>16.956800000000001</c:v>
                </c:pt>
                <c:pt idx="1">
                  <c:v>11.4184</c:v>
                </c:pt>
                <c:pt idx="2">
                  <c:v>9.4499999999999993</c:v>
                </c:pt>
                <c:pt idx="3">
                  <c:v>9.4436</c:v>
                </c:pt>
                <c:pt idx="4">
                  <c:v>9.4724000000000004</c:v>
                </c:pt>
                <c:pt idx="5">
                  <c:v>9.4288000000000007</c:v>
                </c:pt>
                <c:pt idx="6">
                  <c:v>9.6052</c:v>
                </c:pt>
                <c:pt idx="7">
                  <c:v>13.622</c:v>
                </c:pt>
                <c:pt idx="8">
                  <c:v>19.123999999999999</c:v>
                </c:pt>
                <c:pt idx="9">
                  <c:v>19.3172</c:v>
                </c:pt>
                <c:pt idx="10">
                  <c:v>19.334</c:v>
                </c:pt>
                <c:pt idx="11">
                  <c:v>19.3032</c:v>
                </c:pt>
                <c:pt idx="12">
                  <c:v>19.538399999999999</c:v>
                </c:pt>
                <c:pt idx="13">
                  <c:v>19.373200000000001</c:v>
                </c:pt>
                <c:pt idx="14">
                  <c:v>19.367599999999999</c:v>
                </c:pt>
                <c:pt idx="15">
                  <c:v>25.247599999999998</c:v>
                </c:pt>
                <c:pt idx="16">
                  <c:v>25.548200000000001</c:v>
                </c:pt>
                <c:pt idx="17">
                  <c:v>24.484400000000001</c:v>
                </c:pt>
                <c:pt idx="18">
                  <c:v>32.054400000000001</c:v>
                </c:pt>
                <c:pt idx="19">
                  <c:v>34.395200000000003</c:v>
                </c:pt>
                <c:pt idx="20">
                  <c:v>34.1432</c:v>
                </c:pt>
                <c:pt idx="21">
                  <c:v>34.112400000000001</c:v>
                </c:pt>
                <c:pt idx="22">
                  <c:v>27.006</c:v>
                </c:pt>
                <c:pt idx="23">
                  <c:v>15.336399999999999</c:v>
                </c:pt>
                <c:pt idx="24">
                  <c:v>9.9763999999999999</c:v>
                </c:pt>
                <c:pt idx="25">
                  <c:v>9.8588000000000005</c:v>
                </c:pt>
                <c:pt idx="26">
                  <c:v>10.039199999999999</c:v>
                </c:pt>
                <c:pt idx="27">
                  <c:v>10.214399999999999</c:v>
                </c:pt>
                <c:pt idx="28">
                  <c:v>10.3248</c:v>
                </c:pt>
                <c:pt idx="29">
                  <c:v>14.364000000000001</c:v>
                </c:pt>
                <c:pt idx="30">
                  <c:v>21.081199999999999</c:v>
                </c:pt>
                <c:pt idx="31">
                  <c:v>37.872799999999998</c:v>
                </c:pt>
                <c:pt idx="32">
                  <c:v>37.631999999999998</c:v>
                </c:pt>
                <c:pt idx="33">
                  <c:v>37.475200000000001</c:v>
                </c:pt>
                <c:pt idx="34">
                  <c:v>37.455599999999997</c:v>
                </c:pt>
                <c:pt idx="35">
                  <c:v>37.242800000000003</c:v>
                </c:pt>
                <c:pt idx="36">
                  <c:v>37.0944</c:v>
                </c:pt>
                <c:pt idx="37">
                  <c:v>37.142000000000003</c:v>
                </c:pt>
                <c:pt idx="38">
                  <c:v>37.172800000000002</c:v>
                </c:pt>
                <c:pt idx="39">
                  <c:v>37.276400000000002</c:v>
                </c:pt>
                <c:pt idx="40">
                  <c:v>37.382800000000003</c:v>
                </c:pt>
                <c:pt idx="41">
                  <c:v>37.601199999999999</c:v>
                </c:pt>
                <c:pt idx="42">
                  <c:v>37.6404</c:v>
                </c:pt>
                <c:pt idx="43">
                  <c:v>37.371600000000001</c:v>
                </c:pt>
                <c:pt idx="44">
                  <c:v>37.329599999999999</c:v>
                </c:pt>
                <c:pt idx="45">
                  <c:v>37.077599999999997</c:v>
                </c:pt>
                <c:pt idx="46">
                  <c:v>34.876800000000003</c:v>
                </c:pt>
                <c:pt idx="47">
                  <c:v>7.7139999999999986</c:v>
                </c:pt>
                <c:pt idx="48">
                  <c:v>4.4964000000000004</c:v>
                </c:pt>
                <c:pt idx="49">
                  <c:v>4.6032000000000002</c:v>
                </c:pt>
                <c:pt idx="50">
                  <c:v>4.9695999999999998</c:v>
                </c:pt>
                <c:pt idx="51">
                  <c:v>4.9867999999999997</c:v>
                </c:pt>
                <c:pt idx="52">
                  <c:v>4.8879999999999999</c:v>
                </c:pt>
                <c:pt idx="53">
                  <c:v>4.9055999999999997</c:v>
                </c:pt>
                <c:pt idx="54">
                  <c:v>4.8216000000000001</c:v>
                </c:pt>
                <c:pt idx="55">
                  <c:v>19.827999999999999</c:v>
                </c:pt>
                <c:pt idx="56">
                  <c:v>208.4444</c:v>
                </c:pt>
                <c:pt idx="57">
                  <c:v>219.62360000000001</c:v>
                </c:pt>
                <c:pt idx="58">
                  <c:v>204.92779999999999</c:v>
                </c:pt>
                <c:pt idx="59">
                  <c:v>125.46939999999999</c:v>
                </c:pt>
                <c:pt idx="60">
                  <c:v>126.25620000000001</c:v>
                </c:pt>
                <c:pt idx="61">
                  <c:v>127.5074</c:v>
                </c:pt>
                <c:pt idx="62">
                  <c:v>127.5834</c:v>
                </c:pt>
                <c:pt idx="63">
                  <c:v>128.4374</c:v>
                </c:pt>
                <c:pt idx="64">
                  <c:v>128.54239999999999</c:v>
                </c:pt>
                <c:pt idx="65">
                  <c:v>129.53639999999999</c:v>
                </c:pt>
                <c:pt idx="66">
                  <c:v>130.0838</c:v>
                </c:pt>
                <c:pt idx="67">
                  <c:v>23.5578</c:v>
                </c:pt>
                <c:pt idx="68">
                  <c:v>19.443200000000001</c:v>
                </c:pt>
                <c:pt idx="69">
                  <c:v>19.32</c:v>
                </c:pt>
                <c:pt idx="70">
                  <c:v>19.252400000000002</c:v>
                </c:pt>
                <c:pt idx="71">
                  <c:v>19.193999999999999</c:v>
                </c:pt>
                <c:pt idx="72">
                  <c:v>13.2156</c:v>
                </c:pt>
                <c:pt idx="73">
                  <c:v>4.8552</c:v>
                </c:pt>
                <c:pt idx="74">
                  <c:v>5.1571999999999996</c:v>
                </c:pt>
                <c:pt idx="75">
                  <c:v>4.9951999999999996</c:v>
                </c:pt>
                <c:pt idx="76">
                  <c:v>5.1939999999999973</c:v>
                </c:pt>
                <c:pt idx="77">
                  <c:v>5.1016000000000004</c:v>
                </c:pt>
                <c:pt idx="78">
                  <c:v>4.9028</c:v>
                </c:pt>
                <c:pt idx="79">
                  <c:v>7.38</c:v>
                </c:pt>
                <c:pt idx="80">
                  <c:v>10.2584</c:v>
                </c:pt>
                <c:pt idx="81">
                  <c:v>10.0352</c:v>
                </c:pt>
                <c:pt idx="82">
                  <c:v>9.8391999999999999</c:v>
                </c:pt>
                <c:pt idx="83">
                  <c:v>9.7467999999999986</c:v>
                </c:pt>
                <c:pt idx="84">
                  <c:v>9.7271999999999963</c:v>
                </c:pt>
                <c:pt idx="85">
                  <c:v>9.6739999999999995</c:v>
                </c:pt>
                <c:pt idx="86">
                  <c:v>9.8308</c:v>
                </c:pt>
                <c:pt idx="87">
                  <c:v>10.032400000000001</c:v>
                </c:pt>
                <c:pt idx="88">
                  <c:v>12.6112</c:v>
                </c:pt>
                <c:pt idx="89">
                  <c:v>14.6592</c:v>
                </c:pt>
                <c:pt idx="90">
                  <c:v>47.026000000000003</c:v>
                </c:pt>
                <c:pt idx="91">
                  <c:v>56.852400000000003</c:v>
                </c:pt>
                <c:pt idx="92">
                  <c:v>14.1792</c:v>
                </c:pt>
                <c:pt idx="93">
                  <c:v>14.201599999999999</c:v>
                </c:pt>
                <c:pt idx="94">
                  <c:v>10.315200000000001</c:v>
                </c:pt>
                <c:pt idx="95">
                  <c:v>9.5676000000000005</c:v>
                </c:pt>
              </c:numCache>
            </c:numRef>
          </c:val>
          <c:extLst>
            <c:ext xmlns:c16="http://schemas.microsoft.com/office/drawing/2014/chart" uri="{C3380CC4-5D6E-409C-BE32-E72D297353CC}">
              <c16:uniqueId val="{00000005-B9F1-AA4E-88C0-F5C65B723358}"/>
            </c:ext>
          </c:extLst>
        </c:ser>
        <c:ser>
          <c:idx val="5"/>
          <c:order val="6"/>
          <c:tx>
            <c:strRef>
              <c:f>Charts!$K$2</c:f>
              <c:strCache>
                <c:ptCount val="1"/>
                <c:pt idx="0">
                  <c:v>WIND</c:v>
                </c:pt>
              </c:strCache>
            </c:strRef>
          </c:tx>
          <c:spPr>
            <a:solidFill>
              <a:srgbClr val="0182A9"/>
            </a:solidFill>
            <a:ln>
              <a:noFill/>
            </a:ln>
            <a:effectLst/>
          </c:spPr>
          <c:val>
            <c:numRef>
              <c:f>Charts!$K$3:$K$98</c:f>
              <c:numCache>
                <c:formatCode>General</c:formatCode>
                <c:ptCount val="96"/>
                <c:pt idx="0">
                  <c:v>177.8126</c:v>
                </c:pt>
                <c:pt idx="1">
                  <c:v>200.49789999999999</c:v>
                </c:pt>
                <c:pt idx="2">
                  <c:v>203.4511</c:v>
                </c:pt>
                <c:pt idx="3">
                  <c:v>252.00069999999999</c:v>
                </c:pt>
                <c:pt idx="4">
                  <c:v>280.33710000000002</c:v>
                </c:pt>
                <c:pt idx="5">
                  <c:v>301.04000000000002</c:v>
                </c:pt>
                <c:pt idx="6">
                  <c:v>393.45530000000002</c:v>
                </c:pt>
                <c:pt idx="7">
                  <c:v>525.88589999999999</c:v>
                </c:pt>
                <c:pt idx="8">
                  <c:v>532.74639999999999</c:v>
                </c:pt>
                <c:pt idx="9">
                  <c:v>466.20280000000002</c:v>
                </c:pt>
                <c:pt idx="10">
                  <c:v>455.7543</c:v>
                </c:pt>
                <c:pt idx="11">
                  <c:v>442.60500000000002</c:v>
                </c:pt>
                <c:pt idx="12">
                  <c:v>516.03600000000006</c:v>
                </c:pt>
                <c:pt idx="13">
                  <c:v>635.72310000000004</c:v>
                </c:pt>
                <c:pt idx="14">
                  <c:v>694.63799999999958</c:v>
                </c:pt>
                <c:pt idx="15">
                  <c:v>706.7912</c:v>
                </c:pt>
                <c:pt idx="16">
                  <c:v>752.1389999999999</c:v>
                </c:pt>
                <c:pt idx="17">
                  <c:v>730.3299999999997</c:v>
                </c:pt>
                <c:pt idx="18">
                  <c:v>744.17960000000005</c:v>
                </c:pt>
                <c:pt idx="19">
                  <c:v>801.16280000000006</c:v>
                </c:pt>
                <c:pt idx="20">
                  <c:v>739.56219999999939</c:v>
                </c:pt>
                <c:pt idx="21">
                  <c:v>798.01200000000017</c:v>
                </c:pt>
                <c:pt idx="22">
                  <c:v>745.39899999999989</c:v>
                </c:pt>
                <c:pt idx="23">
                  <c:v>816.03470000000004</c:v>
                </c:pt>
                <c:pt idx="24">
                  <c:v>893.38719999999978</c:v>
                </c:pt>
                <c:pt idx="25">
                  <c:v>826.59159999999986</c:v>
                </c:pt>
                <c:pt idx="26">
                  <c:v>985.09770000000003</c:v>
                </c:pt>
                <c:pt idx="27">
                  <c:v>1081.0554</c:v>
                </c:pt>
                <c:pt idx="28">
                  <c:v>1084.7257</c:v>
                </c:pt>
                <c:pt idx="29">
                  <c:v>1029.7989</c:v>
                </c:pt>
                <c:pt idx="30">
                  <c:v>911.59289999999999</c:v>
                </c:pt>
                <c:pt idx="31">
                  <c:v>698.51670000000001</c:v>
                </c:pt>
                <c:pt idx="32">
                  <c:v>609.50149999999996</c:v>
                </c:pt>
                <c:pt idx="33">
                  <c:v>644.3005999999998</c:v>
                </c:pt>
                <c:pt idx="34">
                  <c:v>708.46959999999979</c:v>
                </c:pt>
                <c:pt idx="35">
                  <c:v>796.5663999999997</c:v>
                </c:pt>
                <c:pt idx="36">
                  <c:v>833.40650000000005</c:v>
                </c:pt>
                <c:pt idx="37">
                  <c:v>796.82599999999979</c:v>
                </c:pt>
                <c:pt idx="38">
                  <c:v>736.16239999999959</c:v>
                </c:pt>
                <c:pt idx="39">
                  <c:v>676.9892000000001</c:v>
                </c:pt>
                <c:pt idx="40">
                  <c:v>648.22080000000005</c:v>
                </c:pt>
                <c:pt idx="41">
                  <c:v>641.63049999999998</c:v>
                </c:pt>
                <c:pt idx="42">
                  <c:v>669.60509999999999</c:v>
                </c:pt>
                <c:pt idx="43">
                  <c:v>711.46030000000007</c:v>
                </c:pt>
                <c:pt idx="44">
                  <c:v>780.24669999999958</c:v>
                </c:pt>
                <c:pt idx="45">
                  <c:v>701.04579999999999</c:v>
                </c:pt>
                <c:pt idx="46">
                  <c:v>605.27779999999996</c:v>
                </c:pt>
                <c:pt idx="47">
                  <c:v>536.82979999999998</c:v>
                </c:pt>
                <c:pt idx="48">
                  <c:v>508.49220000000003</c:v>
                </c:pt>
                <c:pt idx="49">
                  <c:v>459.60210000000001</c:v>
                </c:pt>
                <c:pt idx="50">
                  <c:v>388.78089999999997</c:v>
                </c:pt>
                <c:pt idx="51">
                  <c:v>337.6447</c:v>
                </c:pt>
                <c:pt idx="52">
                  <c:v>368.69380000000012</c:v>
                </c:pt>
                <c:pt idx="53">
                  <c:v>445.09629999999959</c:v>
                </c:pt>
                <c:pt idx="54">
                  <c:v>441.47930000000002</c:v>
                </c:pt>
                <c:pt idx="55">
                  <c:v>400.44069999999999</c:v>
                </c:pt>
                <c:pt idx="56">
                  <c:v>399.23570000000012</c:v>
                </c:pt>
                <c:pt idx="57">
                  <c:v>373.90519999999998</c:v>
                </c:pt>
                <c:pt idx="58">
                  <c:v>398.68279999999999</c:v>
                </c:pt>
                <c:pt idx="59">
                  <c:v>373.47959999999961</c:v>
                </c:pt>
                <c:pt idx="60">
                  <c:v>437.19279999999998</c:v>
                </c:pt>
                <c:pt idx="61">
                  <c:v>385.86</c:v>
                </c:pt>
                <c:pt idx="62">
                  <c:v>419.22399999999959</c:v>
                </c:pt>
                <c:pt idx="63">
                  <c:v>440.20350000000002</c:v>
                </c:pt>
                <c:pt idx="64">
                  <c:v>555.37419999999997</c:v>
                </c:pt>
                <c:pt idx="65">
                  <c:v>707.01369999999997</c:v>
                </c:pt>
                <c:pt idx="66">
                  <c:v>560.14350000000002</c:v>
                </c:pt>
                <c:pt idx="67">
                  <c:v>412.93790000000001</c:v>
                </c:pt>
                <c:pt idx="68">
                  <c:v>217.4786</c:v>
                </c:pt>
                <c:pt idx="69">
                  <c:v>101.3353</c:v>
                </c:pt>
                <c:pt idx="70">
                  <c:v>84.505099999999999</c:v>
                </c:pt>
                <c:pt idx="71">
                  <c:v>62.512999999999998</c:v>
                </c:pt>
                <c:pt idx="72">
                  <c:v>38.835299999999997</c:v>
                </c:pt>
                <c:pt idx="73">
                  <c:v>56.8855</c:v>
                </c:pt>
                <c:pt idx="74">
                  <c:v>89.263799999999975</c:v>
                </c:pt>
                <c:pt idx="75">
                  <c:v>134.16820000000001</c:v>
                </c:pt>
                <c:pt idx="76">
                  <c:v>190.61850000000001</c:v>
                </c:pt>
                <c:pt idx="77">
                  <c:v>282.09840000000003</c:v>
                </c:pt>
                <c:pt idx="78">
                  <c:v>385.61340000000001</c:v>
                </c:pt>
                <c:pt idx="79">
                  <c:v>491.34519999999998</c:v>
                </c:pt>
                <c:pt idx="80">
                  <c:v>539.72640000000001</c:v>
                </c:pt>
                <c:pt idx="81">
                  <c:v>779.82349999999997</c:v>
                </c:pt>
                <c:pt idx="82">
                  <c:v>687.50879999999995</c:v>
                </c:pt>
                <c:pt idx="83">
                  <c:v>547.37969999999996</c:v>
                </c:pt>
                <c:pt idx="84">
                  <c:v>364.09120000000001</c:v>
                </c:pt>
                <c:pt idx="85">
                  <c:v>227.9196</c:v>
                </c:pt>
                <c:pt idx="86">
                  <c:v>166.8013</c:v>
                </c:pt>
                <c:pt idx="87">
                  <c:v>109.0471</c:v>
                </c:pt>
                <c:pt idx="88">
                  <c:v>52.021999999999998</c:v>
                </c:pt>
                <c:pt idx="89">
                  <c:v>30.070699999999999</c:v>
                </c:pt>
                <c:pt idx="90">
                  <c:v>23.145700000000001</c:v>
                </c:pt>
                <c:pt idx="91">
                  <c:v>11.3049</c:v>
                </c:pt>
                <c:pt idx="92">
                  <c:v>5.5503</c:v>
                </c:pt>
                <c:pt idx="93">
                  <c:v>20.712399999999999</c:v>
                </c:pt>
                <c:pt idx="94">
                  <c:v>48.755300000000013</c:v>
                </c:pt>
                <c:pt idx="95">
                  <c:v>105.355</c:v>
                </c:pt>
              </c:numCache>
            </c:numRef>
          </c:val>
          <c:extLst>
            <c:ext xmlns:c16="http://schemas.microsoft.com/office/drawing/2014/chart" uri="{C3380CC4-5D6E-409C-BE32-E72D297353CC}">
              <c16:uniqueId val="{00000006-B9F1-AA4E-88C0-F5C65B723358}"/>
            </c:ext>
          </c:extLst>
        </c:ser>
        <c:dLbls>
          <c:showLegendKey val="0"/>
          <c:showVal val="0"/>
          <c:showCatName val="0"/>
          <c:showSerName val="0"/>
          <c:showPercent val="0"/>
          <c:showBubbleSize val="0"/>
        </c:dLbls>
        <c:axId val="-1438819216"/>
        <c:axId val="-1438801216"/>
      </c:areaChart>
      <c:catAx>
        <c:axId val="-14388192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801216"/>
        <c:crosses val="autoZero"/>
        <c:auto val="1"/>
        <c:lblAlgn val="ctr"/>
        <c:lblOffset val="100"/>
        <c:tickLblSkip val="12"/>
        <c:noMultiLvlLbl val="0"/>
      </c:catAx>
      <c:valAx>
        <c:axId val="-143880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8192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May</a:t>
            </a:r>
            <a:r>
              <a:rPr lang="en-US" sz="1100" baseline="0"/>
              <a:t> 20, 2015 to May 23, 2015</a:t>
            </a:r>
            <a:endParaRPr lang="en-US" sz="1100"/>
          </a:p>
        </c:rich>
      </c:tx>
      <c:layout>
        <c:manualLayout>
          <c:xMode val="edge"/>
          <c:yMode val="edge"/>
          <c:x val="0.204850510410545"/>
          <c:y val="6.933131408690919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19399939688501"/>
          <c:y val="6.19831332744855E-2"/>
          <c:w val="0.934599539292992"/>
          <c:h val="0.77768707814517901"/>
        </c:manualLayout>
      </c:layout>
      <c:areaChart>
        <c:grouping val="stacked"/>
        <c:varyColors val="0"/>
        <c:ser>
          <c:idx val="6"/>
          <c:order val="0"/>
          <c:tx>
            <c:strRef>
              <c:f>Charts!$Y$2</c:f>
              <c:strCache>
                <c:ptCount val="1"/>
                <c:pt idx="0">
                  <c:v>OTHER</c:v>
                </c:pt>
              </c:strCache>
            </c:strRef>
          </c:tx>
          <c:spPr>
            <a:solidFill>
              <a:schemeClr val="accent1">
                <a:lumMod val="60000"/>
              </a:schemeClr>
            </a:solidFill>
            <a:ln>
              <a:noFill/>
            </a:ln>
            <a:effectLst/>
          </c:spPr>
          <c:val>
            <c:numRef>
              <c:f>Charts!$Y$3:$Y$98</c:f>
              <c:numCache>
                <c:formatCode>General</c:formatCode>
                <c:ptCount val="96"/>
                <c:pt idx="0">
                  <c:v>57.783700000000003</c:v>
                </c:pt>
                <c:pt idx="1">
                  <c:v>56.741</c:v>
                </c:pt>
                <c:pt idx="2">
                  <c:v>60.090499999999999</c:v>
                </c:pt>
                <c:pt idx="3">
                  <c:v>59.043799999999997</c:v>
                </c:pt>
                <c:pt idx="4">
                  <c:v>60.606999999999999</c:v>
                </c:pt>
                <c:pt idx="5">
                  <c:v>62.293199999999999</c:v>
                </c:pt>
                <c:pt idx="6">
                  <c:v>61.897799999999997</c:v>
                </c:pt>
                <c:pt idx="7">
                  <c:v>61.119799999999998</c:v>
                </c:pt>
                <c:pt idx="8">
                  <c:v>58.593299999999999</c:v>
                </c:pt>
                <c:pt idx="9">
                  <c:v>56.484200000000001</c:v>
                </c:pt>
                <c:pt idx="10">
                  <c:v>61.613599999999998</c:v>
                </c:pt>
                <c:pt idx="11">
                  <c:v>62.213099999999997</c:v>
                </c:pt>
                <c:pt idx="12">
                  <c:v>61.080800000000004</c:v>
                </c:pt>
                <c:pt idx="13">
                  <c:v>57.557400000000001</c:v>
                </c:pt>
                <c:pt idx="14">
                  <c:v>67.1952</c:v>
                </c:pt>
                <c:pt idx="15">
                  <c:v>64.777699999999996</c:v>
                </c:pt>
                <c:pt idx="16">
                  <c:v>72.591099999999997</c:v>
                </c:pt>
                <c:pt idx="17">
                  <c:v>74.809700000000007</c:v>
                </c:pt>
                <c:pt idx="18">
                  <c:v>63.778199999999998</c:v>
                </c:pt>
                <c:pt idx="19">
                  <c:v>63.804699999999997</c:v>
                </c:pt>
                <c:pt idx="20">
                  <c:v>58.899900000000002</c:v>
                </c:pt>
                <c:pt idx="21">
                  <c:v>59.0443</c:v>
                </c:pt>
                <c:pt idx="22">
                  <c:v>60.004399999999997</c:v>
                </c:pt>
                <c:pt idx="23">
                  <c:v>60.644700000000007</c:v>
                </c:pt>
                <c:pt idx="24">
                  <c:v>59.566400000000002</c:v>
                </c:pt>
                <c:pt idx="25">
                  <c:v>55.93610000000001</c:v>
                </c:pt>
                <c:pt idx="26">
                  <c:v>63.736699999999999</c:v>
                </c:pt>
                <c:pt idx="27">
                  <c:v>62.845199999999998</c:v>
                </c:pt>
                <c:pt idx="28">
                  <c:v>60.518099999999997</c:v>
                </c:pt>
                <c:pt idx="29">
                  <c:v>61.169800000000002</c:v>
                </c:pt>
                <c:pt idx="30">
                  <c:v>61.8553</c:v>
                </c:pt>
                <c:pt idx="31">
                  <c:v>68.356300000000005</c:v>
                </c:pt>
                <c:pt idx="32">
                  <c:v>66.557400000000001</c:v>
                </c:pt>
                <c:pt idx="33">
                  <c:v>69.500299999999996</c:v>
                </c:pt>
                <c:pt idx="34">
                  <c:v>63.487499999999997</c:v>
                </c:pt>
                <c:pt idx="35">
                  <c:v>70.435900000000004</c:v>
                </c:pt>
                <c:pt idx="36">
                  <c:v>71.177299999999974</c:v>
                </c:pt>
                <c:pt idx="37">
                  <c:v>75.303199999999975</c:v>
                </c:pt>
                <c:pt idx="38">
                  <c:v>75.133899999999997</c:v>
                </c:pt>
                <c:pt idx="39">
                  <c:v>76.354999999999976</c:v>
                </c:pt>
                <c:pt idx="40">
                  <c:v>76.080700000000007</c:v>
                </c:pt>
                <c:pt idx="41">
                  <c:v>73.364000000000004</c:v>
                </c:pt>
                <c:pt idx="42">
                  <c:v>64.069500000000005</c:v>
                </c:pt>
                <c:pt idx="43">
                  <c:v>57.583300000000001</c:v>
                </c:pt>
                <c:pt idx="44">
                  <c:v>60.985300000000002</c:v>
                </c:pt>
                <c:pt idx="45">
                  <c:v>59.0854</c:v>
                </c:pt>
                <c:pt idx="46">
                  <c:v>63.098599999999998</c:v>
                </c:pt>
                <c:pt idx="47">
                  <c:v>62.378900000000002</c:v>
                </c:pt>
                <c:pt idx="48">
                  <c:v>60.482199999999999</c:v>
                </c:pt>
                <c:pt idx="49">
                  <c:v>60.514899999999997</c:v>
                </c:pt>
                <c:pt idx="50">
                  <c:v>62.270099999999999</c:v>
                </c:pt>
                <c:pt idx="51">
                  <c:v>60.734699999999997</c:v>
                </c:pt>
                <c:pt idx="52">
                  <c:v>63.071199999999997</c:v>
                </c:pt>
                <c:pt idx="53">
                  <c:v>61.830199999999998</c:v>
                </c:pt>
                <c:pt idx="54">
                  <c:v>60.850099999999998</c:v>
                </c:pt>
                <c:pt idx="55">
                  <c:v>67.499600000000001</c:v>
                </c:pt>
                <c:pt idx="56">
                  <c:v>74.669499999999999</c:v>
                </c:pt>
                <c:pt idx="57">
                  <c:v>75.827300000000008</c:v>
                </c:pt>
                <c:pt idx="58">
                  <c:v>74.901600000000002</c:v>
                </c:pt>
                <c:pt idx="59">
                  <c:v>78.539599999999993</c:v>
                </c:pt>
                <c:pt idx="60">
                  <c:v>83.115200000000002</c:v>
                </c:pt>
                <c:pt idx="61">
                  <c:v>80.7607</c:v>
                </c:pt>
                <c:pt idx="62">
                  <c:v>81.153399999999976</c:v>
                </c:pt>
                <c:pt idx="63">
                  <c:v>81.173099999999977</c:v>
                </c:pt>
                <c:pt idx="64">
                  <c:v>78.727400000000003</c:v>
                </c:pt>
                <c:pt idx="65">
                  <c:v>75.64879999999998</c:v>
                </c:pt>
                <c:pt idx="66">
                  <c:v>67.117999999999995</c:v>
                </c:pt>
                <c:pt idx="67">
                  <c:v>61.774999999999999</c:v>
                </c:pt>
                <c:pt idx="68">
                  <c:v>57.304299999999998</c:v>
                </c:pt>
                <c:pt idx="69">
                  <c:v>56.667400000000001</c:v>
                </c:pt>
                <c:pt idx="70">
                  <c:v>69.346299999999999</c:v>
                </c:pt>
                <c:pt idx="71">
                  <c:v>70.854200000000006</c:v>
                </c:pt>
                <c:pt idx="72">
                  <c:v>64.796899999999994</c:v>
                </c:pt>
                <c:pt idx="73">
                  <c:v>63.054600000000001</c:v>
                </c:pt>
                <c:pt idx="74">
                  <c:v>70.701099999999997</c:v>
                </c:pt>
                <c:pt idx="75">
                  <c:v>66.899799999999999</c:v>
                </c:pt>
                <c:pt idx="76">
                  <c:v>65.533600000000007</c:v>
                </c:pt>
                <c:pt idx="77">
                  <c:v>68.147800000000004</c:v>
                </c:pt>
                <c:pt idx="78">
                  <c:v>67.068600000000004</c:v>
                </c:pt>
                <c:pt idx="79">
                  <c:v>62.713999999999999</c:v>
                </c:pt>
                <c:pt idx="80">
                  <c:v>67.959500000000006</c:v>
                </c:pt>
                <c:pt idx="81">
                  <c:v>67.926299999999998</c:v>
                </c:pt>
                <c:pt idx="82">
                  <c:v>52.04</c:v>
                </c:pt>
                <c:pt idx="83">
                  <c:v>62.894399999999997</c:v>
                </c:pt>
                <c:pt idx="84">
                  <c:v>77.104600000000005</c:v>
                </c:pt>
                <c:pt idx="85">
                  <c:v>77.686000000000007</c:v>
                </c:pt>
                <c:pt idx="86">
                  <c:v>76.368000000000009</c:v>
                </c:pt>
                <c:pt idx="87">
                  <c:v>84.432599999999994</c:v>
                </c:pt>
                <c:pt idx="88">
                  <c:v>80.584000000000003</c:v>
                </c:pt>
                <c:pt idx="89">
                  <c:v>80.405500000000004</c:v>
                </c:pt>
                <c:pt idx="90">
                  <c:v>66.831299999999999</c:v>
                </c:pt>
                <c:pt idx="91">
                  <c:v>60.963000000000001</c:v>
                </c:pt>
                <c:pt idx="92">
                  <c:v>62.154499999999999</c:v>
                </c:pt>
                <c:pt idx="93">
                  <c:v>62.0672</c:v>
                </c:pt>
                <c:pt idx="94">
                  <c:v>65.303200000000004</c:v>
                </c:pt>
                <c:pt idx="95">
                  <c:v>63.824800000000003</c:v>
                </c:pt>
              </c:numCache>
            </c:numRef>
          </c:val>
          <c:extLst>
            <c:ext xmlns:c16="http://schemas.microsoft.com/office/drawing/2014/chart" uri="{C3380CC4-5D6E-409C-BE32-E72D297353CC}">
              <c16:uniqueId val="{00000000-5A54-5840-8358-1E92FFCAD57E}"/>
            </c:ext>
          </c:extLst>
        </c:ser>
        <c:ser>
          <c:idx val="4"/>
          <c:order val="1"/>
          <c:tx>
            <c:strRef>
              <c:f>Charts!$W$2</c:f>
              <c:strCache>
                <c:ptCount val="1"/>
                <c:pt idx="0">
                  <c:v>HYDRO</c:v>
                </c:pt>
              </c:strCache>
            </c:strRef>
          </c:tx>
          <c:spPr>
            <a:solidFill>
              <a:srgbClr val="78A12E"/>
            </a:solidFill>
            <a:ln>
              <a:noFill/>
            </a:ln>
            <a:effectLst/>
          </c:spPr>
          <c:val>
            <c:numRef>
              <c:f>Charts!$W$3:$W$98</c:f>
              <c:numCache>
                <c:formatCode>General</c:formatCode>
                <c:ptCount val="96"/>
                <c:pt idx="0">
                  <c:v>112.208</c:v>
                </c:pt>
                <c:pt idx="1">
                  <c:v>102.29949999999999</c:v>
                </c:pt>
                <c:pt idx="2">
                  <c:v>109.8814</c:v>
                </c:pt>
                <c:pt idx="3">
                  <c:v>121.5407</c:v>
                </c:pt>
                <c:pt idx="4">
                  <c:v>120.4586</c:v>
                </c:pt>
                <c:pt idx="5">
                  <c:v>132.3603</c:v>
                </c:pt>
                <c:pt idx="6">
                  <c:v>124.74720000000001</c:v>
                </c:pt>
                <c:pt idx="7">
                  <c:v>149.4075</c:v>
                </c:pt>
                <c:pt idx="8">
                  <c:v>145.0001</c:v>
                </c:pt>
                <c:pt idx="9">
                  <c:v>133.80449999999999</c:v>
                </c:pt>
                <c:pt idx="10">
                  <c:v>108.9149</c:v>
                </c:pt>
                <c:pt idx="11">
                  <c:v>121.6812</c:v>
                </c:pt>
                <c:pt idx="12">
                  <c:v>162.8794</c:v>
                </c:pt>
                <c:pt idx="13">
                  <c:v>140.5325</c:v>
                </c:pt>
                <c:pt idx="14">
                  <c:v>141.46539999999999</c:v>
                </c:pt>
                <c:pt idx="15">
                  <c:v>142.50559999999999</c:v>
                </c:pt>
                <c:pt idx="16">
                  <c:v>214.79429999999999</c:v>
                </c:pt>
                <c:pt idx="17">
                  <c:v>205.94710000000001</c:v>
                </c:pt>
                <c:pt idx="18">
                  <c:v>150.6181</c:v>
                </c:pt>
                <c:pt idx="19">
                  <c:v>155.68119999999999</c:v>
                </c:pt>
                <c:pt idx="20">
                  <c:v>145.846</c:v>
                </c:pt>
                <c:pt idx="21">
                  <c:v>139.727</c:v>
                </c:pt>
                <c:pt idx="22">
                  <c:v>123.4796</c:v>
                </c:pt>
                <c:pt idx="23">
                  <c:v>113.6024</c:v>
                </c:pt>
                <c:pt idx="24">
                  <c:v>101.1528</c:v>
                </c:pt>
                <c:pt idx="25">
                  <c:v>110.6148</c:v>
                </c:pt>
                <c:pt idx="26">
                  <c:v>124.03830000000001</c:v>
                </c:pt>
                <c:pt idx="27">
                  <c:v>132.7587</c:v>
                </c:pt>
                <c:pt idx="28">
                  <c:v>121.0693</c:v>
                </c:pt>
                <c:pt idx="29">
                  <c:v>108.989</c:v>
                </c:pt>
                <c:pt idx="30">
                  <c:v>126.732</c:v>
                </c:pt>
                <c:pt idx="31">
                  <c:v>208.1979</c:v>
                </c:pt>
                <c:pt idx="32">
                  <c:v>153.14189999999999</c:v>
                </c:pt>
                <c:pt idx="33">
                  <c:v>148.4898</c:v>
                </c:pt>
                <c:pt idx="34">
                  <c:v>155.6386</c:v>
                </c:pt>
                <c:pt idx="35">
                  <c:v>166.50219999999999</c:v>
                </c:pt>
                <c:pt idx="36">
                  <c:v>241.6174</c:v>
                </c:pt>
                <c:pt idx="37">
                  <c:v>280.37150000000003</c:v>
                </c:pt>
                <c:pt idx="38">
                  <c:v>286.06709999999998</c:v>
                </c:pt>
                <c:pt idx="39">
                  <c:v>274.56089999999989</c:v>
                </c:pt>
                <c:pt idx="40">
                  <c:v>299.70240000000001</c:v>
                </c:pt>
                <c:pt idx="41">
                  <c:v>285.29250000000002</c:v>
                </c:pt>
                <c:pt idx="42">
                  <c:v>206.8235</c:v>
                </c:pt>
                <c:pt idx="43">
                  <c:v>166.0881</c:v>
                </c:pt>
                <c:pt idx="44">
                  <c:v>159.9795</c:v>
                </c:pt>
                <c:pt idx="45">
                  <c:v>171.56720000000001</c:v>
                </c:pt>
                <c:pt idx="46">
                  <c:v>157.19829999999999</c:v>
                </c:pt>
                <c:pt idx="47">
                  <c:v>148.6626</c:v>
                </c:pt>
                <c:pt idx="48">
                  <c:v>102.46510000000001</c:v>
                </c:pt>
                <c:pt idx="49">
                  <c:v>110.35899999999999</c:v>
                </c:pt>
                <c:pt idx="50">
                  <c:v>120.7281</c:v>
                </c:pt>
                <c:pt idx="51">
                  <c:v>128.86369999999999</c:v>
                </c:pt>
                <c:pt idx="52">
                  <c:v>105.8721</c:v>
                </c:pt>
                <c:pt idx="53">
                  <c:v>89.769400000000005</c:v>
                </c:pt>
                <c:pt idx="54">
                  <c:v>125.8126</c:v>
                </c:pt>
                <c:pt idx="55">
                  <c:v>196.8494</c:v>
                </c:pt>
                <c:pt idx="56">
                  <c:v>235.70259999999999</c:v>
                </c:pt>
                <c:pt idx="57">
                  <c:v>232.75210000000001</c:v>
                </c:pt>
                <c:pt idx="58">
                  <c:v>242.01900000000001</c:v>
                </c:pt>
                <c:pt idx="59">
                  <c:v>237.4932</c:v>
                </c:pt>
                <c:pt idx="60">
                  <c:v>251.4734</c:v>
                </c:pt>
                <c:pt idx="61">
                  <c:v>229.41290000000001</c:v>
                </c:pt>
                <c:pt idx="62">
                  <c:v>241.75409999999999</c:v>
                </c:pt>
                <c:pt idx="63">
                  <c:v>225.62100000000001</c:v>
                </c:pt>
                <c:pt idx="64">
                  <c:v>228.9272</c:v>
                </c:pt>
                <c:pt idx="65">
                  <c:v>222.02080000000001</c:v>
                </c:pt>
                <c:pt idx="66">
                  <c:v>142.6387</c:v>
                </c:pt>
                <c:pt idx="67">
                  <c:v>179.17359999999999</c:v>
                </c:pt>
                <c:pt idx="68">
                  <c:v>179.68459999999999</c:v>
                </c:pt>
                <c:pt idx="69">
                  <c:v>169.96530000000001</c:v>
                </c:pt>
                <c:pt idx="70">
                  <c:v>262.32560000000001</c:v>
                </c:pt>
                <c:pt idx="71">
                  <c:v>146.52269999999999</c:v>
                </c:pt>
                <c:pt idx="72">
                  <c:v>115.0146</c:v>
                </c:pt>
                <c:pt idx="73">
                  <c:v>122.5394</c:v>
                </c:pt>
                <c:pt idx="74">
                  <c:v>116.03740000000001</c:v>
                </c:pt>
                <c:pt idx="75">
                  <c:v>113.8716</c:v>
                </c:pt>
                <c:pt idx="76">
                  <c:v>109.2239</c:v>
                </c:pt>
                <c:pt idx="77">
                  <c:v>110.8039</c:v>
                </c:pt>
                <c:pt idx="78">
                  <c:v>128.96610000000001</c:v>
                </c:pt>
                <c:pt idx="79">
                  <c:v>168.91130000000001</c:v>
                </c:pt>
                <c:pt idx="80">
                  <c:v>159.2731</c:v>
                </c:pt>
                <c:pt idx="81">
                  <c:v>157.37090000000001</c:v>
                </c:pt>
                <c:pt idx="82">
                  <c:v>188.01920000000001</c:v>
                </c:pt>
                <c:pt idx="83">
                  <c:v>182.00030000000001</c:v>
                </c:pt>
                <c:pt idx="84">
                  <c:v>175.6481</c:v>
                </c:pt>
                <c:pt idx="85">
                  <c:v>200.26689999999999</c:v>
                </c:pt>
                <c:pt idx="86">
                  <c:v>208.27799999999999</c:v>
                </c:pt>
                <c:pt idx="87">
                  <c:v>174.5155</c:v>
                </c:pt>
                <c:pt idx="88">
                  <c:v>202.07339999999999</c:v>
                </c:pt>
                <c:pt idx="89">
                  <c:v>217.98990000000001</c:v>
                </c:pt>
                <c:pt idx="90">
                  <c:v>153.94499999999999</c:v>
                </c:pt>
                <c:pt idx="91">
                  <c:v>147.01740000000001</c:v>
                </c:pt>
                <c:pt idx="92">
                  <c:v>129.4143</c:v>
                </c:pt>
                <c:pt idx="93">
                  <c:v>186.4427</c:v>
                </c:pt>
                <c:pt idx="94">
                  <c:v>128.24619999999999</c:v>
                </c:pt>
                <c:pt idx="95">
                  <c:v>129.02359999999999</c:v>
                </c:pt>
              </c:numCache>
            </c:numRef>
          </c:val>
          <c:extLst>
            <c:ext xmlns:c16="http://schemas.microsoft.com/office/drawing/2014/chart" uri="{C3380CC4-5D6E-409C-BE32-E72D297353CC}">
              <c16:uniqueId val="{00000001-5A54-5840-8358-1E92FFCAD57E}"/>
            </c:ext>
          </c:extLst>
        </c:ser>
        <c:ser>
          <c:idx val="1"/>
          <c:order val="2"/>
          <c:tx>
            <c:strRef>
              <c:f>Charts!$T$2</c:f>
              <c:strCache>
                <c:ptCount val="1"/>
                <c:pt idx="0">
                  <c:v>COGEN</c:v>
                </c:pt>
              </c:strCache>
            </c:strRef>
          </c:tx>
          <c:spPr>
            <a:solidFill>
              <a:srgbClr val="FFC000"/>
            </a:solidFill>
            <a:ln>
              <a:noFill/>
            </a:ln>
            <a:effectLst/>
          </c:spPr>
          <c:val>
            <c:numRef>
              <c:f>Charts!$T$3:$T$98</c:f>
              <c:numCache>
                <c:formatCode>General</c:formatCode>
                <c:ptCount val="96"/>
                <c:pt idx="0">
                  <c:v>1042.5269000000001</c:v>
                </c:pt>
                <c:pt idx="1">
                  <c:v>1065.5477000000001</c:v>
                </c:pt>
                <c:pt idx="2">
                  <c:v>1076.2401</c:v>
                </c:pt>
                <c:pt idx="3">
                  <c:v>1076.875</c:v>
                </c:pt>
                <c:pt idx="4">
                  <c:v>1091.8225</c:v>
                </c:pt>
                <c:pt idx="5">
                  <c:v>1097.1523</c:v>
                </c:pt>
                <c:pt idx="6">
                  <c:v>1100.4078</c:v>
                </c:pt>
                <c:pt idx="7">
                  <c:v>1188.7626</c:v>
                </c:pt>
                <c:pt idx="8">
                  <c:v>1185.0633</c:v>
                </c:pt>
                <c:pt idx="9">
                  <c:v>1151.7179000000001</c:v>
                </c:pt>
                <c:pt idx="10">
                  <c:v>1093.5881999999999</c:v>
                </c:pt>
                <c:pt idx="11">
                  <c:v>1101.8375000000001</c:v>
                </c:pt>
                <c:pt idx="12">
                  <c:v>1116.298</c:v>
                </c:pt>
                <c:pt idx="13">
                  <c:v>1129.6627000000001</c:v>
                </c:pt>
                <c:pt idx="14">
                  <c:v>1109.7369000000001</c:v>
                </c:pt>
                <c:pt idx="15">
                  <c:v>1115.1971000000001</c:v>
                </c:pt>
                <c:pt idx="16">
                  <c:v>1104.8653999999999</c:v>
                </c:pt>
                <c:pt idx="17">
                  <c:v>1088.7862</c:v>
                </c:pt>
                <c:pt idx="18">
                  <c:v>1037.4612</c:v>
                </c:pt>
                <c:pt idx="19">
                  <c:v>1066.6138000000001</c:v>
                </c:pt>
                <c:pt idx="20">
                  <c:v>1050.6188999999999</c:v>
                </c:pt>
                <c:pt idx="21">
                  <c:v>1005.5333000000001</c:v>
                </c:pt>
                <c:pt idx="22">
                  <c:v>936.63819999999987</c:v>
                </c:pt>
                <c:pt idx="23">
                  <c:v>843.17110000000002</c:v>
                </c:pt>
                <c:pt idx="24">
                  <c:v>962.90729999999996</c:v>
                </c:pt>
                <c:pt idx="25">
                  <c:v>978.1074000000001</c:v>
                </c:pt>
                <c:pt idx="26">
                  <c:v>999.53920000000005</c:v>
                </c:pt>
                <c:pt idx="27">
                  <c:v>1007.3311</c:v>
                </c:pt>
                <c:pt idx="28">
                  <c:v>1023.5804000000001</c:v>
                </c:pt>
                <c:pt idx="29">
                  <c:v>1109.5654</c:v>
                </c:pt>
                <c:pt idx="30">
                  <c:v>1147.6518000000001</c:v>
                </c:pt>
                <c:pt idx="31">
                  <c:v>1146.4301</c:v>
                </c:pt>
                <c:pt idx="32">
                  <c:v>1128.2947999999999</c:v>
                </c:pt>
                <c:pt idx="33">
                  <c:v>1103.2863</c:v>
                </c:pt>
                <c:pt idx="34">
                  <c:v>1091.6405999999999</c:v>
                </c:pt>
                <c:pt idx="35">
                  <c:v>1050.9704999999999</c:v>
                </c:pt>
                <c:pt idx="36">
                  <c:v>1060.0795000000001</c:v>
                </c:pt>
                <c:pt idx="37">
                  <c:v>1058.7653</c:v>
                </c:pt>
                <c:pt idx="38">
                  <c:v>1047.1020000000001</c:v>
                </c:pt>
                <c:pt idx="39">
                  <c:v>1048.6687999999999</c:v>
                </c:pt>
                <c:pt idx="40">
                  <c:v>1038.0911000000001</c:v>
                </c:pt>
                <c:pt idx="41">
                  <c:v>1002.9885</c:v>
                </c:pt>
                <c:pt idx="42">
                  <c:v>979.5273999999996</c:v>
                </c:pt>
                <c:pt idx="43">
                  <c:v>953.88549999999987</c:v>
                </c:pt>
                <c:pt idx="44">
                  <c:v>944.97500000000002</c:v>
                </c:pt>
                <c:pt idx="45">
                  <c:v>977.6164</c:v>
                </c:pt>
                <c:pt idx="46">
                  <c:v>1043.2494999999999</c:v>
                </c:pt>
                <c:pt idx="47">
                  <c:v>909.40970000000004</c:v>
                </c:pt>
                <c:pt idx="48">
                  <c:v>979.9199000000001</c:v>
                </c:pt>
                <c:pt idx="49">
                  <c:v>1012.2966</c:v>
                </c:pt>
                <c:pt idx="50">
                  <c:v>1023.0933</c:v>
                </c:pt>
                <c:pt idx="51">
                  <c:v>1020.9153</c:v>
                </c:pt>
                <c:pt idx="52">
                  <c:v>1036.7881</c:v>
                </c:pt>
                <c:pt idx="53">
                  <c:v>1051.5737999999999</c:v>
                </c:pt>
                <c:pt idx="54">
                  <c:v>1114.357</c:v>
                </c:pt>
                <c:pt idx="55">
                  <c:v>1179.6723999999999</c:v>
                </c:pt>
                <c:pt idx="56">
                  <c:v>1164.1402</c:v>
                </c:pt>
                <c:pt idx="57">
                  <c:v>1144.9756</c:v>
                </c:pt>
                <c:pt idx="58">
                  <c:v>1123.6718000000001</c:v>
                </c:pt>
                <c:pt idx="59">
                  <c:v>1093.0630000000001</c:v>
                </c:pt>
                <c:pt idx="60">
                  <c:v>1121.0621000000001</c:v>
                </c:pt>
                <c:pt idx="61">
                  <c:v>1061.6495</c:v>
                </c:pt>
                <c:pt idx="62">
                  <c:v>1061.2456</c:v>
                </c:pt>
                <c:pt idx="63">
                  <c:v>1041.3415</c:v>
                </c:pt>
                <c:pt idx="64">
                  <c:v>1072.4514999999999</c:v>
                </c:pt>
                <c:pt idx="65">
                  <c:v>1010.6064</c:v>
                </c:pt>
                <c:pt idx="66">
                  <c:v>990.40289999999948</c:v>
                </c:pt>
                <c:pt idx="67">
                  <c:v>984.67489999999975</c:v>
                </c:pt>
                <c:pt idx="68">
                  <c:v>1003.5098</c:v>
                </c:pt>
                <c:pt idx="69">
                  <c:v>1077.7920999999999</c:v>
                </c:pt>
                <c:pt idx="70">
                  <c:v>1181.3490999999999</c:v>
                </c:pt>
                <c:pt idx="71">
                  <c:v>944.31419999999969</c:v>
                </c:pt>
                <c:pt idx="72">
                  <c:v>1081.6342999999999</c:v>
                </c:pt>
                <c:pt idx="73">
                  <c:v>1174.0696</c:v>
                </c:pt>
                <c:pt idx="74">
                  <c:v>1229.5494000000001</c:v>
                </c:pt>
                <c:pt idx="75">
                  <c:v>1186.4367999999999</c:v>
                </c:pt>
                <c:pt idx="76">
                  <c:v>1097.5979</c:v>
                </c:pt>
                <c:pt idx="77">
                  <c:v>1042.7873</c:v>
                </c:pt>
                <c:pt idx="78">
                  <c:v>1069.4428</c:v>
                </c:pt>
                <c:pt idx="79">
                  <c:v>1157.1721</c:v>
                </c:pt>
                <c:pt idx="80">
                  <c:v>1206.1008999999999</c:v>
                </c:pt>
                <c:pt idx="81">
                  <c:v>1195.8158000000001</c:v>
                </c:pt>
                <c:pt idx="82">
                  <c:v>1187.5352</c:v>
                </c:pt>
                <c:pt idx="83">
                  <c:v>1091.2266999999999</c:v>
                </c:pt>
                <c:pt idx="84">
                  <c:v>1071.4909</c:v>
                </c:pt>
                <c:pt idx="85">
                  <c:v>1074.7655999999999</c:v>
                </c:pt>
                <c:pt idx="86">
                  <c:v>1071.9935</c:v>
                </c:pt>
                <c:pt idx="87">
                  <c:v>1056.2039</c:v>
                </c:pt>
                <c:pt idx="88">
                  <c:v>1045.2819</c:v>
                </c:pt>
                <c:pt idx="89">
                  <c:v>1071.9264000000001</c:v>
                </c:pt>
                <c:pt idx="90">
                  <c:v>1062.1717000000001</c:v>
                </c:pt>
                <c:pt idx="91">
                  <c:v>1035.0574999999999</c:v>
                </c:pt>
                <c:pt idx="92">
                  <c:v>980.85829999999999</c:v>
                </c:pt>
                <c:pt idx="93">
                  <c:v>985.42689999999959</c:v>
                </c:pt>
                <c:pt idx="94">
                  <c:v>995.4796</c:v>
                </c:pt>
                <c:pt idx="95">
                  <c:v>872.61819999999989</c:v>
                </c:pt>
              </c:numCache>
            </c:numRef>
          </c:val>
          <c:extLst>
            <c:ext xmlns:c16="http://schemas.microsoft.com/office/drawing/2014/chart" uri="{C3380CC4-5D6E-409C-BE32-E72D297353CC}">
              <c16:uniqueId val="{00000002-5A54-5840-8358-1E92FFCAD57E}"/>
            </c:ext>
          </c:extLst>
        </c:ser>
        <c:ser>
          <c:idx val="0"/>
          <c:order val="3"/>
          <c:tx>
            <c:strRef>
              <c:f>Charts!$S$2</c:f>
              <c:strCache>
                <c:ptCount val="1"/>
                <c:pt idx="0">
                  <c:v>COAL</c:v>
                </c:pt>
              </c:strCache>
            </c:strRef>
          </c:tx>
          <c:spPr>
            <a:solidFill>
              <a:schemeClr val="tx1"/>
            </a:solidFill>
            <a:ln>
              <a:noFill/>
            </a:ln>
            <a:effectLst/>
          </c:spPr>
          <c:val>
            <c:numRef>
              <c:f>Charts!$S$3:$S$98</c:f>
              <c:numCache>
                <c:formatCode>General</c:formatCode>
                <c:ptCount val="96"/>
                <c:pt idx="0">
                  <c:v>3540.4461000000001</c:v>
                </c:pt>
                <c:pt idx="1">
                  <c:v>3402.3616999999999</c:v>
                </c:pt>
                <c:pt idx="2">
                  <c:v>3258.2003</c:v>
                </c:pt>
                <c:pt idx="3">
                  <c:v>3341.6963999999998</c:v>
                </c:pt>
                <c:pt idx="4">
                  <c:v>3394.7923000000001</c:v>
                </c:pt>
                <c:pt idx="5">
                  <c:v>3425.7615000000001</c:v>
                </c:pt>
                <c:pt idx="6">
                  <c:v>3616.4376999999999</c:v>
                </c:pt>
                <c:pt idx="7">
                  <c:v>3824.2640000000001</c:v>
                </c:pt>
                <c:pt idx="8">
                  <c:v>3876.3020000000001</c:v>
                </c:pt>
                <c:pt idx="9">
                  <c:v>3887.7653</c:v>
                </c:pt>
                <c:pt idx="10">
                  <c:v>3900.626099999999</c:v>
                </c:pt>
                <c:pt idx="11">
                  <c:v>3837.4569000000001</c:v>
                </c:pt>
                <c:pt idx="12">
                  <c:v>3605.1122</c:v>
                </c:pt>
                <c:pt idx="13">
                  <c:v>3628.2444</c:v>
                </c:pt>
                <c:pt idx="14">
                  <c:v>3688.775200000001</c:v>
                </c:pt>
                <c:pt idx="15">
                  <c:v>3653.4176000000002</c:v>
                </c:pt>
                <c:pt idx="16">
                  <c:v>3586.4697999999999</c:v>
                </c:pt>
                <c:pt idx="17">
                  <c:v>3590.208599999999</c:v>
                </c:pt>
                <c:pt idx="18">
                  <c:v>3600.3420999999998</c:v>
                </c:pt>
                <c:pt idx="19">
                  <c:v>3593.7181</c:v>
                </c:pt>
                <c:pt idx="20">
                  <c:v>3435.3986</c:v>
                </c:pt>
                <c:pt idx="21">
                  <c:v>3396.572099999999</c:v>
                </c:pt>
                <c:pt idx="22">
                  <c:v>3402.0958000000001</c:v>
                </c:pt>
                <c:pt idx="23">
                  <c:v>3372.6289999999999</c:v>
                </c:pt>
                <c:pt idx="24">
                  <c:v>3214.1327999999999</c:v>
                </c:pt>
                <c:pt idx="25">
                  <c:v>3151.6264999999999</c:v>
                </c:pt>
                <c:pt idx="26">
                  <c:v>3138.3512999999998</c:v>
                </c:pt>
                <c:pt idx="27">
                  <c:v>3136.4187999999999</c:v>
                </c:pt>
                <c:pt idx="28">
                  <c:v>3227.0880999999999</c:v>
                </c:pt>
                <c:pt idx="29">
                  <c:v>3381.7377000000001</c:v>
                </c:pt>
                <c:pt idx="30">
                  <c:v>3411.8467999999998</c:v>
                </c:pt>
                <c:pt idx="31">
                  <c:v>3438.5569999999998</c:v>
                </c:pt>
                <c:pt idx="32">
                  <c:v>3505.1990000000001</c:v>
                </c:pt>
                <c:pt idx="33">
                  <c:v>3521.9830999999999</c:v>
                </c:pt>
                <c:pt idx="34">
                  <c:v>3420.0223999999998</c:v>
                </c:pt>
                <c:pt idx="35">
                  <c:v>3370.9899</c:v>
                </c:pt>
                <c:pt idx="36">
                  <c:v>3197.6788999999999</c:v>
                </c:pt>
                <c:pt idx="37">
                  <c:v>3260.3807000000002</c:v>
                </c:pt>
                <c:pt idx="38">
                  <c:v>3339.6342</c:v>
                </c:pt>
                <c:pt idx="39">
                  <c:v>3254.7166999999999</c:v>
                </c:pt>
                <c:pt idx="40">
                  <c:v>3265.1725000000001</c:v>
                </c:pt>
                <c:pt idx="41">
                  <c:v>3239.706799999999</c:v>
                </c:pt>
                <c:pt idx="42">
                  <c:v>3209.4436999999998</c:v>
                </c:pt>
                <c:pt idx="43">
                  <c:v>3639.1233999999999</c:v>
                </c:pt>
                <c:pt idx="44">
                  <c:v>3797.7060000000001</c:v>
                </c:pt>
                <c:pt idx="45">
                  <c:v>3796.2655</c:v>
                </c:pt>
                <c:pt idx="46">
                  <c:v>3904.8112999999998</c:v>
                </c:pt>
                <c:pt idx="47">
                  <c:v>3691.0396999999989</c:v>
                </c:pt>
                <c:pt idx="48">
                  <c:v>3538.0187000000001</c:v>
                </c:pt>
                <c:pt idx="49">
                  <c:v>3395.0127000000002</c:v>
                </c:pt>
                <c:pt idx="50">
                  <c:v>3373.2982999999999</c:v>
                </c:pt>
                <c:pt idx="51">
                  <c:v>3402.7118999999998</c:v>
                </c:pt>
                <c:pt idx="52">
                  <c:v>3562.6849999999999</c:v>
                </c:pt>
                <c:pt idx="53">
                  <c:v>3633.5879</c:v>
                </c:pt>
                <c:pt idx="54">
                  <c:v>3647.6415000000002</c:v>
                </c:pt>
                <c:pt idx="55">
                  <c:v>3158.7746000000002</c:v>
                </c:pt>
                <c:pt idx="56">
                  <c:v>2990.8425000000002</c:v>
                </c:pt>
                <c:pt idx="57">
                  <c:v>3048.3746000000001</c:v>
                </c:pt>
                <c:pt idx="58">
                  <c:v>3076.6832000000009</c:v>
                </c:pt>
                <c:pt idx="59">
                  <c:v>3052.9803000000002</c:v>
                </c:pt>
                <c:pt idx="60">
                  <c:v>3002.2077000000008</c:v>
                </c:pt>
                <c:pt idx="61">
                  <c:v>3096.5855000000001</c:v>
                </c:pt>
                <c:pt idx="62">
                  <c:v>3113.2950999999998</c:v>
                </c:pt>
                <c:pt idx="63">
                  <c:v>3132.1994999999988</c:v>
                </c:pt>
                <c:pt idx="64">
                  <c:v>3088.5311000000002</c:v>
                </c:pt>
                <c:pt idx="65">
                  <c:v>3110.9776999999999</c:v>
                </c:pt>
                <c:pt idx="66">
                  <c:v>3668.9722000000011</c:v>
                </c:pt>
                <c:pt idx="67">
                  <c:v>3829.4276</c:v>
                </c:pt>
                <c:pt idx="68">
                  <c:v>3869.7664</c:v>
                </c:pt>
                <c:pt idx="69">
                  <c:v>3906.2669999999998</c:v>
                </c:pt>
                <c:pt idx="70">
                  <c:v>3638.7521999999999</c:v>
                </c:pt>
                <c:pt idx="71">
                  <c:v>3951.1143999999999</c:v>
                </c:pt>
                <c:pt idx="72">
                  <c:v>4097.8418000000001</c:v>
                </c:pt>
                <c:pt idx="73">
                  <c:v>4053.8262</c:v>
                </c:pt>
                <c:pt idx="74">
                  <c:v>3540.7242999999999</c:v>
                </c:pt>
                <c:pt idx="75">
                  <c:v>3394.9114</c:v>
                </c:pt>
                <c:pt idx="76">
                  <c:v>3495.602100000001</c:v>
                </c:pt>
                <c:pt idx="77">
                  <c:v>3769.2424999999998</c:v>
                </c:pt>
                <c:pt idx="78">
                  <c:v>3761.5717</c:v>
                </c:pt>
                <c:pt idx="79">
                  <c:v>3817.5176999999999</c:v>
                </c:pt>
                <c:pt idx="80">
                  <c:v>3452.8285999999998</c:v>
                </c:pt>
                <c:pt idx="81">
                  <c:v>3295.5983999999999</c:v>
                </c:pt>
                <c:pt idx="82">
                  <c:v>3355.4603000000011</c:v>
                </c:pt>
                <c:pt idx="83">
                  <c:v>3336.2629000000002</c:v>
                </c:pt>
                <c:pt idx="84">
                  <c:v>3285.8126000000002</c:v>
                </c:pt>
                <c:pt idx="85">
                  <c:v>3287.7830999999992</c:v>
                </c:pt>
                <c:pt idx="86">
                  <c:v>3284.0904999999998</c:v>
                </c:pt>
                <c:pt idx="87">
                  <c:v>3309.9902000000002</c:v>
                </c:pt>
                <c:pt idx="88">
                  <c:v>3265.0289000000012</c:v>
                </c:pt>
                <c:pt idx="89">
                  <c:v>3260.4120000000012</c:v>
                </c:pt>
                <c:pt idx="90">
                  <c:v>3444.6589000000008</c:v>
                </c:pt>
                <c:pt idx="91">
                  <c:v>3471.1021999999998</c:v>
                </c:pt>
                <c:pt idx="92">
                  <c:v>3801.6723000000002</c:v>
                </c:pt>
                <c:pt idx="93">
                  <c:v>3908.3494999999998</c:v>
                </c:pt>
                <c:pt idx="94">
                  <c:v>4002.3146999999999</c:v>
                </c:pt>
                <c:pt idx="95">
                  <c:v>3984.3054000000002</c:v>
                </c:pt>
              </c:numCache>
            </c:numRef>
          </c:val>
          <c:extLst>
            <c:ext xmlns:c16="http://schemas.microsoft.com/office/drawing/2014/chart" uri="{C3380CC4-5D6E-409C-BE32-E72D297353CC}">
              <c16:uniqueId val="{00000003-5A54-5840-8358-1E92FFCAD57E}"/>
            </c:ext>
          </c:extLst>
        </c:ser>
        <c:ser>
          <c:idx val="2"/>
          <c:order val="4"/>
          <c:tx>
            <c:strRef>
              <c:f>Charts!$U$2</c:f>
              <c:strCache>
                <c:ptCount val="1"/>
                <c:pt idx="0">
                  <c:v>CCGT</c:v>
                </c:pt>
              </c:strCache>
            </c:strRef>
          </c:tx>
          <c:spPr>
            <a:solidFill>
              <a:srgbClr val="AB7942"/>
            </a:solidFill>
            <a:ln>
              <a:noFill/>
            </a:ln>
            <a:effectLst/>
          </c:spPr>
          <c:val>
            <c:numRef>
              <c:f>Charts!$U$3:$U$98</c:f>
              <c:numCache>
                <c:formatCode>General</c:formatCode>
                <c:ptCount val="96"/>
                <c:pt idx="0">
                  <c:v>698.1463</c:v>
                </c:pt>
                <c:pt idx="1">
                  <c:v>615.51329999999996</c:v>
                </c:pt>
                <c:pt idx="2">
                  <c:v>625.12139999999999</c:v>
                </c:pt>
                <c:pt idx="3">
                  <c:v>638.95169999999996</c:v>
                </c:pt>
                <c:pt idx="4">
                  <c:v>681.86579999999969</c:v>
                </c:pt>
                <c:pt idx="5">
                  <c:v>805.54519999999968</c:v>
                </c:pt>
                <c:pt idx="6">
                  <c:v>960.67510000000004</c:v>
                </c:pt>
                <c:pt idx="7">
                  <c:v>1113.4538</c:v>
                </c:pt>
                <c:pt idx="8">
                  <c:v>1208.5351000000001</c:v>
                </c:pt>
                <c:pt idx="9">
                  <c:v>1160.4384</c:v>
                </c:pt>
                <c:pt idx="10">
                  <c:v>1143.0633</c:v>
                </c:pt>
                <c:pt idx="11">
                  <c:v>1139.8544999999999</c:v>
                </c:pt>
                <c:pt idx="12">
                  <c:v>1172.5515</c:v>
                </c:pt>
                <c:pt idx="13">
                  <c:v>1164.4852000000001</c:v>
                </c:pt>
                <c:pt idx="14">
                  <c:v>1158.4317000000001</c:v>
                </c:pt>
                <c:pt idx="15">
                  <c:v>1155.6360999999999</c:v>
                </c:pt>
                <c:pt idx="16">
                  <c:v>1150.4670000000001</c:v>
                </c:pt>
                <c:pt idx="17">
                  <c:v>1163.3626999999999</c:v>
                </c:pt>
                <c:pt idx="18">
                  <c:v>1168.2353000000001</c:v>
                </c:pt>
                <c:pt idx="19">
                  <c:v>1196.5932</c:v>
                </c:pt>
                <c:pt idx="20">
                  <c:v>1202.0853999999999</c:v>
                </c:pt>
                <c:pt idx="21">
                  <c:v>1204.6196</c:v>
                </c:pt>
                <c:pt idx="22">
                  <c:v>1167.8661999999999</c:v>
                </c:pt>
                <c:pt idx="23">
                  <c:v>856.73960000000011</c:v>
                </c:pt>
                <c:pt idx="24">
                  <c:v>835.06629999999996</c:v>
                </c:pt>
                <c:pt idx="25">
                  <c:v>747.56500000000005</c:v>
                </c:pt>
                <c:pt idx="26">
                  <c:v>665.90209999999968</c:v>
                </c:pt>
                <c:pt idx="27">
                  <c:v>713.95779999999968</c:v>
                </c:pt>
                <c:pt idx="28">
                  <c:v>875.83169999999996</c:v>
                </c:pt>
                <c:pt idx="29">
                  <c:v>952.76170000000002</c:v>
                </c:pt>
                <c:pt idx="30">
                  <c:v>1028.6586</c:v>
                </c:pt>
                <c:pt idx="31">
                  <c:v>1164.6473000000001</c:v>
                </c:pt>
                <c:pt idx="32">
                  <c:v>1159.3533</c:v>
                </c:pt>
                <c:pt idx="33">
                  <c:v>1178.4984999999999</c:v>
                </c:pt>
                <c:pt idx="34">
                  <c:v>1172.8467000000001</c:v>
                </c:pt>
                <c:pt idx="35">
                  <c:v>1174.1702</c:v>
                </c:pt>
                <c:pt idx="36">
                  <c:v>1178.1507999999999</c:v>
                </c:pt>
                <c:pt idx="37">
                  <c:v>1180.2743</c:v>
                </c:pt>
                <c:pt idx="38">
                  <c:v>1174.5313000000001</c:v>
                </c:pt>
                <c:pt idx="39">
                  <c:v>1186.4190000000001</c:v>
                </c:pt>
                <c:pt idx="40">
                  <c:v>1191.7054000000001</c:v>
                </c:pt>
                <c:pt idx="41">
                  <c:v>1199.8441</c:v>
                </c:pt>
                <c:pt idx="42">
                  <c:v>1195.8190999999999</c:v>
                </c:pt>
                <c:pt idx="43">
                  <c:v>1114.6467</c:v>
                </c:pt>
                <c:pt idx="44">
                  <c:v>993.87219999999968</c:v>
                </c:pt>
                <c:pt idx="45">
                  <c:v>1033.5868</c:v>
                </c:pt>
                <c:pt idx="46">
                  <c:v>996.18970000000002</c:v>
                </c:pt>
                <c:pt idx="47">
                  <c:v>787.36469999999997</c:v>
                </c:pt>
                <c:pt idx="48">
                  <c:v>854.93739999999968</c:v>
                </c:pt>
                <c:pt idx="49">
                  <c:v>776.02019999999959</c:v>
                </c:pt>
                <c:pt idx="50">
                  <c:v>735.42550000000006</c:v>
                </c:pt>
                <c:pt idx="51">
                  <c:v>750.34959999999967</c:v>
                </c:pt>
                <c:pt idx="52">
                  <c:v>819.13</c:v>
                </c:pt>
                <c:pt idx="53">
                  <c:v>864.23559999999998</c:v>
                </c:pt>
                <c:pt idx="54">
                  <c:v>909.25400000000002</c:v>
                </c:pt>
                <c:pt idx="55">
                  <c:v>1141.7333000000001</c:v>
                </c:pt>
                <c:pt idx="56">
                  <c:v>1209.1514</c:v>
                </c:pt>
                <c:pt idx="57">
                  <c:v>1201.9576</c:v>
                </c:pt>
                <c:pt idx="58">
                  <c:v>1234.2908</c:v>
                </c:pt>
                <c:pt idx="59">
                  <c:v>1271.376</c:v>
                </c:pt>
                <c:pt idx="60">
                  <c:v>1273.4341999999999</c:v>
                </c:pt>
                <c:pt idx="61">
                  <c:v>1259.5807</c:v>
                </c:pt>
                <c:pt idx="62">
                  <c:v>1256.1856</c:v>
                </c:pt>
                <c:pt idx="63">
                  <c:v>1247.529</c:v>
                </c:pt>
                <c:pt idx="64">
                  <c:v>1247.8731</c:v>
                </c:pt>
                <c:pt idx="65">
                  <c:v>1207.1291000000001</c:v>
                </c:pt>
                <c:pt idx="66">
                  <c:v>1045.914</c:v>
                </c:pt>
                <c:pt idx="67">
                  <c:v>941.38560000000007</c:v>
                </c:pt>
                <c:pt idx="68">
                  <c:v>973.85419999999976</c:v>
                </c:pt>
                <c:pt idx="69">
                  <c:v>1127.2068999999999</c:v>
                </c:pt>
                <c:pt idx="70">
                  <c:v>717.44519999999966</c:v>
                </c:pt>
                <c:pt idx="71">
                  <c:v>253.6645</c:v>
                </c:pt>
                <c:pt idx="72">
                  <c:v>381.94909999999999</c:v>
                </c:pt>
                <c:pt idx="73">
                  <c:v>372.25049999999999</c:v>
                </c:pt>
                <c:pt idx="74">
                  <c:v>451.99590000000012</c:v>
                </c:pt>
                <c:pt idx="75">
                  <c:v>463.36380000000003</c:v>
                </c:pt>
                <c:pt idx="76">
                  <c:v>406.49649999999968</c:v>
                </c:pt>
                <c:pt idx="77">
                  <c:v>319.19009999999997</c:v>
                </c:pt>
                <c:pt idx="78">
                  <c:v>307.05059999999997</c:v>
                </c:pt>
                <c:pt idx="79">
                  <c:v>386.45740000000001</c:v>
                </c:pt>
                <c:pt idx="80">
                  <c:v>516.41480000000001</c:v>
                </c:pt>
                <c:pt idx="81">
                  <c:v>777.23050000000001</c:v>
                </c:pt>
                <c:pt idx="82">
                  <c:v>820.50289999999995</c:v>
                </c:pt>
                <c:pt idx="83">
                  <c:v>824.27549999999997</c:v>
                </c:pt>
                <c:pt idx="84">
                  <c:v>819.86529999999948</c:v>
                </c:pt>
                <c:pt idx="85">
                  <c:v>838.22429999999997</c:v>
                </c:pt>
                <c:pt idx="86">
                  <c:v>871.43989999999997</c:v>
                </c:pt>
                <c:pt idx="87">
                  <c:v>878.35409999999968</c:v>
                </c:pt>
                <c:pt idx="88">
                  <c:v>878.58780000000002</c:v>
                </c:pt>
                <c:pt idx="89">
                  <c:v>876.16300000000001</c:v>
                </c:pt>
                <c:pt idx="90">
                  <c:v>870.57600000000002</c:v>
                </c:pt>
                <c:pt idx="91">
                  <c:v>841.52099999999996</c:v>
                </c:pt>
                <c:pt idx="92">
                  <c:v>712.74800000000005</c:v>
                </c:pt>
                <c:pt idx="93">
                  <c:v>613.23739999999998</c:v>
                </c:pt>
                <c:pt idx="94">
                  <c:v>599.04070000000002</c:v>
                </c:pt>
                <c:pt idx="95">
                  <c:v>502.62790000000001</c:v>
                </c:pt>
              </c:numCache>
            </c:numRef>
          </c:val>
          <c:extLst>
            <c:ext xmlns:c16="http://schemas.microsoft.com/office/drawing/2014/chart" uri="{C3380CC4-5D6E-409C-BE32-E72D297353CC}">
              <c16:uniqueId val="{00000004-5A54-5840-8358-1E92FFCAD57E}"/>
            </c:ext>
          </c:extLst>
        </c:ser>
        <c:ser>
          <c:idx val="3"/>
          <c:order val="5"/>
          <c:tx>
            <c:strRef>
              <c:f>Charts!$V$2</c:f>
              <c:strCache>
                <c:ptCount val="1"/>
                <c:pt idx="0">
                  <c:v>SCGT</c:v>
                </c:pt>
              </c:strCache>
            </c:strRef>
          </c:tx>
          <c:spPr>
            <a:solidFill>
              <a:srgbClr val="FF0000"/>
            </a:solidFill>
            <a:ln>
              <a:noFill/>
            </a:ln>
            <a:effectLst/>
          </c:spPr>
          <c:val>
            <c:numRef>
              <c:f>Charts!$V$3:$V$98</c:f>
              <c:numCache>
                <c:formatCode>General</c:formatCode>
                <c:ptCount val="96"/>
                <c:pt idx="0">
                  <c:v>0</c:v>
                </c:pt>
                <c:pt idx="1">
                  <c:v>0</c:v>
                </c:pt>
                <c:pt idx="2">
                  <c:v>0</c:v>
                </c:pt>
                <c:pt idx="3">
                  <c:v>0</c:v>
                </c:pt>
                <c:pt idx="4">
                  <c:v>0</c:v>
                </c:pt>
                <c:pt idx="5">
                  <c:v>0</c:v>
                </c:pt>
                <c:pt idx="6">
                  <c:v>0</c:v>
                </c:pt>
                <c:pt idx="7">
                  <c:v>1.7238</c:v>
                </c:pt>
                <c:pt idx="8">
                  <c:v>59.415700000000001</c:v>
                </c:pt>
                <c:pt idx="9">
                  <c:v>85.304699999999997</c:v>
                </c:pt>
                <c:pt idx="10">
                  <c:v>174.1217</c:v>
                </c:pt>
                <c:pt idx="11">
                  <c:v>150.07560000000001</c:v>
                </c:pt>
                <c:pt idx="12">
                  <c:v>217.6233</c:v>
                </c:pt>
                <c:pt idx="13">
                  <c:v>251.8759</c:v>
                </c:pt>
                <c:pt idx="14">
                  <c:v>252.43709999999999</c:v>
                </c:pt>
                <c:pt idx="15">
                  <c:v>255.83510000000001</c:v>
                </c:pt>
                <c:pt idx="16">
                  <c:v>313.21220000000011</c:v>
                </c:pt>
                <c:pt idx="17">
                  <c:v>306.24950000000001</c:v>
                </c:pt>
                <c:pt idx="18">
                  <c:v>187.67060000000001</c:v>
                </c:pt>
                <c:pt idx="19">
                  <c:v>89.644099999999995</c:v>
                </c:pt>
                <c:pt idx="20">
                  <c:v>175.50710000000001</c:v>
                </c:pt>
                <c:pt idx="21">
                  <c:v>95.109800000000007</c:v>
                </c:pt>
                <c:pt idx="22">
                  <c:v>25.626100000000001</c:v>
                </c:pt>
                <c:pt idx="23">
                  <c:v>0</c:v>
                </c:pt>
                <c:pt idx="24">
                  <c:v>1.4E-2</c:v>
                </c:pt>
                <c:pt idx="25">
                  <c:v>10.1752</c:v>
                </c:pt>
                <c:pt idx="26">
                  <c:v>10.4412</c:v>
                </c:pt>
                <c:pt idx="27">
                  <c:v>10.452400000000001</c:v>
                </c:pt>
                <c:pt idx="28">
                  <c:v>10.505599999999999</c:v>
                </c:pt>
                <c:pt idx="29">
                  <c:v>10.351599999999999</c:v>
                </c:pt>
                <c:pt idx="30">
                  <c:v>60.686599999999999</c:v>
                </c:pt>
                <c:pt idx="31">
                  <c:v>118.09950000000001</c:v>
                </c:pt>
                <c:pt idx="32">
                  <c:v>229.70089999999999</c:v>
                </c:pt>
                <c:pt idx="33">
                  <c:v>325.54070000000002</c:v>
                </c:pt>
                <c:pt idx="34">
                  <c:v>332.0752</c:v>
                </c:pt>
                <c:pt idx="35">
                  <c:v>414.02650000000011</c:v>
                </c:pt>
                <c:pt idx="36">
                  <c:v>407.96580000000012</c:v>
                </c:pt>
                <c:pt idx="37">
                  <c:v>348.56009999999998</c:v>
                </c:pt>
                <c:pt idx="38">
                  <c:v>369.19409999999999</c:v>
                </c:pt>
                <c:pt idx="39">
                  <c:v>424.68700000000013</c:v>
                </c:pt>
                <c:pt idx="40">
                  <c:v>431.71309999999971</c:v>
                </c:pt>
                <c:pt idx="41">
                  <c:v>418.23410000000013</c:v>
                </c:pt>
                <c:pt idx="42">
                  <c:v>336.19049999999999</c:v>
                </c:pt>
                <c:pt idx="43">
                  <c:v>190.09970000000001</c:v>
                </c:pt>
                <c:pt idx="44">
                  <c:v>157.3656</c:v>
                </c:pt>
                <c:pt idx="45">
                  <c:v>160.40219999999999</c:v>
                </c:pt>
                <c:pt idx="46">
                  <c:v>45.544800000000002</c:v>
                </c:pt>
                <c:pt idx="47">
                  <c:v>1.89</c:v>
                </c:pt>
                <c:pt idx="48">
                  <c:v>0</c:v>
                </c:pt>
                <c:pt idx="49">
                  <c:v>0</c:v>
                </c:pt>
                <c:pt idx="50">
                  <c:v>0</c:v>
                </c:pt>
                <c:pt idx="51">
                  <c:v>0</c:v>
                </c:pt>
                <c:pt idx="52">
                  <c:v>0</c:v>
                </c:pt>
                <c:pt idx="53">
                  <c:v>0</c:v>
                </c:pt>
                <c:pt idx="54">
                  <c:v>113.48399999999999</c:v>
                </c:pt>
                <c:pt idx="55">
                  <c:v>299.94080000000002</c:v>
                </c:pt>
                <c:pt idx="56">
                  <c:v>457.62880000000001</c:v>
                </c:pt>
                <c:pt idx="57">
                  <c:v>469.40730000000002</c:v>
                </c:pt>
                <c:pt idx="58">
                  <c:v>445.58769999999998</c:v>
                </c:pt>
                <c:pt idx="59">
                  <c:v>473.84379999999999</c:v>
                </c:pt>
                <c:pt idx="60">
                  <c:v>486.04020000000003</c:v>
                </c:pt>
                <c:pt idx="61">
                  <c:v>509.43159999999949</c:v>
                </c:pt>
                <c:pt idx="62">
                  <c:v>536.54519999999968</c:v>
                </c:pt>
                <c:pt idx="63">
                  <c:v>513.06149999999968</c:v>
                </c:pt>
                <c:pt idx="64">
                  <c:v>504.56369999999998</c:v>
                </c:pt>
                <c:pt idx="65">
                  <c:v>407.58569999999997</c:v>
                </c:pt>
                <c:pt idx="66">
                  <c:v>160.41499999999999</c:v>
                </c:pt>
                <c:pt idx="67">
                  <c:v>74.697900000000004</c:v>
                </c:pt>
                <c:pt idx="68">
                  <c:v>72.701999999999998</c:v>
                </c:pt>
                <c:pt idx="69">
                  <c:v>77.132399999999976</c:v>
                </c:pt>
                <c:pt idx="70">
                  <c:v>348.66230000000002</c:v>
                </c:pt>
                <c:pt idx="71">
                  <c:v>207.34059999999999</c:v>
                </c:pt>
                <c:pt idx="72">
                  <c:v>85</c:v>
                </c:pt>
                <c:pt idx="73">
                  <c:v>7.0563000000000002</c:v>
                </c:pt>
                <c:pt idx="74">
                  <c:v>108.66800000000001</c:v>
                </c:pt>
                <c:pt idx="75">
                  <c:v>104.5605</c:v>
                </c:pt>
                <c:pt idx="76">
                  <c:v>88.396000000000001</c:v>
                </c:pt>
                <c:pt idx="77">
                  <c:v>5.9619</c:v>
                </c:pt>
                <c:pt idx="78">
                  <c:v>0.02</c:v>
                </c:pt>
                <c:pt idx="79">
                  <c:v>0</c:v>
                </c:pt>
                <c:pt idx="80">
                  <c:v>175.10599999999999</c:v>
                </c:pt>
                <c:pt idx="81">
                  <c:v>239.4736</c:v>
                </c:pt>
                <c:pt idx="82">
                  <c:v>319.51150000000001</c:v>
                </c:pt>
                <c:pt idx="83">
                  <c:v>384.30329999999992</c:v>
                </c:pt>
                <c:pt idx="84">
                  <c:v>400.68599999999998</c:v>
                </c:pt>
                <c:pt idx="85">
                  <c:v>358.98480000000001</c:v>
                </c:pt>
                <c:pt idx="86">
                  <c:v>351.68990000000008</c:v>
                </c:pt>
                <c:pt idx="87">
                  <c:v>351.34349999999989</c:v>
                </c:pt>
                <c:pt idx="88">
                  <c:v>376.20620000000002</c:v>
                </c:pt>
                <c:pt idx="89">
                  <c:v>383.69749999999999</c:v>
                </c:pt>
                <c:pt idx="90">
                  <c:v>313.39640000000003</c:v>
                </c:pt>
                <c:pt idx="91">
                  <c:v>289.79250000000002</c:v>
                </c:pt>
                <c:pt idx="92">
                  <c:v>131.1823</c:v>
                </c:pt>
                <c:pt idx="93">
                  <c:v>4.8971999999999998</c:v>
                </c:pt>
                <c:pt idx="94">
                  <c:v>0</c:v>
                </c:pt>
                <c:pt idx="95">
                  <c:v>0</c:v>
                </c:pt>
              </c:numCache>
            </c:numRef>
          </c:val>
          <c:extLst>
            <c:ext xmlns:c16="http://schemas.microsoft.com/office/drawing/2014/chart" uri="{C3380CC4-5D6E-409C-BE32-E72D297353CC}">
              <c16:uniqueId val="{00000005-5A54-5840-8358-1E92FFCAD57E}"/>
            </c:ext>
          </c:extLst>
        </c:ser>
        <c:ser>
          <c:idx val="5"/>
          <c:order val="6"/>
          <c:tx>
            <c:strRef>
              <c:f>Charts!$X$2</c:f>
              <c:strCache>
                <c:ptCount val="1"/>
                <c:pt idx="0">
                  <c:v>WIND</c:v>
                </c:pt>
              </c:strCache>
            </c:strRef>
          </c:tx>
          <c:spPr>
            <a:solidFill>
              <a:srgbClr val="0182A9"/>
            </a:solidFill>
            <a:ln>
              <a:noFill/>
            </a:ln>
            <a:effectLst/>
          </c:spPr>
          <c:val>
            <c:numRef>
              <c:f>Charts!$X$3:$X$98</c:f>
              <c:numCache>
                <c:formatCode>General</c:formatCode>
                <c:ptCount val="96"/>
                <c:pt idx="0">
                  <c:v>514.76179999999999</c:v>
                </c:pt>
                <c:pt idx="1">
                  <c:v>572.07449999999994</c:v>
                </c:pt>
                <c:pt idx="2">
                  <c:v>594.55239999999969</c:v>
                </c:pt>
                <c:pt idx="3">
                  <c:v>470.05529999999999</c:v>
                </c:pt>
                <c:pt idx="4">
                  <c:v>384.52210000000002</c:v>
                </c:pt>
                <c:pt idx="5">
                  <c:v>300.76369999999997</c:v>
                </c:pt>
                <c:pt idx="6">
                  <c:v>251.78</c:v>
                </c:pt>
                <c:pt idx="7">
                  <c:v>183.11250000000001</c:v>
                </c:pt>
                <c:pt idx="8">
                  <c:v>122.31059999999999</c:v>
                </c:pt>
                <c:pt idx="9">
                  <c:v>181.27860000000001</c:v>
                </c:pt>
                <c:pt idx="10">
                  <c:v>295.98119999999972</c:v>
                </c:pt>
                <c:pt idx="11">
                  <c:v>473.47949999999997</c:v>
                </c:pt>
                <c:pt idx="12">
                  <c:v>522.8098</c:v>
                </c:pt>
                <c:pt idx="13">
                  <c:v>524.14769999999999</c:v>
                </c:pt>
                <c:pt idx="14">
                  <c:v>515.10140000000013</c:v>
                </c:pt>
                <c:pt idx="15">
                  <c:v>494.98300000000012</c:v>
                </c:pt>
                <c:pt idx="16">
                  <c:v>458.16410000000002</c:v>
                </c:pt>
                <c:pt idx="17">
                  <c:v>450.33669999999961</c:v>
                </c:pt>
                <c:pt idx="18">
                  <c:v>418.0727</c:v>
                </c:pt>
                <c:pt idx="19">
                  <c:v>393.01420000000002</c:v>
                </c:pt>
                <c:pt idx="20">
                  <c:v>375.87709999999998</c:v>
                </c:pt>
                <c:pt idx="21">
                  <c:v>480.04989999999998</c:v>
                </c:pt>
                <c:pt idx="22">
                  <c:v>608.74950000000001</c:v>
                </c:pt>
                <c:pt idx="23">
                  <c:v>638.46370000000002</c:v>
                </c:pt>
                <c:pt idx="24">
                  <c:v>678.22630000000004</c:v>
                </c:pt>
                <c:pt idx="25">
                  <c:v>745.23250000000007</c:v>
                </c:pt>
                <c:pt idx="26">
                  <c:v>739.76369999999997</c:v>
                </c:pt>
                <c:pt idx="27">
                  <c:v>662.5119999999996</c:v>
                </c:pt>
                <c:pt idx="28">
                  <c:v>446.27749999999992</c:v>
                </c:pt>
                <c:pt idx="29">
                  <c:v>311.88010000000003</c:v>
                </c:pt>
                <c:pt idx="30">
                  <c:v>237.3511</c:v>
                </c:pt>
                <c:pt idx="31">
                  <c:v>148.78729999999999</c:v>
                </c:pt>
                <c:pt idx="32">
                  <c:v>77.531400000000005</c:v>
                </c:pt>
                <c:pt idx="33">
                  <c:v>118.3693</c:v>
                </c:pt>
                <c:pt idx="34">
                  <c:v>252.76220000000001</c:v>
                </c:pt>
                <c:pt idx="35">
                  <c:v>297.65410000000003</c:v>
                </c:pt>
                <c:pt idx="36">
                  <c:v>269.90800000000002</c:v>
                </c:pt>
                <c:pt idx="37">
                  <c:v>262.15600000000001</c:v>
                </c:pt>
                <c:pt idx="38">
                  <c:v>252.8913</c:v>
                </c:pt>
                <c:pt idx="39">
                  <c:v>236.51439999999999</c:v>
                </c:pt>
                <c:pt idx="40">
                  <c:v>208.66149999999999</c:v>
                </c:pt>
                <c:pt idx="41">
                  <c:v>203.2833</c:v>
                </c:pt>
                <c:pt idx="42">
                  <c:v>205.5909</c:v>
                </c:pt>
                <c:pt idx="43">
                  <c:v>176.79390000000001</c:v>
                </c:pt>
                <c:pt idx="44">
                  <c:v>202.72380000000001</c:v>
                </c:pt>
                <c:pt idx="45">
                  <c:v>312.47590000000002</c:v>
                </c:pt>
                <c:pt idx="46">
                  <c:v>395.32429999999999</c:v>
                </c:pt>
                <c:pt idx="47">
                  <c:v>486.75200000000012</c:v>
                </c:pt>
                <c:pt idx="48">
                  <c:v>581.18830000000003</c:v>
                </c:pt>
                <c:pt idx="49">
                  <c:v>580.00099999999998</c:v>
                </c:pt>
                <c:pt idx="50">
                  <c:v>518.9925999999997</c:v>
                </c:pt>
                <c:pt idx="51">
                  <c:v>335.85739999999998</c:v>
                </c:pt>
                <c:pt idx="52">
                  <c:v>224.21659999999989</c:v>
                </c:pt>
                <c:pt idx="53">
                  <c:v>197.32409999999999</c:v>
                </c:pt>
                <c:pt idx="54">
                  <c:v>153.83279999999999</c:v>
                </c:pt>
                <c:pt idx="55">
                  <c:v>88.738399999999999</c:v>
                </c:pt>
                <c:pt idx="56">
                  <c:v>31.450500000000002</c:v>
                </c:pt>
                <c:pt idx="57">
                  <c:v>26.1297</c:v>
                </c:pt>
                <c:pt idx="58">
                  <c:v>41.999000000000002</c:v>
                </c:pt>
                <c:pt idx="59">
                  <c:v>95.041300000000007</c:v>
                </c:pt>
                <c:pt idx="60">
                  <c:v>78.394099999999995</c:v>
                </c:pt>
                <c:pt idx="61">
                  <c:v>55.922600000000003</c:v>
                </c:pt>
                <c:pt idx="62">
                  <c:v>56.650199999999998</c:v>
                </c:pt>
                <c:pt idx="63">
                  <c:v>57.554600000000001</c:v>
                </c:pt>
                <c:pt idx="64">
                  <c:v>75.473600000000005</c:v>
                </c:pt>
                <c:pt idx="65">
                  <c:v>73.514399999999995</c:v>
                </c:pt>
                <c:pt idx="66">
                  <c:v>88.889899999999997</c:v>
                </c:pt>
                <c:pt idx="67">
                  <c:v>96.588099999999997</c:v>
                </c:pt>
                <c:pt idx="68">
                  <c:v>106.1887</c:v>
                </c:pt>
                <c:pt idx="69">
                  <c:v>97.495599999999996</c:v>
                </c:pt>
                <c:pt idx="70">
                  <c:v>76.424000000000007</c:v>
                </c:pt>
                <c:pt idx="71">
                  <c:v>133.27719999999999</c:v>
                </c:pt>
                <c:pt idx="72">
                  <c:v>156.12479999999999</c:v>
                </c:pt>
                <c:pt idx="73">
                  <c:v>129.9066</c:v>
                </c:pt>
                <c:pt idx="74">
                  <c:v>68.145099999999999</c:v>
                </c:pt>
                <c:pt idx="75">
                  <c:v>34.900599999999997</c:v>
                </c:pt>
                <c:pt idx="76">
                  <c:v>32.996400000000008</c:v>
                </c:pt>
                <c:pt idx="77">
                  <c:v>37.325699999999998</c:v>
                </c:pt>
                <c:pt idx="78">
                  <c:v>37.7393</c:v>
                </c:pt>
                <c:pt idx="79">
                  <c:v>25.406099999999999</c:v>
                </c:pt>
                <c:pt idx="80">
                  <c:v>20.624500000000001</c:v>
                </c:pt>
                <c:pt idx="81">
                  <c:v>24.1448</c:v>
                </c:pt>
                <c:pt idx="82">
                  <c:v>41.3247</c:v>
                </c:pt>
                <c:pt idx="83">
                  <c:v>116.30840000000001</c:v>
                </c:pt>
                <c:pt idx="84">
                  <c:v>159.84180000000001</c:v>
                </c:pt>
                <c:pt idx="85">
                  <c:v>163.10550000000001</c:v>
                </c:pt>
                <c:pt idx="86">
                  <c:v>134.3107</c:v>
                </c:pt>
                <c:pt idx="87">
                  <c:v>147.86670000000001</c:v>
                </c:pt>
                <c:pt idx="88">
                  <c:v>174.9547</c:v>
                </c:pt>
                <c:pt idx="89">
                  <c:v>167.0735</c:v>
                </c:pt>
                <c:pt idx="90">
                  <c:v>192.1729</c:v>
                </c:pt>
                <c:pt idx="91">
                  <c:v>167.6902</c:v>
                </c:pt>
                <c:pt idx="92">
                  <c:v>221.3382</c:v>
                </c:pt>
                <c:pt idx="93">
                  <c:v>270.25689999999997</c:v>
                </c:pt>
                <c:pt idx="94">
                  <c:v>338.57979999999998</c:v>
                </c:pt>
                <c:pt idx="95">
                  <c:v>426.73090000000002</c:v>
                </c:pt>
              </c:numCache>
            </c:numRef>
          </c:val>
          <c:extLst>
            <c:ext xmlns:c16="http://schemas.microsoft.com/office/drawing/2014/chart" uri="{C3380CC4-5D6E-409C-BE32-E72D297353CC}">
              <c16:uniqueId val="{00000006-5A54-5840-8358-1E92FFCAD57E}"/>
            </c:ext>
          </c:extLst>
        </c:ser>
        <c:dLbls>
          <c:showLegendKey val="0"/>
          <c:showVal val="0"/>
          <c:showCatName val="0"/>
          <c:showSerName val="0"/>
          <c:showPercent val="0"/>
          <c:showBubbleSize val="0"/>
        </c:dLbls>
        <c:axId val="-1437974272"/>
        <c:axId val="-1437958736"/>
      </c:areaChart>
      <c:catAx>
        <c:axId val="-14379742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7958736"/>
        <c:crosses val="autoZero"/>
        <c:auto val="1"/>
        <c:lblAlgn val="ctr"/>
        <c:lblOffset val="100"/>
        <c:tickLblSkip val="11"/>
        <c:tickMarkSkip val="11"/>
        <c:noMultiLvlLbl val="0"/>
      </c:catAx>
      <c:valAx>
        <c:axId val="-1437958736"/>
        <c:scaling>
          <c:orientation val="minMax"/>
          <c:max val="9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7974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a:t>July 15,</a:t>
            </a:r>
            <a:r>
              <a:rPr lang="en-US" sz="1050" baseline="0"/>
              <a:t> 2015 to July 20, 2015</a:t>
            </a:r>
            <a:endParaRPr lang="en-US" sz="1050"/>
          </a:p>
        </c:rich>
      </c:tx>
      <c:layout>
        <c:manualLayout>
          <c:xMode val="edge"/>
          <c:yMode val="edge"/>
          <c:x val="0.32176409648938997"/>
          <c:y val="2.3809523809523801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482225771102"/>
          <c:y val="2.9166666666666698E-2"/>
          <c:w val="0.82408277360774096"/>
          <c:h val="0.85673368953880802"/>
        </c:manualLayout>
      </c:layout>
      <c:areaChart>
        <c:grouping val="stacked"/>
        <c:varyColors val="0"/>
        <c:ser>
          <c:idx val="6"/>
          <c:order val="0"/>
          <c:tx>
            <c:strRef>
              <c:f>Charts!$AL$2</c:f>
              <c:strCache>
                <c:ptCount val="1"/>
                <c:pt idx="0">
                  <c:v>OTHER</c:v>
                </c:pt>
              </c:strCache>
            </c:strRef>
          </c:tx>
          <c:spPr>
            <a:solidFill>
              <a:schemeClr val="accent1">
                <a:lumMod val="60000"/>
              </a:schemeClr>
            </a:solidFill>
            <a:ln>
              <a:noFill/>
            </a:ln>
            <a:effectLst/>
          </c:spPr>
          <c:val>
            <c:numRef>
              <c:f>Charts!$AL$3:$AL$98</c:f>
              <c:numCache>
                <c:formatCode>General</c:formatCode>
                <c:ptCount val="96"/>
                <c:pt idx="0">
                  <c:v>59.426499999999997</c:v>
                </c:pt>
                <c:pt idx="1">
                  <c:v>60.610300000000002</c:v>
                </c:pt>
                <c:pt idx="2">
                  <c:v>62.874200000000002</c:v>
                </c:pt>
                <c:pt idx="3">
                  <c:v>62.204500000000003</c:v>
                </c:pt>
                <c:pt idx="4">
                  <c:v>62.944000000000003</c:v>
                </c:pt>
                <c:pt idx="5">
                  <c:v>60.620899999999999</c:v>
                </c:pt>
                <c:pt idx="6">
                  <c:v>62.327300000000001</c:v>
                </c:pt>
                <c:pt idx="7">
                  <c:v>61.844700000000003</c:v>
                </c:pt>
                <c:pt idx="8">
                  <c:v>60.452500000000001</c:v>
                </c:pt>
                <c:pt idx="9">
                  <c:v>61.189900000000002</c:v>
                </c:pt>
                <c:pt idx="10">
                  <c:v>62.873699999999999</c:v>
                </c:pt>
                <c:pt idx="11">
                  <c:v>58.921599999999998</c:v>
                </c:pt>
                <c:pt idx="12">
                  <c:v>58.019799999999996</c:v>
                </c:pt>
                <c:pt idx="13">
                  <c:v>64.979600000000005</c:v>
                </c:pt>
                <c:pt idx="14">
                  <c:v>66.912099999999995</c:v>
                </c:pt>
                <c:pt idx="15">
                  <c:v>65.9465</c:v>
                </c:pt>
                <c:pt idx="16">
                  <c:v>64.907200000000003</c:v>
                </c:pt>
                <c:pt idx="17">
                  <c:v>62.267600000000002</c:v>
                </c:pt>
                <c:pt idx="18">
                  <c:v>60.521099999999997</c:v>
                </c:pt>
                <c:pt idx="19">
                  <c:v>57.149299999999997</c:v>
                </c:pt>
                <c:pt idx="20">
                  <c:v>50.309600000000003</c:v>
                </c:pt>
                <c:pt idx="21">
                  <c:v>56.438899999999997</c:v>
                </c:pt>
                <c:pt idx="22">
                  <c:v>60.986600000000003</c:v>
                </c:pt>
                <c:pt idx="23">
                  <c:v>58.360300000000002</c:v>
                </c:pt>
                <c:pt idx="24">
                  <c:v>57.308500000000002</c:v>
                </c:pt>
                <c:pt idx="25">
                  <c:v>59.044699999999999</c:v>
                </c:pt>
                <c:pt idx="26">
                  <c:v>63.261200000000002</c:v>
                </c:pt>
                <c:pt idx="27">
                  <c:v>61.139600000000002</c:v>
                </c:pt>
                <c:pt idx="28">
                  <c:v>61.708399999999997</c:v>
                </c:pt>
                <c:pt idx="29">
                  <c:v>62.241900000000001</c:v>
                </c:pt>
                <c:pt idx="30">
                  <c:v>62.113399999999999</c:v>
                </c:pt>
                <c:pt idx="31">
                  <c:v>61.128</c:v>
                </c:pt>
                <c:pt idx="32">
                  <c:v>61.688499999999998</c:v>
                </c:pt>
                <c:pt idx="33">
                  <c:v>65.248199999999997</c:v>
                </c:pt>
                <c:pt idx="34">
                  <c:v>68.213700000000003</c:v>
                </c:pt>
                <c:pt idx="35">
                  <c:v>68.044300000000007</c:v>
                </c:pt>
                <c:pt idx="36">
                  <c:v>68.207300000000004</c:v>
                </c:pt>
                <c:pt idx="37">
                  <c:v>69.081100000000006</c:v>
                </c:pt>
                <c:pt idx="38">
                  <c:v>60.956800000000001</c:v>
                </c:pt>
                <c:pt idx="39">
                  <c:v>61.740900000000003</c:v>
                </c:pt>
                <c:pt idx="40">
                  <c:v>64.578399999999959</c:v>
                </c:pt>
                <c:pt idx="41">
                  <c:v>62.565600000000003</c:v>
                </c:pt>
                <c:pt idx="42">
                  <c:v>62.735500000000002</c:v>
                </c:pt>
                <c:pt idx="43">
                  <c:v>61.121099999999998</c:v>
                </c:pt>
                <c:pt idx="44">
                  <c:v>64.288700000000006</c:v>
                </c:pt>
                <c:pt idx="45">
                  <c:v>64.502600000000001</c:v>
                </c:pt>
                <c:pt idx="46">
                  <c:v>64.551100000000005</c:v>
                </c:pt>
                <c:pt idx="47">
                  <c:v>63.386099999999999</c:v>
                </c:pt>
                <c:pt idx="48">
                  <c:v>62.553100000000001</c:v>
                </c:pt>
                <c:pt idx="49">
                  <c:v>63.542299999999997</c:v>
                </c:pt>
                <c:pt idx="50">
                  <c:v>65.833100000000002</c:v>
                </c:pt>
                <c:pt idx="51">
                  <c:v>64.097399999999993</c:v>
                </c:pt>
                <c:pt idx="52">
                  <c:v>65.417199999999994</c:v>
                </c:pt>
                <c:pt idx="53">
                  <c:v>65.328799999999958</c:v>
                </c:pt>
                <c:pt idx="54">
                  <c:v>64.997500000000002</c:v>
                </c:pt>
                <c:pt idx="55">
                  <c:v>61.349699999999999</c:v>
                </c:pt>
                <c:pt idx="56">
                  <c:v>59.4191</c:v>
                </c:pt>
                <c:pt idx="57">
                  <c:v>56.053899999999999</c:v>
                </c:pt>
                <c:pt idx="58">
                  <c:v>56.6995</c:v>
                </c:pt>
                <c:pt idx="59">
                  <c:v>56.364699999999999</c:v>
                </c:pt>
                <c:pt idx="60">
                  <c:v>57.537599999999998</c:v>
                </c:pt>
                <c:pt idx="61">
                  <c:v>55.226999999999997</c:v>
                </c:pt>
                <c:pt idx="62">
                  <c:v>53.992800000000003</c:v>
                </c:pt>
                <c:pt idx="63">
                  <c:v>53.755499999999998</c:v>
                </c:pt>
                <c:pt idx="64">
                  <c:v>55.017000000000003</c:v>
                </c:pt>
                <c:pt idx="65">
                  <c:v>53.812700000000007</c:v>
                </c:pt>
                <c:pt idx="66">
                  <c:v>53.176299999999998</c:v>
                </c:pt>
                <c:pt idx="67">
                  <c:v>55.003900000000002</c:v>
                </c:pt>
                <c:pt idx="68">
                  <c:v>55.791800000000002</c:v>
                </c:pt>
                <c:pt idx="69">
                  <c:v>58.066099999999999</c:v>
                </c:pt>
                <c:pt idx="70">
                  <c:v>56.3367</c:v>
                </c:pt>
                <c:pt idx="71">
                  <c:v>56.8827</c:v>
                </c:pt>
                <c:pt idx="72">
                  <c:v>59.740299999999998</c:v>
                </c:pt>
                <c:pt idx="73">
                  <c:v>58.952800000000003</c:v>
                </c:pt>
                <c:pt idx="74">
                  <c:v>60.387500000000003</c:v>
                </c:pt>
                <c:pt idx="75">
                  <c:v>60.265599999999999</c:v>
                </c:pt>
                <c:pt idx="76">
                  <c:v>61.449300000000001</c:v>
                </c:pt>
                <c:pt idx="77">
                  <c:v>59.851599999999998</c:v>
                </c:pt>
                <c:pt idx="78">
                  <c:v>62.846900000000012</c:v>
                </c:pt>
                <c:pt idx="79">
                  <c:v>63.261699999999998</c:v>
                </c:pt>
                <c:pt idx="80">
                  <c:v>64.527899999999974</c:v>
                </c:pt>
                <c:pt idx="81">
                  <c:v>64.018600000000006</c:v>
                </c:pt>
                <c:pt idx="82">
                  <c:v>63.743299999999998</c:v>
                </c:pt>
                <c:pt idx="83">
                  <c:v>63.283600000000007</c:v>
                </c:pt>
                <c:pt idx="84">
                  <c:v>61.948799999999999</c:v>
                </c:pt>
                <c:pt idx="85">
                  <c:v>62.0777</c:v>
                </c:pt>
                <c:pt idx="86">
                  <c:v>60.911900000000003</c:v>
                </c:pt>
                <c:pt idx="87">
                  <c:v>63.040300000000002</c:v>
                </c:pt>
                <c:pt idx="88">
                  <c:v>62.267600000000002</c:v>
                </c:pt>
                <c:pt idx="89">
                  <c:v>62.344299999999997</c:v>
                </c:pt>
                <c:pt idx="90">
                  <c:v>60.79140000000001</c:v>
                </c:pt>
                <c:pt idx="91">
                  <c:v>60.8977</c:v>
                </c:pt>
                <c:pt idx="92">
                  <c:v>60.154899999999998</c:v>
                </c:pt>
                <c:pt idx="93">
                  <c:v>61.849299999999999</c:v>
                </c:pt>
                <c:pt idx="94">
                  <c:v>63.075600000000001</c:v>
                </c:pt>
                <c:pt idx="95">
                  <c:v>60.847499999999997</c:v>
                </c:pt>
              </c:numCache>
            </c:numRef>
          </c:val>
          <c:extLst>
            <c:ext xmlns:c16="http://schemas.microsoft.com/office/drawing/2014/chart" uri="{C3380CC4-5D6E-409C-BE32-E72D297353CC}">
              <c16:uniqueId val="{00000000-F97A-8744-8C9A-8DF157F7E067}"/>
            </c:ext>
          </c:extLst>
        </c:ser>
        <c:ser>
          <c:idx val="4"/>
          <c:order val="1"/>
          <c:tx>
            <c:strRef>
              <c:f>Charts!$AJ$2</c:f>
              <c:strCache>
                <c:ptCount val="1"/>
                <c:pt idx="0">
                  <c:v>HYDRO</c:v>
                </c:pt>
              </c:strCache>
            </c:strRef>
          </c:tx>
          <c:spPr>
            <a:solidFill>
              <a:srgbClr val="78A12E"/>
            </a:solidFill>
            <a:ln>
              <a:noFill/>
            </a:ln>
            <a:effectLst/>
          </c:spPr>
          <c:val>
            <c:numRef>
              <c:f>Charts!$AJ$3:$AJ$98</c:f>
              <c:numCache>
                <c:formatCode>General</c:formatCode>
                <c:ptCount val="96"/>
                <c:pt idx="0">
                  <c:v>138.62520000000001</c:v>
                </c:pt>
                <c:pt idx="1">
                  <c:v>138.62960000000001</c:v>
                </c:pt>
                <c:pt idx="2">
                  <c:v>138.5487</c:v>
                </c:pt>
                <c:pt idx="3">
                  <c:v>137.29400000000001</c:v>
                </c:pt>
                <c:pt idx="4">
                  <c:v>138.6097</c:v>
                </c:pt>
                <c:pt idx="5">
                  <c:v>130.685</c:v>
                </c:pt>
                <c:pt idx="6">
                  <c:v>128.77809999999999</c:v>
                </c:pt>
                <c:pt idx="7">
                  <c:v>124.0086</c:v>
                </c:pt>
                <c:pt idx="8">
                  <c:v>119.0209</c:v>
                </c:pt>
                <c:pt idx="9">
                  <c:v>104.8661</c:v>
                </c:pt>
                <c:pt idx="10">
                  <c:v>117.68259999999999</c:v>
                </c:pt>
                <c:pt idx="11">
                  <c:v>114.6665</c:v>
                </c:pt>
                <c:pt idx="12">
                  <c:v>125.3849</c:v>
                </c:pt>
                <c:pt idx="13">
                  <c:v>114.7958</c:v>
                </c:pt>
                <c:pt idx="14">
                  <c:v>130.5258</c:v>
                </c:pt>
                <c:pt idx="15">
                  <c:v>133.1515</c:v>
                </c:pt>
                <c:pt idx="16">
                  <c:v>109.8968</c:v>
                </c:pt>
                <c:pt idx="17">
                  <c:v>138.81790000000001</c:v>
                </c:pt>
                <c:pt idx="18">
                  <c:v>119.0269</c:v>
                </c:pt>
                <c:pt idx="19">
                  <c:v>101.1965</c:v>
                </c:pt>
                <c:pt idx="20">
                  <c:v>95.044600000000003</c:v>
                </c:pt>
                <c:pt idx="21">
                  <c:v>100.3306</c:v>
                </c:pt>
                <c:pt idx="22">
                  <c:v>138.72710000000001</c:v>
                </c:pt>
                <c:pt idx="23">
                  <c:v>93.090799999999973</c:v>
                </c:pt>
                <c:pt idx="24">
                  <c:v>94.848799999999997</c:v>
                </c:pt>
                <c:pt idx="25">
                  <c:v>102.1617</c:v>
                </c:pt>
                <c:pt idx="26">
                  <c:v>100.3476</c:v>
                </c:pt>
                <c:pt idx="27">
                  <c:v>97.579899999999981</c:v>
                </c:pt>
                <c:pt idx="28">
                  <c:v>93.572799999999958</c:v>
                </c:pt>
                <c:pt idx="29">
                  <c:v>108.3583</c:v>
                </c:pt>
                <c:pt idx="30">
                  <c:v>117.0493</c:v>
                </c:pt>
                <c:pt idx="31">
                  <c:v>150.9605</c:v>
                </c:pt>
                <c:pt idx="32">
                  <c:v>153.93770000000001</c:v>
                </c:pt>
                <c:pt idx="33">
                  <c:v>140.45840000000001</c:v>
                </c:pt>
                <c:pt idx="34">
                  <c:v>175.2834</c:v>
                </c:pt>
                <c:pt idx="35">
                  <c:v>188.71459999999999</c:v>
                </c:pt>
                <c:pt idx="36">
                  <c:v>149.93539999999999</c:v>
                </c:pt>
                <c:pt idx="37">
                  <c:v>181.21639999999999</c:v>
                </c:pt>
                <c:pt idx="38">
                  <c:v>143.4496</c:v>
                </c:pt>
                <c:pt idx="39">
                  <c:v>158.0515</c:v>
                </c:pt>
                <c:pt idx="40">
                  <c:v>121.4556</c:v>
                </c:pt>
                <c:pt idx="41">
                  <c:v>144.51949999999999</c:v>
                </c:pt>
                <c:pt idx="42">
                  <c:v>114.8976</c:v>
                </c:pt>
                <c:pt idx="43">
                  <c:v>162.95429999999999</c:v>
                </c:pt>
                <c:pt idx="44">
                  <c:v>153.83869999999999</c:v>
                </c:pt>
                <c:pt idx="45">
                  <c:v>160.79640000000001</c:v>
                </c:pt>
                <c:pt idx="46">
                  <c:v>148.53739999999999</c:v>
                </c:pt>
                <c:pt idx="47">
                  <c:v>116.03919999999999</c:v>
                </c:pt>
                <c:pt idx="48">
                  <c:v>115.30670000000001</c:v>
                </c:pt>
                <c:pt idx="49">
                  <c:v>105.3984</c:v>
                </c:pt>
                <c:pt idx="50">
                  <c:v>102.7162</c:v>
                </c:pt>
                <c:pt idx="51">
                  <c:v>125.7948</c:v>
                </c:pt>
                <c:pt idx="52">
                  <c:v>122.2368</c:v>
                </c:pt>
                <c:pt idx="53">
                  <c:v>131.41229999999999</c:v>
                </c:pt>
                <c:pt idx="54">
                  <c:v>129.09880000000001</c:v>
                </c:pt>
                <c:pt idx="55">
                  <c:v>140.92869999999999</c:v>
                </c:pt>
                <c:pt idx="56">
                  <c:v>142.1694</c:v>
                </c:pt>
                <c:pt idx="57">
                  <c:v>143.42789999999999</c:v>
                </c:pt>
                <c:pt idx="58">
                  <c:v>187.08879999999999</c:v>
                </c:pt>
                <c:pt idx="59">
                  <c:v>189.8486</c:v>
                </c:pt>
                <c:pt idx="60">
                  <c:v>145.55629999999999</c:v>
                </c:pt>
                <c:pt idx="61">
                  <c:v>148.96520000000001</c:v>
                </c:pt>
                <c:pt idx="62">
                  <c:v>143.89859999999999</c:v>
                </c:pt>
                <c:pt idx="63">
                  <c:v>151.56460000000001</c:v>
                </c:pt>
                <c:pt idx="64">
                  <c:v>127.31950000000001</c:v>
                </c:pt>
                <c:pt idx="65">
                  <c:v>147.7758</c:v>
                </c:pt>
                <c:pt idx="66">
                  <c:v>140.6438</c:v>
                </c:pt>
                <c:pt idx="67">
                  <c:v>141.23689999999999</c:v>
                </c:pt>
                <c:pt idx="68">
                  <c:v>148.99969999999999</c:v>
                </c:pt>
                <c:pt idx="69">
                  <c:v>140.15299999999999</c:v>
                </c:pt>
                <c:pt idx="70">
                  <c:v>160.2037</c:v>
                </c:pt>
                <c:pt idx="71">
                  <c:v>124.0517</c:v>
                </c:pt>
                <c:pt idx="72">
                  <c:v>100.5731</c:v>
                </c:pt>
                <c:pt idx="73">
                  <c:v>106.4323</c:v>
                </c:pt>
                <c:pt idx="74">
                  <c:v>97.115600000000001</c:v>
                </c:pt>
                <c:pt idx="75">
                  <c:v>99.087900000000005</c:v>
                </c:pt>
                <c:pt idx="76">
                  <c:v>102.12909999999999</c:v>
                </c:pt>
                <c:pt idx="77">
                  <c:v>105.40009999999999</c:v>
                </c:pt>
                <c:pt idx="78">
                  <c:v>123.34829999999999</c:v>
                </c:pt>
                <c:pt idx="79">
                  <c:v>138.70959999999999</c:v>
                </c:pt>
                <c:pt idx="80">
                  <c:v>158.32470000000001</c:v>
                </c:pt>
                <c:pt idx="81">
                  <c:v>147.41929999999999</c:v>
                </c:pt>
                <c:pt idx="82">
                  <c:v>170.47880000000001</c:v>
                </c:pt>
                <c:pt idx="83">
                  <c:v>168.73259999999999</c:v>
                </c:pt>
                <c:pt idx="84">
                  <c:v>177.35329999999999</c:v>
                </c:pt>
                <c:pt idx="85">
                  <c:v>176.21080000000001</c:v>
                </c:pt>
                <c:pt idx="86">
                  <c:v>176.91130000000001</c:v>
                </c:pt>
                <c:pt idx="87">
                  <c:v>142.1833</c:v>
                </c:pt>
                <c:pt idx="88">
                  <c:v>147.3245</c:v>
                </c:pt>
                <c:pt idx="89">
                  <c:v>150.22669999999999</c:v>
                </c:pt>
                <c:pt idx="90">
                  <c:v>174.452</c:v>
                </c:pt>
                <c:pt idx="91">
                  <c:v>173.06899999999999</c:v>
                </c:pt>
                <c:pt idx="92">
                  <c:v>146.77889999999999</c:v>
                </c:pt>
                <c:pt idx="93">
                  <c:v>150.1121</c:v>
                </c:pt>
                <c:pt idx="94">
                  <c:v>167.5504</c:v>
                </c:pt>
                <c:pt idx="95">
                  <c:v>112.6461</c:v>
                </c:pt>
              </c:numCache>
            </c:numRef>
          </c:val>
          <c:extLst>
            <c:ext xmlns:c16="http://schemas.microsoft.com/office/drawing/2014/chart" uri="{C3380CC4-5D6E-409C-BE32-E72D297353CC}">
              <c16:uniqueId val="{00000001-F97A-8744-8C9A-8DF157F7E067}"/>
            </c:ext>
          </c:extLst>
        </c:ser>
        <c:ser>
          <c:idx val="1"/>
          <c:order val="2"/>
          <c:tx>
            <c:strRef>
              <c:f>Charts!$AG$2</c:f>
              <c:strCache>
                <c:ptCount val="1"/>
                <c:pt idx="0">
                  <c:v>COGEN</c:v>
                </c:pt>
              </c:strCache>
            </c:strRef>
          </c:tx>
          <c:spPr>
            <a:solidFill>
              <a:srgbClr val="FFC000"/>
            </a:solidFill>
            <a:ln>
              <a:noFill/>
            </a:ln>
            <a:effectLst/>
          </c:spPr>
          <c:val>
            <c:numRef>
              <c:f>Charts!$AG$3:$AG$98</c:f>
              <c:numCache>
                <c:formatCode>General</c:formatCode>
                <c:ptCount val="96"/>
                <c:pt idx="0">
                  <c:v>923.98649999999986</c:v>
                </c:pt>
                <c:pt idx="1">
                  <c:v>922.57120000000009</c:v>
                </c:pt>
                <c:pt idx="2">
                  <c:v>921.07790000000011</c:v>
                </c:pt>
                <c:pt idx="3">
                  <c:v>926.41819999999996</c:v>
                </c:pt>
                <c:pt idx="4">
                  <c:v>947.91179999999997</c:v>
                </c:pt>
                <c:pt idx="5">
                  <c:v>965.73389999999995</c:v>
                </c:pt>
                <c:pt idx="6">
                  <c:v>972.17859999999996</c:v>
                </c:pt>
                <c:pt idx="7">
                  <c:v>977.96529999999996</c:v>
                </c:pt>
                <c:pt idx="8">
                  <c:v>968.43219999999951</c:v>
                </c:pt>
                <c:pt idx="9">
                  <c:v>926.82990000000007</c:v>
                </c:pt>
                <c:pt idx="10">
                  <c:v>936.99810000000014</c:v>
                </c:pt>
                <c:pt idx="11">
                  <c:v>888.40140000000008</c:v>
                </c:pt>
                <c:pt idx="12">
                  <c:v>971.39529999999957</c:v>
                </c:pt>
                <c:pt idx="13">
                  <c:v>919.5599999999996</c:v>
                </c:pt>
                <c:pt idx="14">
                  <c:v>972.08420000000024</c:v>
                </c:pt>
                <c:pt idx="15">
                  <c:v>943.09370000000001</c:v>
                </c:pt>
                <c:pt idx="16">
                  <c:v>934.65590000000009</c:v>
                </c:pt>
                <c:pt idx="17">
                  <c:v>886.22469999999976</c:v>
                </c:pt>
                <c:pt idx="18">
                  <c:v>871.80119999999965</c:v>
                </c:pt>
                <c:pt idx="19">
                  <c:v>873.1069</c:v>
                </c:pt>
                <c:pt idx="20">
                  <c:v>865.18970000000002</c:v>
                </c:pt>
                <c:pt idx="21">
                  <c:v>880.33399999999961</c:v>
                </c:pt>
                <c:pt idx="22">
                  <c:v>909.20839999999998</c:v>
                </c:pt>
                <c:pt idx="23">
                  <c:v>928.06289999999967</c:v>
                </c:pt>
                <c:pt idx="24">
                  <c:v>946.5335</c:v>
                </c:pt>
                <c:pt idx="25">
                  <c:v>988.39570000000003</c:v>
                </c:pt>
                <c:pt idx="26">
                  <c:v>981.84929999999997</c:v>
                </c:pt>
                <c:pt idx="27">
                  <c:v>1022.0988</c:v>
                </c:pt>
                <c:pt idx="28">
                  <c:v>1034.7669000000001</c:v>
                </c:pt>
                <c:pt idx="29">
                  <c:v>1060.1808000000001</c:v>
                </c:pt>
                <c:pt idx="30">
                  <c:v>1047.3226999999999</c:v>
                </c:pt>
                <c:pt idx="31">
                  <c:v>1039.7937999999999</c:v>
                </c:pt>
                <c:pt idx="32">
                  <c:v>1038.5173</c:v>
                </c:pt>
                <c:pt idx="33">
                  <c:v>1019.2524</c:v>
                </c:pt>
                <c:pt idx="34">
                  <c:v>1017.3717</c:v>
                </c:pt>
                <c:pt idx="35">
                  <c:v>989.40459999999996</c:v>
                </c:pt>
                <c:pt idx="36">
                  <c:v>981.45619999999951</c:v>
                </c:pt>
                <c:pt idx="37">
                  <c:v>943.51179999999999</c:v>
                </c:pt>
                <c:pt idx="38">
                  <c:v>933.18710000000021</c:v>
                </c:pt>
                <c:pt idx="39">
                  <c:v>919.53579999999999</c:v>
                </c:pt>
                <c:pt idx="40">
                  <c:v>905.62990000000013</c:v>
                </c:pt>
                <c:pt idx="41">
                  <c:v>935.95959999999968</c:v>
                </c:pt>
                <c:pt idx="42">
                  <c:v>958.52070000000015</c:v>
                </c:pt>
                <c:pt idx="43">
                  <c:v>992.22000000000014</c:v>
                </c:pt>
                <c:pt idx="44">
                  <c:v>1051.2872</c:v>
                </c:pt>
                <c:pt idx="45">
                  <c:v>1061.0385000000001</c:v>
                </c:pt>
                <c:pt idx="46">
                  <c:v>1061.1773000000001</c:v>
                </c:pt>
                <c:pt idx="47">
                  <c:v>1076.1058</c:v>
                </c:pt>
                <c:pt idx="48">
                  <c:v>1040.8054999999999</c:v>
                </c:pt>
                <c:pt idx="49">
                  <c:v>1042.5627999999999</c:v>
                </c:pt>
                <c:pt idx="50">
                  <c:v>1052.0590999999999</c:v>
                </c:pt>
                <c:pt idx="51">
                  <c:v>1037.9192</c:v>
                </c:pt>
                <c:pt idx="52">
                  <c:v>1033.5174999999999</c:v>
                </c:pt>
                <c:pt idx="53">
                  <c:v>1036.8670999999999</c:v>
                </c:pt>
                <c:pt idx="54">
                  <c:v>1036.8561</c:v>
                </c:pt>
                <c:pt idx="55">
                  <c:v>1037.1941999999999</c:v>
                </c:pt>
                <c:pt idx="56">
                  <c:v>1032.8939</c:v>
                </c:pt>
                <c:pt idx="57">
                  <c:v>1023.5848</c:v>
                </c:pt>
                <c:pt idx="58">
                  <c:v>1004.9492</c:v>
                </c:pt>
                <c:pt idx="59">
                  <c:v>970.65780000000007</c:v>
                </c:pt>
                <c:pt idx="60">
                  <c:v>971.93860000000006</c:v>
                </c:pt>
                <c:pt idx="61">
                  <c:v>967.48490000000004</c:v>
                </c:pt>
                <c:pt idx="62">
                  <c:v>907.26779999999997</c:v>
                </c:pt>
                <c:pt idx="63">
                  <c:v>895.9538</c:v>
                </c:pt>
                <c:pt idx="64">
                  <c:v>922.53209999999979</c:v>
                </c:pt>
                <c:pt idx="65">
                  <c:v>975.47259999999949</c:v>
                </c:pt>
                <c:pt idx="66">
                  <c:v>973.61369999999988</c:v>
                </c:pt>
                <c:pt idx="67">
                  <c:v>982.15429999999958</c:v>
                </c:pt>
                <c:pt idx="68">
                  <c:v>1002.0306</c:v>
                </c:pt>
                <c:pt idx="69">
                  <c:v>999.03639999999996</c:v>
                </c:pt>
                <c:pt idx="70">
                  <c:v>1010.6202</c:v>
                </c:pt>
                <c:pt idx="71">
                  <c:v>1023.7388</c:v>
                </c:pt>
                <c:pt idx="72">
                  <c:v>1013.4425</c:v>
                </c:pt>
                <c:pt idx="73">
                  <c:v>1019.5121</c:v>
                </c:pt>
                <c:pt idx="74">
                  <c:v>1023.2832</c:v>
                </c:pt>
                <c:pt idx="75">
                  <c:v>1017.6998</c:v>
                </c:pt>
                <c:pt idx="76">
                  <c:v>1011.4801</c:v>
                </c:pt>
                <c:pt idx="77">
                  <c:v>1024.2585999999999</c:v>
                </c:pt>
                <c:pt idx="78">
                  <c:v>1026.2381</c:v>
                </c:pt>
                <c:pt idx="79">
                  <c:v>1013.9043</c:v>
                </c:pt>
                <c:pt idx="80">
                  <c:v>980.66050000000007</c:v>
                </c:pt>
                <c:pt idx="81">
                  <c:v>970.90440000000024</c:v>
                </c:pt>
                <c:pt idx="82">
                  <c:v>974.4563999999998</c:v>
                </c:pt>
                <c:pt idx="83">
                  <c:v>991.62969999999996</c:v>
                </c:pt>
                <c:pt idx="84">
                  <c:v>962.15390000000014</c:v>
                </c:pt>
                <c:pt idx="85">
                  <c:v>966.68949999999995</c:v>
                </c:pt>
                <c:pt idx="86">
                  <c:v>934.70339999999999</c:v>
                </c:pt>
                <c:pt idx="87">
                  <c:v>907.8761999999997</c:v>
                </c:pt>
                <c:pt idx="88">
                  <c:v>903.01640000000032</c:v>
                </c:pt>
                <c:pt idx="89">
                  <c:v>910.93549999999971</c:v>
                </c:pt>
                <c:pt idx="90">
                  <c:v>906.95959999999957</c:v>
                </c:pt>
                <c:pt idx="91">
                  <c:v>910.97360000000003</c:v>
                </c:pt>
                <c:pt idx="92">
                  <c:v>932.26920000000018</c:v>
                </c:pt>
                <c:pt idx="93">
                  <c:v>941.64269999999999</c:v>
                </c:pt>
                <c:pt idx="94">
                  <c:v>962.23939999999982</c:v>
                </c:pt>
                <c:pt idx="95">
                  <c:v>983.98779999999999</c:v>
                </c:pt>
              </c:numCache>
            </c:numRef>
          </c:val>
          <c:extLst>
            <c:ext xmlns:c16="http://schemas.microsoft.com/office/drawing/2014/chart" uri="{C3380CC4-5D6E-409C-BE32-E72D297353CC}">
              <c16:uniqueId val="{00000002-F97A-8744-8C9A-8DF157F7E067}"/>
            </c:ext>
          </c:extLst>
        </c:ser>
        <c:ser>
          <c:idx val="0"/>
          <c:order val="3"/>
          <c:tx>
            <c:strRef>
              <c:f>Charts!$AF$2</c:f>
              <c:strCache>
                <c:ptCount val="1"/>
                <c:pt idx="0">
                  <c:v>COAL</c:v>
                </c:pt>
              </c:strCache>
            </c:strRef>
          </c:tx>
          <c:spPr>
            <a:solidFill>
              <a:schemeClr val="tx1"/>
            </a:solidFill>
            <a:ln>
              <a:noFill/>
            </a:ln>
            <a:effectLst/>
          </c:spPr>
          <c:val>
            <c:numRef>
              <c:f>Charts!$AF$3:$AF$98</c:f>
              <c:numCache>
                <c:formatCode>General</c:formatCode>
                <c:ptCount val="96"/>
                <c:pt idx="0">
                  <c:v>4811.7750000000005</c:v>
                </c:pt>
                <c:pt idx="1">
                  <c:v>4637.5199000000002</c:v>
                </c:pt>
                <c:pt idx="2">
                  <c:v>4463.7999</c:v>
                </c:pt>
                <c:pt idx="3">
                  <c:v>4391.9543999999996</c:v>
                </c:pt>
                <c:pt idx="4">
                  <c:v>4325.3307999999997</c:v>
                </c:pt>
                <c:pt idx="5">
                  <c:v>4389.4072000000006</c:v>
                </c:pt>
                <c:pt idx="6">
                  <c:v>4555.2434999999996</c:v>
                </c:pt>
                <c:pt idx="7">
                  <c:v>4617.2701999999999</c:v>
                </c:pt>
                <c:pt idx="8">
                  <c:v>4809.7102000000004</c:v>
                </c:pt>
                <c:pt idx="9">
                  <c:v>5005.5236999999997</c:v>
                </c:pt>
                <c:pt idx="10">
                  <c:v>5119.4043000000001</c:v>
                </c:pt>
                <c:pt idx="11">
                  <c:v>5229.7972</c:v>
                </c:pt>
                <c:pt idx="12">
                  <c:v>5308.0232000000015</c:v>
                </c:pt>
                <c:pt idx="13">
                  <c:v>5257.977399999997</c:v>
                </c:pt>
                <c:pt idx="14">
                  <c:v>5291.6386000000002</c:v>
                </c:pt>
                <c:pt idx="15">
                  <c:v>5359.439699999999</c:v>
                </c:pt>
                <c:pt idx="16">
                  <c:v>5356.7929999999997</c:v>
                </c:pt>
                <c:pt idx="17">
                  <c:v>5209.8850000000002</c:v>
                </c:pt>
                <c:pt idx="18">
                  <c:v>5120.3927000000003</c:v>
                </c:pt>
                <c:pt idx="19">
                  <c:v>4954.8084000000008</c:v>
                </c:pt>
                <c:pt idx="20">
                  <c:v>4883.3370999999997</c:v>
                </c:pt>
                <c:pt idx="21">
                  <c:v>4823.4876999999988</c:v>
                </c:pt>
                <c:pt idx="22">
                  <c:v>4742.3325999999997</c:v>
                </c:pt>
                <c:pt idx="23">
                  <c:v>4685.5355</c:v>
                </c:pt>
                <c:pt idx="24">
                  <c:v>4548.5689000000002</c:v>
                </c:pt>
                <c:pt idx="25">
                  <c:v>4317.6755999999996</c:v>
                </c:pt>
                <c:pt idx="26">
                  <c:v>4183.2071000000014</c:v>
                </c:pt>
                <c:pt idx="27">
                  <c:v>3851.6386000000002</c:v>
                </c:pt>
                <c:pt idx="28">
                  <c:v>3711.8744000000002</c:v>
                </c:pt>
                <c:pt idx="29">
                  <c:v>3688.3432000000012</c:v>
                </c:pt>
                <c:pt idx="30">
                  <c:v>4000.1282999999999</c:v>
                </c:pt>
                <c:pt idx="31">
                  <c:v>4068.8566000000001</c:v>
                </c:pt>
                <c:pt idx="32">
                  <c:v>4299.6016</c:v>
                </c:pt>
                <c:pt idx="33">
                  <c:v>4547.1884</c:v>
                </c:pt>
                <c:pt idx="34">
                  <c:v>4631.6988000000001</c:v>
                </c:pt>
                <c:pt idx="35">
                  <c:v>4482.9427999999998</c:v>
                </c:pt>
                <c:pt idx="36">
                  <c:v>4599.6966000000002</c:v>
                </c:pt>
                <c:pt idx="37">
                  <c:v>4696.5380999999998</c:v>
                </c:pt>
                <c:pt idx="38">
                  <c:v>4932.1224000000002</c:v>
                </c:pt>
                <c:pt idx="39">
                  <c:v>4973.0177000000003</c:v>
                </c:pt>
                <c:pt idx="40">
                  <c:v>4860.0811999999996</c:v>
                </c:pt>
                <c:pt idx="41">
                  <c:v>4888.3364000000001</c:v>
                </c:pt>
                <c:pt idx="42">
                  <c:v>4730.6885000000002</c:v>
                </c:pt>
                <c:pt idx="43">
                  <c:v>4540.1814999999997</c:v>
                </c:pt>
                <c:pt idx="44">
                  <c:v>4676.5922</c:v>
                </c:pt>
                <c:pt idx="45">
                  <c:v>4735.5568000000003</c:v>
                </c:pt>
                <c:pt idx="46">
                  <c:v>4732.7263000000003</c:v>
                </c:pt>
                <c:pt idx="47">
                  <c:v>4500.6381000000001</c:v>
                </c:pt>
                <c:pt idx="48">
                  <c:v>4402.6893</c:v>
                </c:pt>
                <c:pt idx="49">
                  <c:v>4184.7313000000004</c:v>
                </c:pt>
                <c:pt idx="50">
                  <c:v>3959.0911000000001</c:v>
                </c:pt>
                <c:pt idx="51">
                  <c:v>3840.4767000000002</c:v>
                </c:pt>
                <c:pt idx="52">
                  <c:v>3857.9883</c:v>
                </c:pt>
                <c:pt idx="53">
                  <c:v>4005.895</c:v>
                </c:pt>
                <c:pt idx="54">
                  <c:v>4005.7809000000002</c:v>
                </c:pt>
                <c:pt idx="55">
                  <c:v>4187.6183000000001</c:v>
                </c:pt>
                <c:pt idx="56">
                  <c:v>4407.3810999999996</c:v>
                </c:pt>
                <c:pt idx="57">
                  <c:v>4464.7973999999986</c:v>
                </c:pt>
                <c:pt idx="58">
                  <c:v>4589.0707000000002</c:v>
                </c:pt>
                <c:pt idx="59">
                  <c:v>4701.1364999999996</c:v>
                </c:pt>
                <c:pt idx="60">
                  <c:v>4644.585</c:v>
                </c:pt>
                <c:pt idx="61">
                  <c:v>4515.8038999999999</c:v>
                </c:pt>
                <c:pt idx="62">
                  <c:v>4625.7778999999973</c:v>
                </c:pt>
                <c:pt idx="63">
                  <c:v>4624.3531999999996</c:v>
                </c:pt>
                <c:pt idx="64">
                  <c:v>4615.0989</c:v>
                </c:pt>
                <c:pt idx="65">
                  <c:v>4505.5472</c:v>
                </c:pt>
                <c:pt idx="66">
                  <c:v>4325.5560999999998</c:v>
                </c:pt>
                <c:pt idx="67">
                  <c:v>4305.9431999999997</c:v>
                </c:pt>
                <c:pt idx="68">
                  <c:v>4182.9674999999997</c:v>
                </c:pt>
                <c:pt idx="69">
                  <c:v>4227.8209999999999</c:v>
                </c:pt>
                <c:pt idx="70">
                  <c:v>4256.5043000000014</c:v>
                </c:pt>
                <c:pt idx="71">
                  <c:v>4336.5578999999998</c:v>
                </c:pt>
                <c:pt idx="72">
                  <c:v>4343.6651000000002</c:v>
                </c:pt>
                <c:pt idx="73">
                  <c:v>4328.251400000001</c:v>
                </c:pt>
                <c:pt idx="74">
                  <c:v>4223.9314999999997</c:v>
                </c:pt>
                <c:pt idx="75">
                  <c:v>4096.5439999999999</c:v>
                </c:pt>
                <c:pt idx="76">
                  <c:v>4106.2695999999996</c:v>
                </c:pt>
                <c:pt idx="77">
                  <c:v>3962.3429000000001</c:v>
                </c:pt>
                <c:pt idx="78">
                  <c:v>3900.5376000000001</c:v>
                </c:pt>
                <c:pt idx="79">
                  <c:v>3892.2773000000011</c:v>
                </c:pt>
                <c:pt idx="80">
                  <c:v>4156.1054000000004</c:v>
                </c:pt>
                <c:pt idx="81">
                  <c:v>4480.3266000000003</c:v>
                </c:pt>
                <c:pt idx="82">
                  <c:v>4747.7507999999998</c:v>
                </c:pt>
                <c:pt idx="83">
                  <c:v>4847.2141000000001</c:v>
                </c:pt>
                <c:pt idx="84">
                  <c:v>4798.6478999999999</c:v>
                </c:pt>
                <c:pt idx="85">
                  <c:v>4837.1513999999997</c:v>
                </c:pt>
                <c:pt idx="86">
                  <c:v>4822.9097999999994</c:v>
                </c:pt>
                <c:pt idx="87">
                  <c:v>4633.4552000000003</c:v>
                </c:pt>
                <c:pt idx="88">
                  <c:v>4641.68</c:v>
                </c:pt>
                <c:pt idx="89">
                  <c:v>4531.7088999999996</c:v>
                </c:pt>
                <c:pt idx="90">
                  <c:v>4533.4734999999982</c:v>
                </c:pt>
                <c:pt idx="91">
                  <c:v>4544.96</c:v>
                </c:pt>
                <c:pt idx="92">
                  <c:v>4491.5999000000002</c:v>
                </c:pt>
                <c:pt idx="93">
                  <c:v>4429.4201999999996</c:v>
                </c:pt>
                <c:pt idx="94">
                  <c:v>4411.6616999999997</c:v>
                </c:pt>
                <c:pt idx="95">
                  <c:v>4192.4421000000002</c:v>
                </c:pt>
              </c:numCache>
            </c:numRef>
          </c:val>
          <c:extLst>
            <c:ext xmlns:c16="http://schemas.microsoft.com/office/drawing/2014/chart" uri="{C3380CC4-5D6E-409C-BE32-E72D297353CC}">
              <c16:uniqueId val="{00000003-F97A-8744-8C9A-8DF157F7E067}"/>
            </c:ext>
          </c:extLst>
        </c:ser>
        <c:ser>
          <c:idx val="2"/>
          <c:order val="4"/>
          <c:tx>
            <c:strRef>
              <c:f>Charts!$AH$2</c:f>
              <c:strCache>
                <c:ptCount val="1"/>
                <c:pt idx="0">
                  <c:v>CCGT</c:v>
                </c:pt>
              </c:strCache>
            </c:strRef>
          </c:tx>
          <c:spPr>
            <a:solidFill>
              <a:srgbClr val="AB7942"/>
            </a:solidFill>
            <a:ln>
              <a:noFill/>
            </a:ln>
            <a:effectLst/>
          </c:spPr>
          <c:val>
            <c:numRef>
              <c:f>Charts!$AH$3:$AH$98</c:f>
              <c:numCache>
                <c:formatCode>General</c:formatCode>
                <c:ptCount val="96"/>
                <c:pt idx="0">
                  <c:v>592.77179999999998</c:v>
                </c:pt>
                <c:pt idx="1">
                  <c:v>578.11320000000001</c:v>
                </c:pt>
                <c:pt idx="2">
                  <c:v>580.52850000000001</c:v>
                </c:pt>
                <c:pt idx="3">
                  <c:v>581.82380000000001</c:v>
                </c:pt>
                <c:pt idx="4">
                  <c:v>583.07860000000005</c:v>
                </c:pt>
                <c:pt idx="5">
                  <c:v>593.78070000000002</c:v>
                </c:pt>
                <c:pt idx="6">
                  <c:v>611.45709999999974</c:v>
                </c:pt>
                <c:pt idx="7">
                  <c:v>768.67759999999998</c:v>
                </c:pt>
                <c:pt idx="8">
                  <c:v>902.44370000000004</c:v>
                </c:pt>
                <c:pt idx="9">
                  <c:v>907.31369999999959</c:v>
                </c:pt>
                <c:pt idx="10">
                  <c:v>942.44199999999967</c:v>
                </c:pt>
                <c:pt idx="11">
                  <c:v>998.67600000000004</c:v>
                </c:pt>
                <c:pt idx="12">
                  <c:v>1014.8175</c:v>
                </c:pt>
                <c:pt idx="13">
                  <c:v>991.68370000000004</c:v>
                </c:pt>
                <c:pt idx="14">
                  <c:v>987.9241999999997</c:v>
                </c:pt>
                <c:pt idx="15">
                  <c:v>978.93669999999997</c:v>
                </c:pt>
                <c:pt idx="16">
                  <c:v>967.02049999999997</c:v>
                </c:pt>
                <c:pt idx="17">
                  <c:v>989.81659999999965</c:v>
                </c:pt>
                <c:pt idx="18">
                  <c:v>976.93389999999999</c:v>
                </c:pt>
                <c:pt idx="19">
                  <c:v>969.90269999999998</c:v>
                </c:pt>
                <c:pt idx="20">
                  <c:v>853.85109999999952</c:v>
                </c:pt>
                <c:pt idx="21">
                  <c:v>708.61839999999995</c:v>
                </c:pt>
                <c:pt idx="22">
                  <c:v>737.56759999999952</c:v>
                </c:pt>
                <c:pt idx="23">
                  <c:v>721.14259999999967</c:v>
                </c:pt>
                <c:pt idx="24">
                  <c:v>583.33149999999966</c:v>
                </c:pt>
                <c:pt idx="25">
                  <c:v>572.15390000000002</c:v>
                </c:pt>
                <c:pt idx="26">
                  <c:v>561.55119999999965</c:v>
                </c:pt>
                <c:pt idx="27">
                  <c:v>561.15179999999998</c:v>
                </c:pt>
                <c:pt idx="28">
                  <c:v>555.13239999999996</c:v>
                </c:pt>
                <c:pt idx="29">
                  <c:v>569.08640000000003</c:v>
                </c:pt>
                <c:pt idx="30">
                  <c:v>581.99440000000004</c:v>
                </c:pt>
                <c:pt idx="31">
                  <c:v>579.79650000000004</c:v>
                </c:pt>
                <c:pt idx="32">
                  <c:v>571.28489999999999</c:v>
                </c:pt>
                <c:pt idx="33">
                  <c:v>564.72149999999999</c:v>
                </c:pt>
                <c:pt idx="34">
                  <c:v>611.62310000000002</c:v>
                </c:pt>
                <c:pt idx="35">
                  <c:v>871.20090000000005</c:v>
                </c:pt>
                <c:pt idx="36">
                  <c:v>904.77239999999995</c:v>
                </c:pt>
                <c:pt idx="37">
                  <c:v>960.88400000000001</c:v>
                </c:pt>
                <c:pt idx="38">
                  <c:v>987.17720000000008</c:v>
                </c:pt>
                <c:pt idx="39">
                  <c:v>986.33310000000006</c:v>
                </c:pt>
                <c:pt idx="40">
                  <c:v>971.375</c:v>
                </c:pt>
                <c:pt idx="41">
                  <c:v>976.64359999999999</c:v>
                </c:pt>
                <c:pt idx="42">
                  <c:v>927.49740000000008</c:v>
                </c:pt>
                <c:pt idx="43">
                  <c:v>918.21749999999997</c:v>
                </c:pt>
                <c:pt idx="44">
                  <c:v>712.23339999999996</c:v>
                </c:pt>
                <c:pt idx="45">
                  <c:v>592.84239999999966</c:v>
                </c:pt>
                <c:pt idx="46">
                  <c:v>637.4105999999997</c:v>
                </c:pt>
                <c:pt idx="47">
                  <c:v>555.60910000000001</c:v>
                </c:pt>
                <c:pt idx="48">
                  <c:v>570.2568</c:v>
                </c:pt>
                <c:pt idx="49">
                  <c:v>558.44830000000002</c:v>
                </c:pt>
                <c:pt idx="50">
                  <c:v>554.21190000000001</c:v>
                </c:pt>
                <c:pt idx="51">
                  <c:v>580.57510000000002</c:v>
                </c:pt>
                <c:pt idx="52">
                  <c:v>573.37950000000001</c:v>
                </c:pt>
                <c:pt idx="53">
                  <c:v>570.17520000000002</c:v>
                </c:pt>
                <c:pt idx="54">
                  <c:v>571.62900000000002</c:v>
                </c:pt>
                <c:pt idx="55">
                  <c:v>578.3107</c:v>
                </c:pt>
                <c:pt idx="56">
                  <c:v>611.62300000000005</c:v>
                </c:pt>
                <c:pt idx="57">
                  <c:v>651.06029999999998</c:v>
                </c:pt>
                <c:pt idx="58">
                  <c:v>680.80070000000001</c:v>
                </c:pt>
                <c:pt idx="59">
                  <c:v>744.34509999999966</c:v>
                </c:pt>
                <c:pt idx="60">
                  <c:v>655.93559999999968</c:v>
                </c:pt>
                <c:pt idx="61">
                  <c:v>637.90170000000001</c:v>
                </c:pt>
                <c:pt idx="62">
                  <c:v>669.39829999999961</c:v>
                </c:pt>
                <c:pt idx="63">
                  <c:v>691.01610000000005</c:v>
                </c:pt>
                <c:pt idx="64">
                  <c:v>670.40440000000001</c:v>
                </c:pt>
                <c:pt idx="65">
                  <c:v>634.99109999999996</c:v>
                </c:pt>
                <c:pt idx="66">
                  <c:v>583.35129999999947</c:v>
                </c:pt>
                <c:pt idx="67">
                  <c:v>567.56230000000005</c:v>
                </c:pt>
                <c:pt idx="68">
                  <c:v>582.96559999999965</c:v>
                </c:pt>
                <c:pt idx="69">
                  <c:v>575.67070000000001</c:v>
                </c:pt>
                <c:pt idx="70">
                  <c:v>591.20740000000001</c:v>
                </c:pt>
                <c:pt idx="71">
                  <c:v>585.57799999999997</c:v>
                </c:pt>
                <c:pt idx="72">
                  <c:v>550.649</c:v>
                </c:pt>
                <c:pt idx="73">
                  <c:v>550.0607</c:v>
                </c:pt>
                <c:pt idx="74">
                  <c:v>551.08429999999998</c:v>
                </c:pt>
                <c:pt idx="75">
                  <c:v>550.51299999999958</c:v>
                </c:pt>
                <c:pt idx="76">
                  <c:v>551.13390000000004</c:v>
                </c:pt>
                <c:pt idx="77">
                  <c:v>553.45979999999997</c:v>
                </c:pt>
                <c:pt idx="78">
                  <c:v>557.0273999999996</c:v>
                </c:pt>
                <c:pt idx="79">
                  <c:v>570.56909999999959</c:v>
                </c:pt>
                <c:pt idx="80">
                  <c:v>600.65430000000003</c:v>
                </c:pt>
                <c:pt idx="81">
                  <c:v>694.66229999999996</c:v>
                </c:pt>
                <c:pt idx="82">
                  <c:v>809.82029999999997</c:v>
                </c:pt>
                <c:pt idx="83">
                  <c:v>839.9248</c:v>
                </c:pt>
                <c:pt idx="84">
                  <c:v>837.74289999999996</c:v>
                </c:pt>
                <c:pt idx="85">
                  <c:v>863.65959999999995</c:v>
                </c:pt>
                <c:pt idx="86">
                  <c:v>812.60469999999998</c:v>
                </c:pt>
                <c:pt idx="87">
                  <c:v>780.55489999999998</c:v>
                </c:pt>
                <c:pt idx="88">
                  <c:v>650.85589999999968</c:v>
                </c:pt>
                <c:pt idx="89">
                  <c:v>719.15030000000002</c:v>
                </c:pt>
                <c:pt idx="90">
                  <c:v>704.87379999999996</c:v>
                </c:pt>
                <c:pt idx="91">
                  <c:v>668.93119999999965</c:v>
                </c:pt>
                <c:pt idx="92">
                  <c:v>670.31599999999958</c:v>
                </c:pt>
                <c:pt idx="93">
                  <c:v>652.95649999999966</c:v>
                </c:pt>
                <c:pt idx="94">
                  <c:v>644.68640000000005</c:v>
                </c:pt>
                <c:pt idx="95">
                  <c:v>560.30089999999996</c:v>
                </c:pt>
              </c:numCache>
            </c:numRef>
          </c:val>
          <c:extLst>
            <c:ext xmlns:c16="http://schemas.microsoft.com/office/drawing/2014/chart" uri="{C3380CC4-5D6E-409C-BE32-E72D297353CC}">
              <c16:uniqueId val="{00000004-F97A-8744-8C9A-8DF157F7E067}"/>
            </c:ext>
          </c:extLst>
        </c:ser>
        <c:ser>
          <c:idx val="3"/>
          <c:order val="5"/>
          <c:tx>
            <c:strRef>
              <c:f>Charts!$AI$2</c:f>
              <c:strCache>
                <c:ptCount val="1"/>
                <c:pt idx="0">
                  <c:v>SCGT</c:v>
                </c:pt>
              </c:strCache>
            </c:strRef>
          </c:tx>
          <c:spPr>
            <a:solidFill>
              <a:srgbClr val="FF0000"/>
            </a:solidFill>
            <a:ln>
              <a:noFill/>
            </a:ln>
            <a:effectLst/>
          </c:spPr>
          <c:val>
            <c:numRef>
              <c:f>Charts!$AI$3:$AI$98</c:f>
              <c:numCache>
                <c:formatCode>General</c:formatCode>
                <c:ptCount val="96"/>
                <c:pt idx="0">
                  <c:v>4.0000000000000001E-3</c:v>
                </c:pt>
                <c:pt idx="1">
                  <c:v>0</c:v>
                </c:pt>
                <c:pt idx="2">
                  <c:v>0</c:v>
                </c:pt>
                <c:pt idx="3">
                  <c:v>1.6E-2</c:v>
                </c:pt>
                <c:pt idx="4">
                  <c:v>0</c:v>
                </c:pt>
                <c:pt idx="5">
                  <c:v>0</c:v>
                </c:pt>
                <c:pt idx="6">
                  <c:v>0</c:v>
                </c:pt>
                <c:pt idx="7">
                  <c:v>0</c:v>
                </c:pt>
                <c:pt idx="8">
                  <c:v>4.0000000000000001E-3</c:v>
                </c:pt>
                <c:pt idx="9">
                  <c:v>1.6E-2</c:v>
                </c:pt>
                <c:pt idx="10">
                  <c:v>1.2E-2</c:v>
                </c:pt>
                <c:pt idx="11">
                  <c:v>0</c:v>
                </c:pt>
                <c:pt idx="12">
                  <c:v>4.5812999999999997</c:v>
                </c:pt>
                <c:pt idx="13">
                  <c:v>9.1455000000000002</c:v>
                </c:pt>
                <c:pt idx="14">
                  <c:v>23.908899999999999</c:v>
                </c:pt>
                <c:pt idx="15">
                  <c:v>52.0304</c:v>
                </c:pt>
                <c:pt idx="16">
                  <c:v>73.362300000000005</c:v>
                </c:pt>
                <c:pt idx="17">
                  <c:v>31.603400000000001</c:v>
                </c:pt>
                <c:pt idx="18">
                  <c:v>11.3261</c:v>
                </c:pt>
                <c:pt idx="19">
                  <c:v>0.55879999999999996</c:v>
                </c:pt>
                <c:pt idx="20">
                  <c:v>0</c:v>
                </c:pt>
                <c:pt idx="21">
                  <c:v>8.0000000000000002E-3</c:v>
                </c:pt>
                <c:pt idx="22">
                  <c:v>0</c:v>
                </c:pt>
                <c:pt idx="23">
                  <c:v>0</c:v>
                </c:pt>
                <c:pt idx="24">
                  <c:v>0</c:v>
                </c:pt>
                <c:pt idx="25">
                  <c:v>0</c:v>
                </c:pt>
                <c:pt idx="26">
                  <c:v>0</c:v>
                </c:pt>
                <c:pt idx="27">
                  <c:v>0</c:v>
                </c:pt>
                <c:pt idx="28">
                  <c:v>0</c:v>
                </c:pt>
                <c:pt idx="29">
                  <c:v>3.2000000000000001E-2</c:v>
                </c:pt>
                <c:pt idx="30">
                  <c:v>1.2E-2</c:v>
                </c:pt>
                <c:pt idx="31">
                  <c:v>0</c:v>
                </c:pt>
                <c:pt idx="32">
                  <c:v>8.33</c:v>
                </c:pt>
                <c:pt idx="33">
                  <c:v>10.412800000000001</c:v>
                </c:pt>
                <c:pt idx="34">
                  <c:v>10.7464</c:v>
                </c:pt>
                <c:pt idx="35">
                  <c:v>3.7267999999999999</c:v>
                </c:pt>
                <c:pt idx="36">
                  <c:v>0</c:v>
                </c:pt>
                <c:pt idx="37">
                  <c:v>4.0000000000000001E-3</c:v>
                </c:pt>
                <c:pt idx="38">
                  <c:v>6.2442000000000002</c:v>
                </c:pt>
                <c:pt idx="39">
                  <c:v>24.209299999999999</c:v>
                </c:pt>
                <c:pt idx="40">
                  <c:v>20.645399999999999</c:v>
                </c:pt>
                <c:pt idx="41">
                  <c:v>19.6281</c:v>
                </c:pt>
                <c:pt idx="42">
                  <c:v>9.3604000000000003</c:v>
                </c:pt>
                <c:pt idx="43">
                  <c:v>9.3287999999999993</c:v>
                </c:pt>
                <c:pt idx="44">
                  <c:v>8.3216000000000001</c:v>
                </c:pt>
                <c:pt idx="45">
                  <c:v>8.0000000000000002E-3</c:v>
                </c:pt>
                <c:pt idx="46">
                  <c:v>0</c:v>
                </c:pt>
                <c:pt idx="47">
                  <c:v>0</c:v>
                </c:pt>
                <c:pt idx="48">
                  <c:v>0</c:v>
                </c:pt>
                <c:pt idx="49">
                  <c:v>1.6E-2</c:v>
                </c:pt>
                <c:pt idx="50">
                  <c:v>8.0000000000000002E-3</c:v>
                </c:pt>
                <c:pt idx="51">
                  <c:v>0</c:v>
                </c:pt>
                <c:pt idx="52">
                  <c:v>1.6E-2</c:v>
                </c:pt>
                <c:pt idx="53">
                  <c:v>8.0000000000000002E-3</c:v>
                </c:pt>
                <c:pt idx="54">
                  <c:v>0</c:v>
                </c:pt>
                <c:pt idx="55">
                  <c:v>0</c:v>
                </c:pt>
                <c:pt idx="56">
                  <c:v>0</c:v>
                </c:pt>
                <c:pt idx="57">
                  <c:v>0.15659999999999999</c:v>
                </c:pt>
                <c:pt idx="58">
                  <c:v>2.4E-2</c:v>
                </c:pt>
                <c:pt idx="59">
                  <c:v>0.42070000000000002</c:v>
                </c:pt>
                <c:pt idx="60">
                  <c:v>0.4985</c:v>
                </c:pt>
                <c:pt idx="61">
                  <c:v>0.2387</c:v>
                </c:pt>
                <c:pt idx="62">
                  <c:v>6.9500000000000006E-2</c:v>
                </c:pt>
                <c:pt idx="63">
                  <c:v>6.2300000000000001E-2</c:v>
                </c:pt>
                <c:pt idx="64">
                  <c:v>35.880000000000003</c:v>
                </c:pt>
                <c:pt idx="65">
                  <c:v>5.1002000000000001</c:v>
                </c:pt>
                <c:pt idx="66">
                  <c:v>8.0000000000000002E-3</c:v>
                </c:pt>
                <c:pt idx="67">
                  <c:v>0</c:v>
                </c:pt>
                <c:pt idx="68">
                  <c:v>8.0000000000000002E-3</c:v>
                </c:pt>
                <c:pt idx="69">
                  <c:v>0</c:v>
                </c:pt>
                <c:pt idx="70">
                  <c:v>0</c:v>
                </c:pt>
                <c:pt idx="71">
                  <c:v>1.2E-2</c:v>
                </c:pt>
                <c:pt idx="72">
                  <c:v>1.2E-2</c:v>
                </c:pt>
                <c:pt idx="73">
                  <c:v>8.0000000000000002E-3</c:v>
                </c:pt>
                <c:pt idx="74">
                  <c:v>3.2000000000000001E-2</c:v>
                </c:pt>
                <c:pt idx="75">
                  <c:v>4.0000000000000001E-3</c:v>
                </c:pt>
                <c:pt idx="76">
                  <c:v>0</c:v>
                </c:pt>
                <c:pt idx="77">
                  <c:v>4.0000000000000001E-3</c:v>
                </c:pt>
                <c:pt idx="78">
                  <c:v>8.0000000000000002E-3</c:v>
                </c:pt>
                <c:pt idx="79">
                  <c:v>0</c:v>
                </c:pt>
                <c:pt idx="80">
                  <c:v>8.0600000000000005E-2</c:v>
                </c:pt>
                <c:pt idx="81">
                  <c:v>0.21629999999999999</c:v>
                </c:pt>
                <c:pt idx="82">
                  <c:v>0.90839999999999999</c:v>
                </c:pt>
                <c:pt idx="83">
                  <c:v>2.3454999999999999</c:v>
                </c:pt>
                <c:pt idx="84">
                  <c:v>0.3226</c:v>
                </c:pt>
                <c:pt idx="85">
                  <c:v>1.6172</c:v>
                </c:pt>
                <c:pt idx="86">
                  <c:v>2.3816999999999999</c:v>
                </c:pt>
                <c:pt idx="87">
                  <c:v>3.8260000000000001</c:v>
                </c:pt>
                <c:pt idx="88">
                  <c:v>2.4E-2</c:v>
                </c:pt>
                <c:pt idx="89">
                  <c:v>1.2E-2</c:v>
                </c:pt>
                <c:pt idx="90">
                  <c:v>8.0000000000000002E-3</c:v>
                </c:pt>
                <c:pt idx="91">
                  <c:v>0</c:v>
                </c:pt>
                <c:pt idx="92">
                  <c:v>1.6E-2</c:v>
                </c:pt>
                <c:pt idx="93">
                  <c:v>3.5999999999999997E-2</c:v>
                </c:pt>
                <c:pt idx="94">
                  <c:v>2.4E-2</c:v>
                </c:pt>
                <c:pt idx="95">
                  <c:v>0</c:v>
                </c:pt>
              </c:numCache>
            </c:numRef>
          </c:val>
          <c:extLst>
            <c:ext xmlns:c16="http://schemas.microsoft.com/office/drawing/2014/chart" uri="{C3380CC4-5D6E-409C-BE32-E72D297353CC}">
              <c16:uniqueId val="{00000005-F97A-8744-8C9A-8DF157F7E067}"/>
            </c:ext>
          </c:extLst>
        </c:ser>
        <c:ser>
          <c:idx val="5"/>
          <c:order val="6"/>
          <c:tx>
            <c:strRef>
              <c:f>Charts!$AK$2</c:f>
              <c:strCache>
                <c:ptCount val="1"/>
                <c:pt idx="0">
                  <c:v>WIND</c:v>
                </c:pt>
              </c:strCache>
            </c:strRef>
          </c:tx>
          <c:spPr>
            <a:solidFill>
              <a:srgbClr val="0182A9"/>
            </a:solidFill>
            <a:ln>
              <a:noFill/>
            </a:ln>
            <a:effectLst/>
          </c:spPr>
          <c:val>
            <c:numRef>
              <c:f>Charts!$AK$3:$AK$98</c:f>
              <c:numCache>
                <c:formatCode>General</c:formatCode>
                <c:ptCount val="96"/>
                <c:pt idx="0">
                  <c:v>80.346199999999996</c:v>
                </c:pt>
                <c:pt idx="1">
                  <c:v>117.9949</c:v>
                </c:pt>
                <c:pt idx="2">
                  <c:v>142.42869999999999</c:v>
                </c:pt>
                <c:pt idx="3">
                  <c:v>109.35120000000001</c:v>
                </c:pt>
                <c:pt idx="4">
                  <c:v>89.916300000000007</c:v>
                </c:pt>
                <c:pt idx="5">
                  <c:v>82.203900000000004</c:v>
                </c:pt>
                <c:pt idx="6">
                  <c:v>104.42440000000001</c:v>
                </c:pt>
                <c:pt idx="7">
                  <c:v>104.28019999999999</c:v>
                </c:pt>
                <c:pt idx="8">
                  <c:v>80.468199999999996</c:v>
                </c:pt>
                <c:pt idx="9">
                  <c:v>51.957999999999998</c:v>
                </c:pt>
                <c:pt idx="10">
                  <c:v>77.526899999999998</c:v>
                </c:pt>
                <c:pt idx="11">
                  <c:v>81.747200000000007</c:v>
                </c:pt>
                <c:pt idx="12">
                  <c:v>83.578500000000005</c:v>
                </c:pt>
                <c:pt idx="13">
                  <c:v>306.20929999999998</c:v>
                </c:pt>
                <c:pt idx="14">
                  <c:v>228.07169999999999</c:v>
                </c:pt>
                <c:pt idx="15">
                  <c:v>187.31880000000001</c:v>
                </c:pt>
                <c:pt idx="16">
                  <c:v>288.49360000000001</c:v>
                </c:pt>
                <c:pt idx="17">
                  <c:v>304.4402</c:v>
                </c:pt>
                <c:pt idx="18">
                  <c:v>300.87</c:v>
                </c:pt>
                <c:pt idx="19">
                  <c:v>381.59559999999999</c:v>
                </c:pt>
                <c:pt idx="20">
                  <c:v>460.63569999999999</c:v>
                </c:pt>
                <c:pt idx="21">
                  <c:v>552.49310000000003</c:v>
                </c:pt>
                <c:pt idx="22">
                  <c:v>427.4814999999997</c:v>
                </c:pt>
                <c:pt idx="23">
                  <c:v>310.09649999999971</c:v>
                </c:pt>
                <c:pt idx="24">
                  <c:v>401.54989999999998</c:v>
                </c:pt>
                <c:pt idx="25">
                  <c:v>427.87929999999989</c:v>
                </c:pt>
                <c:pt idx="26">
                  <c:v>474.84710000000013</c:v>
                </c:pt>
                <c:pt idx="27">
                  <c:v>644.60320000000002</c:v>
                </c:pt>
                <c:pt idx="28">
                  <c:v>802.96459999999968</c:v>
                </c:pt>
                <c:pt idx="29">
                  <c:v>812.19839999999999</c:v>
                </c:pt>
                <c:pt idx="30">
                  <c:v>787.83570000000009</c:v>
                </c:pt>
                <c:pt idx="31">
                  <c:v>715.85599999999965</c:v>
                </c:pt>
                <c:pt idx="32">
                  <c:v>747.46330000000012</c:v>
                </c:pt>
                <c:pt idx="33">
                  <c:v>724.79520000000002</c:v>
                </c:pt>
                <c:pt idx="34">
                  <c:v>692.94259999999974</c:v>
                </c:pt>
                <c:pt idx="35">
                  <c:v>616.48180000000002</c:v>
                </c:pt>
                <c:pt idx="36">
                  <c:v>504.97810000000021</c:v>
                </c:pt>
                <c:pt idx="37">
                  <c:v>375.04320000000001</c:v>
                </c:pt>
                <c:pt idx="38">
                  <c:v>319.18329999999997</c:v>
                </c:pt>
                <c:pt idx="39">
                  <c:v>305.57499999999999</c:v>
                </c:pt>
                <c:pt idx="40">
                  <c:v>465.92239999999998</c:v>
                </c:pt>
                <c:pt idx="41">
                  <c:v>258.76379999999961</c:v>
                </c:pt>
                <c:pt idx="42">
                  <c:v>281.49700000000001</c:v>
                </c:pt>
                <c:pt idx="43">
                  <c:v>284.78820000000002</c:v>
                </c:pt>
                <c:pt idx="44">
                  <c:v>267.56909999999999</c:v>
                </c:pt>
                <c:pt idx="45">
                  <c:v>337.8646</c:v>
                </c:pt>
                <c:pt idx="46">
                  <c:v>344.61849999999998</c:v>
                </c:pt>
                <c:pt idx="47">
                  <c:v>371.4262999999998</c:v>
                </c:pt>
                <c:pt idx="48">
                  <c:v>357.38440000000003</c:v>
                </c:pt>
                <c:pt idx="49">
                  <c:v>366.15159999999997</c:v>
                </c:pt>
                <c:pt idx="50">
                  <c:v>417.5962999999997</c:v>
                </c:pt>
                <c:pt idx="51">
                  <c:v>415.31110000000001</c:v>
                </c:pt>
                <c:pt idx="52">
                  <c:v>411.30250000000001</c:v>
                </c:pt>
                <c:pt idx="53">
                  <c:v>416.86399999999998</c:v>
                </c:pt>
                <c:pt idx="54">
                  <c:v>576.49400000000003</c:v>
                </c:pt>
                <c:pt idx="55">
                  <c:v>596.21079999999995</c:v>
                </c:pt>
                <c:pt idx="56">
                  <c:v>656.39409999999998</c:v>
                </c:pt>
                <c:pt idx="57">
                  <c:v>781.20939999999996</c:v>
                </c:pt>
                <c:pt idx="58">
                  <c:v>868.36619999999925</c:v>
                </c:pt>
                <c:pt idx="59">
                  <c:v>923.78039999999999</c:v>
                </c:pt>
                <c:pt idx="60">
                  <c:v>952.98710000000005</c:v>
                </c:pt>
                <c:pt idx="61">
                  <c:v>1005.0576</c:v>
                </c:pt>
                <c:pt idx="62">
                  <c:v>1036.3545999999999</c:v>
                </c:pt>
                <c:pt idx="63">
                  <c:v>1020.7856</c:v>
                </c:pt>
                <c:pt idx="64">
                  <c:v>1027.1233</c:v>
                </c:pt>
                <c:pt idx="65">
                  <c:v>1020.52</c:v>
                </c:pt>
                <c:pt idx="66">
                  <c:v>987.14890000000003</c:v>
                </c:pt>
                <c:pt idx="67">
                  <c:v>881.5282999999996</c:v>
                </c:pt>
                <c:pt idx="68">
                  <c:v>795.74119999999959</c:v>
                </c:pt>
                <c:pt idx="69">
                  <c:v>642.63440000000003</c:v>
                </c:pt>
                <c:pt idx="70">
                  <c:v>504.60329999999999</c:v>
                </c:pt>
                <c:pt idx="71">
                  <c:v>367.03160000000003</c:v>
                </c:pt>
                <c:pt idx="72">
                  <c:v>348.03390000000002</c:v>
                </c:pt>
                <c:pt idx="73">
                  <c:v>337.0847</c:v>
                </c:pt>
                <c:pt idx="74">
                  <c:v>368.58019999999999</c:v>
                </c:pt>
                <c:pt idx="75">
                  <c:v>402.00319999999999</c:v>
                </c:pt>
                <c:pt idx="76">
                  <c:v>400.55410000000012</c:v>
                </c:pt>
                <c:pt idx="77">
                  <c:v>423.36369999999999</c:v>
                </c:pt>
                <c:pt idx="78">
                  <c:v>391.73009999999971</c:v>
                </c:pt>
                <c:pt idx="79">
                  <c:v>302.41430000000003</c:v>
                </c:pt>
                <c:pt idx="80">
                  <c:v>160.58250000000001</c:v>
                </c:pt>
                <c:pt idx="81">
                  <c:v>86.6511</c:v>
                </c:pt>
                <c:pt idx="82">
                  <c:v>54.747900000000001</c:v>
                </c:pt>
                <c:pt idx="83">
                  <c:v>86.084000000000003</c:v>
                </c:pt>
                <c:pt idx="84">
                  <c:v>143.49459999999999</c:v>
                </c:pt>
                <c:pt idx="85">
                  <c:v>234.80160000000001</c:v>
                </c:pt>
                <c:pt idx="86">
                  <c:v>316.39109999999971</c:v>
                </c:pt>
                <c:pt idx="87">
                  <c:v>463.80520000000013</c:v>
                </c:pt>
                <c:pt idx="88">
                  <c:v>586.57019999999989</c:v>
                </c:pt>
                <c:pt idx="89">
                  <c:v>579.62300000000005</c:v>
                </c:pt>
                <c:pt idx="90">
                  <c:v>495.5205999999996</c:v>
                </c:pt>
                <c:pt idx="91">
                  <c:v>374.2266999999996</c:v>
                </c:pt>
                <c:pt idx="92">
                  <c:v>392.82549999999998</c:v>
                </c:pt>
                <c:pt idx="93">
                  <c:v>595.85449999999969</c:v>
                </c:pt>
                <c:pt idx="94">
                  <c:v>711.15229999999997</c:v>
                </c:pt>
                <c:pt idx="95">
                  <c:v>718.90779999999995</c:v>
                </c:pt>
              </c:numCache>
            </c:numRef>
          </c:val>
          <c:extLst>
            <c:ext xmlns:c16="http://schemas.microsoft.com/office/drawing/2014/chart" uri="{C3380CC4-5D6E-409C-BE32-E72D297353CC}">
              <c16:uniqueId val="{00000006-F97A-8744-8C9A-8DF157F7E067}"/>
            </c:ext>
          </c:extLst>
        </c:ser>
        <c:dLbls>
          <c:showLegendKey val="0"/>
          <c:showVal val="0"/>
          <c:showCatName val="0"/>
          <c:showSerName val="0"/>
          <c:showPercent val="0"/>
          <c:showBubbleSize val="0"/>
        </c:dLbls>
        <c:axId val="-1438401552"/>
        <c:axId val="-1438399776"/>
      </c:areaChart>
      <c:catAx>
        <c:axId val="-14384015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399776"/>
        <c:crosses val="autoZero"/>
        <c:auto val="1"/>
        <c:lblAlgn val="ctr"/>
        <c:lblOffset val="100"/>
        <c:tickLblSkip val="11"/>
        <c:noMultiLvlLbl val="0"/>
      </c:catAx>
      <c:valAx>
        <c:axId val="-1438399776"/>
        <c:scaling>
          <c:orientation val="minMax"/>
          <c:max val="9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4015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October 21, 2015 to October 24, 2015</a:t>
            </a:r>
          </a:p>
        </c:rich>
      </c:tx>
      <c:layout>
        <c:manualLayout>
          <c:xMode val="edge"/>
          <c:yMode val="edge"/>
          <c:x val="0.17102255974783301"/>
          <c:y val="6.0238080556898201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957360101646"/>
          <c:y val="4.9149013143285097E-2"/>
          <c:w val="0.81421902475513097"/>
          <c:h val="0.84229265185968405"/>
        </c:manualLayout>
      </c:layout>
      <c:areaChart>
        <c:grouping val="stacked"/>
        <c:varyColors val="0"/>
        <c:ser>
          <c:idx val="6"/>
          <c:order val="0"/>
          <c:tx>
            <c:strRef>
              <c:f>Charts!$AY$2</c:f>
              <c:strCache>
                <c:ptCount val="1"/>
                <c:pt idx="0">
                  <c:v>OTHER</c:v>
                </c:pt>
              </c:strCache>
            </c:strRef>
          </c:tx>
          <c:spPr>
            <a:solidFill>
              <a:schemeClr val="accent1">
                <a:lumMod val="60000"/>
              </a:schemeClr>
            </a:solidFill>
            <a:ln>
              <a:noFill/>
            </a:ln>
            <a:effectLst/>
          </c:spPr>
          <c:val>
            <c:numRef>
              <c:f>Charts!$AY$3:$AY$98</c:f>
              <c:numCache>
                <c:formatCode>General</c:formatCode>
                <c:ptCount val="96"/>
                <c:pt idx="0">
                  <c:v>22.1539</c:v>
                </c:pt>
                <c:pt idx="1">
                  <c:v>21.924700000000001</c:v>
                </c:pt>
                <c:pt idx="2">
                  <c:v>23.0063</c:v>
                </c:pt>
                <c:pt idx="3">
                  <c:v>24.0596</c:v>
                </c:pt>
                <c:pt idx="4">
                  <c:v>24.221900000000002</c:v>
                </c:pt>
                <c:pt idx="5">
                  <c:v>24.33</c:v>
                </c:pt>
                <c:pt idx="6">
                  <c:v>24.710999999999999</c:v>
                </c:pt>
                <c:pt idx="7">
                  <c:v>23.8386</c:v>
                </c:pt>
                <c:pt idx="8">
                  <c:v>22.367799999999999</c:v>
                </c:pt>
                <c:pt idx="9">
                  <c:v>22.249400000000001</c:v>
                </c:pt>
                <c:pt idx="10">
                  <c:v>23.490100000000002</c:v>
                </c:pt>
                <c:pt idx="11">
                  <c:v>23.332100000000001</c:v>
                </c:pt>
                <c:pt idx="12">
                  <c:v>23.700500000000002</c:v>
                </c:pt>
                <c:pt idx="13">
                  <c:v>22.330500000000001</c:v>
                </c:pt>
                <c:pt idx="14">
                  <c:v>22.601400000000002</c:v>
                </c:pt>
                <c:pt idx="15">
                  <c:v>22.7102</c:v>
                </c:pt>
                <c:pt idx="16">
                  <c:v>22.488399999999999</c:v>
                </c:pt>
                <c:pt idx="17">
                  <c:v>23.679099999999998</c:v>
                </c:pt>
                <c:pt idx="18">
                  <c:v>21.520199999999999</c:v>
                </c:pt>
                <c:pt idx="19">
                  <c:v>20.876899999999999</c:v>
                </c:pt>
                <c:pt idx="20">
                  <c:v>21.2788</c:v>
                </c:pt>
                <c:pt idx="21">
                  <c:v>22.155000000000001</c:v>
                </c:pt>
                <c:pt idx="22">
                  <c:v>22.3733</c:v>
                </c:pt>
                <c:pt idx="23">
                  <c:v>22.5136</c:v>
                </c:pt>
                <c:pt idx="24">
                  <c:v>22.409600000000001</c:v>
                </c:pt>
                <c:pt idx="25">
                  <c:v>21.077999999999999</c:v>
                </c:pt>
                <c:pt idx="26">
                  <c:v>22.8306</c:v>
                </c:pt>
                <c:pt idx="27">
                  <c:v>23.418800000000001</c:v>
                </c:pt>
                <c:pt idx="28">
                  <c:v>25.6204</c:v>
                </c:pt>
                <c:pt idx="29">
                  <c:v>27.333200000000001</c:v>
                </c:pt>
                <c:pt idx="30">
                  <c:v>29.669499999999999</c:v>
                </c:pt>
                <c:pt idx="31">
                  <c:v>32.003700000000002</c:v>
                </c:pt>
                <c:pt idx="32">
                  <c:v>30.6465</c:v>
                </c:pt>
                <c:pt idx="33">
                  <c:v>32.671100000000003</c:v>
                </c:pt>
                <c:pt idx="34">
                  <c:v>32.369500000000002</c:v>
                </c:pt>
                <c:pt idx="35">
                  <c:v>33.639499999999998</c:v>
                </c:pt>
                <c:pt idx="36">
                  <c:v>35.279499999999999</c:v>
                </c:pt>
                <c:pt idx="37">
                  <c:v>35.090299999999999</c:v>
                </c:pt>
                <c:pt idx="38">
                  <c:v>34.931199999999997</c:v>
                </c:pt>
                <c:pt idx="39">
                  <c:v>32.4709</c:v>
                </c:pt>
                <c:pt idx="40">
                  <c:v>31.831399999999999</c:v>
                </c:pt>
                <c:pt idx="41">
                  <c:v>23.675999999999998</c:v>
                </c:pt>
                <c:pt idx="42">
                  <c:v>23.8354</c:v>
                </c:pt>
                <c:pt idx="43">
                  <c:v>26.838000000000001</c:v>
                </c:pt>
                <c:pt idx="44">
                  <c:v>27.640999999999998</c:v>
                </c:pt>
                <c:pt idx="45">
                  <c:v>27.126999999999999</c:v>
                </c:pt>
                <c:pt idx="46">
                  <c:v>27.081499999999998</c:v>
                </c:pt>
                <c:pt idx="47">
                  <c:v>29.932400000000001</c:v>
                </c:pt>
                <c:pt idx="48">
                  <c:v>30.8386</c:v>
                </c:pt>
                <c:pt idx="49">
                  <c:v>28.924900000000001</c:v>
                </c:pt>
                <c:pt idx="50">
                  <c:v>31.162700000000001</c:v>
                </c:pt>
                <c:pt idx="51">
                  <c:v>31.165500000000002</c:v>
                </c:pt>
                <c:pt idx="52">
                  <c:v>32.6464</c:v>
                </c:pt>
                <c:pt idx="53">
                  <c:v>31.95819999999998</c:v>
                </c:pt>
                <c:pt idx="54">
                  <c:v>31.183299999999999</c:v>
                </c:pt>
                <c:pt idx="55">
                  <c:v>31.722999999999999</c:v>
                </c:pt>
                <c:pt idx="56">
                  <c:v>32.987499999999997</c:v>
                </c:pt>
                <c:pt idx="57">
                  <c:v>34.657400000000003</c:v>
                </c:pt>
                <c:pt idx="58">
                  <c:v>36.311199999999999</c:v>
                </c:pt>
                <c:pt idx="59">
                  <c:v>36.153500000000001</c:v>
                </c:pt>
                <c:pt idx="60">
                  <c:v>34.970300000000002</c:v>
                </c:pt>
                <c:pt idx="61">
                  <c:v>34.3904</c:v>
                </c:pt>
                <c:pt idx="62">
                  <c:v>34.298900000000003</c:v>
                </c:pt>
                <c:pt idx="63">
                  <c:v>37.0197</c:v>
                </c:pt>
                <c:pt idx="64">
                  <c:v>37.107300000000002</c:v>
                </c:pt>
                <c:pt idx="65">
                  <c:v>35.3675</c:v>
                </c:pt>
                <c:pt idx="66">
                  <c:v>31.695</c:v>
                </c:pt>
                <c:pt idx="67">
                  <c:v>28.186800000000002</c:v>
                </c:pt>
                <c:pt idx="68">
                  <c:v>26.931999999999999</c:v>
                </c:pt>
                <c:pt idx="69">
                  <c:v>28.0304</c:v>
                </c:pt>
                <c:pt idx="70">
                  <c:v>28.285499999999999</c:v>
                </c:pt>
                <c:pt idx="71">
                  <c:v>28.873000000000001</c:v>
                </c:pt>
                <c:pt idx="72">
                  <c:v>31.322900000000001</c:v>
                </c:pt>
                <c:pt idx="73">
                  <c:v>30.908999999999999</c:v>
                </c:pt>
                <c:pt idx="74">
                  <c:v>31.4785</c:v>
                </c:pt>
                <c:pt idx="75">
                  <c:v>32.357399999999998</c:v>
                </c:pt>
                <c:pt idx="76">
                  <c:v>31.88</c:v>
                </c:pt>
                <c:pt idx="77">
                  <c:v>31.210100000000001</c:v>
                </c:pt>
                <c:pt idx="78">
                  <c:v>33.5715</c:v>
                </c:pt>
                <c:pt idx="79">
                  <c:v>39.488700000000001</c:v>
                </c:pt>
                <c:pt idx="80">
                  <c:v>38.598500000000001</c:v>
                </c:pt>
                <c:pt idx="81">
                  <c:v>37.4208</c:v>
                </c:pt>
                <c:pt idx="82">
                  <c:v>37.325299999999999</c:v>
                </c:pt>
                <c:pt idx="83">
                  <c:v>35.658999999999999</c:v>
                </c:pt>
                <c:pt idx="84">
                  <c:v>33.056199999999997</c:v>
                </c:pt>
                <c:pt idx="85">
                  <c:v>35.494100000000003</c:v>
                </c:pt>
                <c:pt idx="86">
                  <c:v>37.505000000000003</c:v>
                </c:pt>
                <c:pt idx="87">
                  <c:v>39.902299999999997</c:v>
                </c:pt>
                <c:pt idx="88">
                  <c:v>38.518000000000001</c:v>
                </c:pt>
                <c:pt idx="89">
                  <c:v>37.830100000000002</c:v>
                </c:pt>
                <c:pt idx="90">
                  <c:v>36.020899999999997</c:v>
                </c:pt>
                <c:pt idx="91">
                  <c:v>44.9559</c:v>
                </c:pt>
                <c:pt idx="92">
                  <c:v>50.808500000000002</c:v>
                </c:pt>
                <c:pt idx="93">
                  <c:v>53.169499999999999</c:v>
                </c:pt>
                <c:pt idx="94">
                  <c:v>52.329000000000001</c:v>
                </c:pt>
                <c:pt idx="95">
                  <c:v>52.562600000000003</c:v>
                </c:pt>
              </c:numCache>
            </c:numRef>
          </c:val>
          <c:extLst>
            <c:ext xmlns:c16="http://schemas.microsoft.com/office/drawing/2014/chart" uri="{C3380CC4-5D6E-409C-BE32-E72D297353CC}">
              <c16:uniqueId val="{00000000-4B92-4342-A033-BFAD6A1AD344}"/>
            </c:ext>
          </c:extLst>
        </c:ser>
        <c:ser>
          <c:idx val="4"/>
          <c:order val="1"/>
          <c:tx>
            <c:strRef>
              <c:f>Charts!$AW$2</c:f>
              <c:strCache>
                <c:ptCount val="1"/>
                <c:pt idx="0">
                  <c:v>HYDRO</c:v>
                </c:pt>
              </c:strCache>
            </c:strRef>
          </c:tx>
          <c:spPr>
            <a:solidFill>
              <a:srgbClr val="78A12E"/>
            </a:solidFill>
            <a:ln>
              <a:noFill/>
            </a:ln>
            <a:effectLst/>
          </c:spPr>
          <c:val>
            <c:numRef>
              <c:f>Charts!$AW$3:$AW$98</c:f>
              <c:numCache>
                <c:formatCode>General</c:formatCode>
                <c:ptCount val="96"/>
                <c:pt idx="0">
                  <c:v>64.266800000000003</c:v>
                </c:pt>
                <c:pt idx="1">
                  <c:v>67.364099999999993</c:v>
                </c:pt>
                <c:pt idx="2">
                  <c:v>62.135300000000001</c:v>
                </c:pt>
                <c:pt idx="3">
                  <c:v>55.832900000000002</c:v>
                </c:pt>
                <c:pt idx="4">
                  <c:v>68.319699999999997</c:v>
                </c:pt>
                <c:pt idx="5">
                  <c:v>56.539000000000001</c:v>
                </c:pt>
                <c:pt idx="6">
                  <c:v>74.958099999999973</c:v>
                </c:pt>
                <c:pt idx="7">
                  <c:v>79.331199999999995</c:v>
                </c:pt>
                <c:pt idx="8">
                  <c:v>80.047399999999996</c:v>
                </c:pt>
                <c:pt idx="9">
                  <c:v>89.822399999999959</c:v>
                </c:pt>
                <c:pt idx="10">
                  <c:v>85.936899999999994</c:v>
                </c:pt>
                <c:pt idx="11">
                  <c:v>98.941500000000005</c:v>
                </c:pt>
                <c:pt idx="12">
                  <c:v>63.891100000000002</c:v>
                </c:pt>
                <c:pt idx="13">
                  <c:v>95.958099999999973</c:v>
                </c:pt>
                <c:pt idx="14">
                  <c:v>49.953499999999998</c:v>
                </c:pt>
                <c:pt idx="15">
                  <c:v>82.700900000000004</c:v>
                </c:pt>
                <c:pt idx="16">
                  <c:v>61.857799999999997</c:v>
                </c:pt>
                <c:pt idx="17">
                  <c:v>68.121100000000013</c:v>
                </c:pt>
                <c:pt idx="18">
                  <c:v>94.046700000000001</c:v>
                </c:pt>
                <c:pt idx="19">
                  <c:v>76.075299999999984</c:v>
                </c:pt>
                <c:pt idx="20">
                  <c:v>106.2415</c:v>
                </c:pt>
                <c:pt idx="21">
                  <c:v>99.992099999999994</c:v>
                </c:pt>
                <c:pt idx="22">
                  <c:v>66.363699999999994</c:v>
                </c:pt>
                <c:pt idx="23">
                  <c:v>37.794400000000003</c:v>
                </c:pt>
                <c:pt idx="24">
                  <c:v>59.491199999999999</c:v>
                </c:pt>
                <c:pt idx="25">
                  <c:v>96.344700000000003</c:v>
                </c:pt>
                <c:pt idx="26">
                  <c:v>91.979699999999994</c:v>
                </c:pt>
                <c:pt idx="27">
                  <c:v>41.450100000000013</c:v>
                </c:pt>
                <c:pt idx="28">
                  <c:v>60.200600000000009</c:v>
                </c:pt>
                <c:pt idx="29">
                  <c:v>78.561899999999994</c:v>
                </c:pt>
                <c:pt idx="30">
                  <c:v>78.689299999999974</c:v>
                </c:pt>
                <c:pt idx="31">
                  <c:v>123.84950000000001</c:v>
                </c:pt>
                <c:pt idx="32">
                  <c:v>91.176699999999983</c:v>
                </c:pt>
                <c:pt idx="33">
                  <c:v>115.00579999999999</c:v>
                </c:pt>
                <c:pt idx="34">
                  <c:v>113.36450000000001</c:v>
                </c:pt>
                <c:pt idx="35">
                  <c:v>122.2727</c:v>
                </c:pt>
                <c:pt idx="36">
                  <c:v>60.774800000000013</c:v>
                </c:pt>
                <c:pt idx="37">
                  <c:v>69.668799999999976</c:v>
                </c:pt>
                <c:pt idx="38">
                  <c:v>54.484900000000003</c:v>
                </c:pt>
                <c:pt idx="39">
                  <c:v>83.026399999999995</c:v>
                </c:pt>
                <c:pt idx="40">
                  <c:v>83.135199999999998</c:v>
                </c:pt>
                <c:pt idx="41">
                  <c:v>106.2979</c:v>
                </c:pt>
                <c:pt idx="42">
                  <c:v>52.710299999999997</c:v>
                </c:pt>
                <c:pt idx="43">
                  <c:v>71.600299999999976</c:v>
                </c:pt>
                <c:pt idx="44">
                  <c:v>82.147400000000005</c:v>
                </c:pt>
                <c:pt idx="45">
                  <c:v>70.179899999999975</c:v>
                </c:pt>
                <c:pt idx="46">
                  <c:v>68.591800000000006</c:v>
                </c:pt>
                <c:pt idx="47">
                  <c:v>56.833500000000001</c:v>
                </c:pt>
                <c:pt idx="48">
                  <c:v>90.343199999999996</c:v>
                </c:pt>
                <c:pt idx="49">
                  <c:v>75.489900000000006</c:v>
                </c:pt>
                <c:pt idx="50">
                  <c:v>61.8733</c:v>
                </c:pt>
                <c:pt idx="51">
                  <c:v>62.340499999999999</c:v>
                </c:pt>
                <c:pt idx="52">
                  <c:v>56.524299999999997</c:v>
                </c:pt>
                <c:pt idx="53">
                  <c:v>93.033899999999974</c:v>
                </c:pt>
                <c:pt idx="54">
                  <c:v>78.316100000000006</c:v>
                </c:pt>
                <c:pt idx="55">
                  <c:v>85.422899999999998</c:v>
                </c:pt>
                <c:pt idx="56">
                  <c:v>63.788499999999999</c:v>
                </c:pt>
                <c:pt idx="57">
                  <c:v>64.708799999999997</c:v>
                </c:pt>
                <c:pt idx="58">
                  <c:v>54.445400000000006</c:v>
                </c:pt>
                <c:pt idx="59">
                  <c:v>103.2839</c:v>
                </c:pt>
                <c:pt idx="60">
                  <c:v>62.723599999999998</c:v>
                </c:pt>
                <c:pt idx="61">
                  <c:v>103.43219999999999</c:v>
                </c:pt>
                <c:pt idx="62">
                  <c:v>85.171900000000008</c:v>
                </c:pt>
                <c:pt idx="63">
                  <c:v>63.16960000000001</c:v>
                </c:pt>
                <c:pt idx="64">
                  <c:v>26.137</c:v>
                </c:pt>
                <c:pt idx="65">
                  <c:v>58.491</c:v>
                </c:pt>
                <c:pt idx="66">
                  <c:v>101.4796</c:v>
                </c:pt>
                <c:pt idx="67">
                  <c:v>98.631099999999975</c:v>
                </c:pt>
                <c:pt idx="68">
                  <c:v>70.769300000000001</c:v>
                </c:pt>
                <c:pt idx="69">
                  <c:v>77.602100000000007</c:v>
                </c:pt>
                <c:pt idx="70">
                  <c:v>82.744900000000001</c:v>
                </c:pt>
                <c:pt idx="71">
                  <c:v>53.681399999999996</c:v>
                </c:pt>
                <c:pt idx="72">
                  <c:v>48.561700000000002</c:v>
                </c:pt>
                <c:pt idx="73">
                  <c:v>53.192999999999998</c:v>
                </c:pt>
                <c:pt idx="74">
                  <c:v>70.860600000000005</c:v>
                </c:pt>
                <c:pt idx="75">
                  <c:v>81.135500000000008</c:v>
                </c:pt>
                <c:pt idx="76">
                  <c:v>70.327799999999996</c:v>
                </c:pt>
                <c:pt idx="77">
                  <c:v>53.414200000000001</c:v>
                </c:pt>
                <c:pt idx="78">
                  <c:v>64.570299999999975</c:v>
                </c:pt>
                <c:pt idx="79">
                  <c:v>78.443700000000007</c:v>
                </c:pt>
                <c:pt idx="80">
                  <c:v>73.5398</c:v>
                </c:pt>
                <c:pt idx="81">
                  <c:v>105.14709999999999</c:v>
                </c:pt>
                <c:pt idx="82">
                  <c:v>55.437399999999997</c:v>
                </c:pt>
                <c:pt idx="83">
                  <c:v>94.845100000000002</c:v>
                </c:pt>
                <c:pt idx="84">
                  <c:v>52.017500000000013</c:v>
                </c:pt>
                <c:pt idx="85">
                  <c:v>105.6853</c:v>
                </c:pt>
                <c:pt idx="86">
                  <c:v>102.0607</c:v>
                </c:pt>
                <c:pt idx="87">
                  <c:v>69.488900000000001</c:v>
                </c:pt>
                <c:pt idx="88">
                  <c:v>86.209000000000003</c:v>
                </c:pt>
                <c:pt idx="89">
                  <c:v>89.423000000000002</c:v>
                </c:pt>
                <c:pt idx="90">
                  <c:v>94.575699999999983</c:v>
                </c:pt>
                <c:pt idx="91">
                  <c:v>97.757799999999975</c:v>
                </c:pt>
                <c:pt idx="92">
                  <c:v>94.103300000000004</c:v>
                </c:pt>
                <c:pt idx="93">
                  <c:v>80.717699999999994</c:v>
                </c:pt>
                <c:pt idx="94">
                  <c:v>74.626399999999975</c:v>
                </c:pt>
                <c:pt idx="95">
                  <c:v>66.77079999999998</c:v>
                </c:pt>
              </c:numCache>
            </c:numRef>
          </c:val>
          <c:extLst>
            <c:ext xmlns:c16="http://schemas.microsoft.com/office/drawing/2014/chart" uri="{C3380CC4-5D6E-409C-BE32-E72D297353CC}">
              <c16:uniqueId val="{00000001-4B92-4342-A033-BFAD6A1AD344}"/>
            </c:ext>
          </c:extLst>
        </c:ser>
        <c:ser>
          <c:idx val="1"/>
          <c:order val="2"/>
          <c:tx>
            <c:strRef>
              <c:f>Charts!$AT$2</c:f>
              <c:strCache>
                <c:ptCount val="1"/>
                <c:pt idx="0">
                  <c:v>COGEN</c:v>
                </c:pt>
              </c:strCache>
            </c:strRef>
          </c:tx>
          <c:spPr>
            <a:solidFill>
              <a:srgbClr val="FFC000"/>
            </a:solidFill>
            <a:ln>
              <a:noFill/>
            </a:ln>
            <a:effectLst/>
          </c:spPr>
          <c:val>
            <c:numRef>
              <c:f>Charts!$AT$3:$AT$98</c:f>
              <c:numCache>
                <c:formatCode>General</c:formatCode>
                <c:ptCount val="96"/>
                <c:pt idx="0">
                  <c:v>1094.8513</c:v>
                </c:pt>
                <c:pt idx="1">
                  <c:v>1098.6177</c:v>
                </c:pt>
                <c:pt idx="2">
                  <c:v>1110.2303999999999</c:v>
                </c:pt>
                <c:pt idx="3">
                  <c:v>1114.0935999999999</c:v>
                </c:pt>
                <c:pt idx="4">
                  <c:v>1124.2076999999999</c:v>
                </c:pt>
                <c:pt idx="5">
                  <c:v>1118.0567000000001</c:v>
                </c:pt>
                <c:pt idx="6">
                  <c:v>1121.2192</c:v>
                </c:pt>
                <c:pt idx="7">
                  <c:v>1106.904</c:v>
                </c:pt>
                <c:pt idx="8">
                  <c:v>1118.8281999999999</c:v>
                </c:pt>
                <c:pt idx="9">
                  <c:v>1119.8942999999999</c:v>
                </c:pt>
                <c:pt idx="10">
                  <c:v>1111.5055</c:v>
                </c:pt>
                <c:pt idx="11">
                  <c:v>1114.2007000000001</c:v>
                </c:pt>
                <c:pt idx="12">
                  <c:v>1107.5925</c:v>
                </c:pt>
                <c:pt idx="13">
                  <c:v>1110.5060000000001</c:v>
                </c:pt>
                <c:pt idx="14">
                  <c:v>1088.6242</c:v>
                </c:pt>
                <c:pt idx="15">
                  <c:v>1074.4009000000001</c:v>
                </c:pt>
                <c:pt idx="16">
                  <c:v>1091.5817</c:v>
                </c:pt>
                <c:pt idx="17">
                  <c:v>1042.3305</c:v>
                </c:pt>
                <c:pt idx="18">
                  <c:v>1009.8248</c:v>
                </c:pt>
                <c:pt idx="19">
                  <c:v>1004.3040999999999</c:v>
                </c:pt>
                <c:pt idx="20">
                  <c:v>1008.6412</c:v>
                </c:pt>
                <c:pt idx="21">
                  <c:v>1005.6958</c:v>
                </c:pt>
                <c:pt idx="22">
                  <c:v>998.03380000000004</c:v>
                </c:pt>
                <c:pt idx="23">
                  <c:v>1040.6201000000001</c:v>
                </c:pt>
                <c:pt idx="24">
                  <c:v>1077.9693</c:v>
                </c:pt>
                <c:pt idx="25">
                  <c:v>1086.8239000000001</c:v>
                </c:pt>
                <c:pt idx="26">
                  <c:v>1090.5257999999999</c:v>
                </c:pt>
                <c:pt idx="27">
                  <c:v>1082.0613000000001</c:v>
                </c:pt>
                <c:pt idx="28">
                  <c:v>1087.1739</c:v>
                </c:pt>
                <c:pt idx="29">
                  <c:v>1095.3045</c:v>
                </c:pt>
                <c:pt idx="30">
                  <c:v>1095.9626000000001</c:v>
                </c:pt>
                <c:pt idx="31">
                  <c:v>1103.1590000000001</c:v>
                </c:pt>
                <c:pt idx="32">
                  <c:v>1111.3552</c:v>
                </c:pt>
                <c:pt idx="33">
                  <c:v>1114.3416999999999</c:v>
                </c:pt>
                <c:pt idx="34">
                  <c:v>1106.9931999999999</c:v>
                </c:pt>
                <c:pt idx="35">
                  <c:v>1118.9733000000001</c:v>
                </c:pt>
                <c:pt idx="36">
                  <c:v>1158.0601999999999</c:v>
                </c:pt>
                <c:pt idx="37">
                  <c:v>1152.5795000000001</c:v>
                </c:pt>
                <c:pt idx="38">
                  <c:v>1100.8493000000001</c:v>
                </c:pt>
                <c:pt idx="39">
                  <c:v>1087.2186999999999</c:v>
                </c:pt>
                <c:pt idx="40">
                  <c:v>1074.8542</c:v>
                </c:pt>
                <c:pt idx="41">
                  <c:v>1093.7242000000001</c:v>
                </c:pt>
                <c:pt idx="42">
                  <c:v>1088.4784</c:v>
                </c:pt>
                <c:pt idx="43">
                  <c:v>1127.2064</c:v>
                </c:pt>
                <c:pt idx="44">
                  <c:v>1135.2539999999999</c:v>
                </c:pt>
                <c:pt idx="45">
                  <c:v>1097.5621000000001</c:v>
                </c:pt>
                <c:pt idx="46">
                  <c:v>1087.963</c:v>
                </c:pt>
                <c:pt idx="47">
                  <c:v>1075.3963000000001</c:v>
                </c:pt>
                <c:pt idx="48">
                  <c:v>1088.6876999999999</c:v>
                </c:pt>
                <c:pt idx="49">
                  <c:v>1144.9801</c:v>
                </c:pt>
                <c:pt idx="50">
                  <c:v>1097.1504</c:v>
                </c:pt>
                <c:pt idx="51">
                  <c:v>1089.1045999999999</c:v>
                </c:pt>
                <c:pt idx="52">
                  <c:v>1083.8191999999999</c:v>
                </c:pt>
                <c:pt idx="53">
                  <c:v>1089.164</c:v>
                </c:pt>
                <c:pt idx="54">
                  <c:v>1083.7555</c:v>
                </c:pt>
                <c:pt idx="55">
                  <c:v>1110.1024</c:v>
                </c:pt>
                <c:pt idx="56">
                  <c:v>1118.6501000000001</c:v>
                </c:pt>
                <c:pt idx="57">
                  <c:v>1095.0983000000001</c:v>
                </c:pt>
                <c:pt idx="58">
                  <c:v>1109.1269</c:v>
                </c:pt>
                <c:pt idx="59">
                  <c:v>1097.6134</c:v>
                </c:pt>
                <c:pt idx="60">
                  <c:v>1077.336</c:v>
                </c:pt>
                <c:pt idx="61">
                  <c:v>1073.481</c:v>
                </c:pt>
                <c:pt idx="62">
                  <c:v>1062.6043</c:v>
                </c:pt>
                <c:pt idx="63">
                  <c:v>1069.7995000000001</c:v>
                </c:pt>
                <c:pt idx="64">
                  <c:v>1099.0109</c:v>
                </c:pt>
                <c:pt idx="65">
                  <c:v>1071.3972000000001</c:v>
                </c:pt>
                <c:pt idx="66">
                  <c:v>1075.9414999999999</c:v>
                </c:pt>
                <c:pt idx="67">
                  <c:v>1083.4132999999999</c:v>
                </c:pt>
                <c:pt idx="68">
                  <c:v>1077.903</c:v>
                </c:pt>
                <c:pt idx="69">
                  <c:v>1162.9779000000001</c:v>
                </c:pt>
                <c:pt idx="70">
                  <c:v>1174.9817</c:v>
                </c:pt>
                <c:pt idx="71">
                  <c:v>1152.7167999999999</c:v>
                </c:pt>
                <c:pt idx="72">
                  <c:v>1046.5590999999999</c:v>
                </c:pt>
                <c:pt idx="73">
                  <c:v>1016.5006</c:v>
                </c:pt>
                <c:pt idx="74">
                  <c:v>1021.0327</c:v>
                </c:pt>
                <c:pt idx="75">
                  <c:v>1032.9529</c:v>
                </c:pt>
                <c:pt idx="76">
                  <c:v>1026.7158999999999</c:v>
                </c:pt>
                <c:pt idx="77">
                  <c:v>1026.3667</c:v>
                </c:pt>
                <c:pt idx="78">
                  <c:v>1025.8078</c:v>
                </c:pt>
                <c:pt idx="79">
                  <c:v>1038.3920000000001</c:v>
                </c:pt>
                <c:pt idx="80">
                  <c:v>1045.5317</c:v>
                </c:pt>
                <c:pt idx="81">
                  <c:v>1074.3300999999999</c:v>
                </c:pt>
                <c:pt idx="82">
                  <c:v>1170.7769000000001</c:v>
                </c:pt>
                <c:pt idx="83">
                  <c:v>1198.8498999999999</c:v>
                </c:pt>
                <c:pt idx="84">
                  <c:v>1120.2005999999999</c:v>
                </c:pt>
                <c:pt idx="85">
                  <c:v>1102.8716999999999</c:v>
                </c:pt>
                <c:pt idx="86">
                  <c:v>1075.5766000000001</c:v>
                </c:pt>
                <c:pt idx="87">
                  <c:v>1044.6067</c:v>
                </c:pt>
                <c:pt idx="88">
                  <c:v>1048.8992000000001</c:v>
                </c:pt>
                <c:pt idx="89">
                  <c:v>1059.7862</c:v>
                </c:pt>
                <c:pt idx="90">
                  <c:v>1023.7562</c:v>
                </c:pt>
                <c:pt idx="91">
                  <c:v>1078.5762</c:v>
                </c:pt>
                <c:pt idx="92">
                  <c:v>1137.3896</c:v>
                </c:pt>
                <c:pt idx="93">
                  <c:v>1144.9402</c:v>
                </c:pt>
                <c:pt idx="94">
                  <c:v>1066.4754</c:v>
                </c:pt>
                <c:pt idx="95">
                  <c:v>1012.3762</c:v>
                </c:pt>
              </c:numCache>
            </c:numRef>
          </c:val>
          <c:extLst>
            <c:ext xmlns:c16="http://schemas.microsoft.com/office/drawing/2014/chart" uri="{C3380CC4-5D6E-409C-BE32-E72D297353CC}">
              <c16:uniqueId val="{00000002-4B92-4342-A033-BFAD6A1AD344}"/>
            </c:ext>
          </c:extLst>
        </c:ser>
        <c:ser>
          <c:idx val="0"/>
          <c:order val="3"/>
          <c:tx>
            <c:strRef>
              <c:f>Charts!$AS$2</c:f>
              <c:strCache>
                <c:ptCount val="1"/>
                <c:pt idx="0">
                  <c:v>COAL</c:v>
                </c:pt>
              </c:strCache>
            </c:strRef>
          </c:tx>
          <c:spPr>
            <a:solidFill>
              <a:schemeClr val="tx1"/>
            </a:solidFill>
            <a:ln>
              <a:solidFill>
                <a:schemeClr val="bg2">
                  <a:lumMod val="10000"/>
                </a:schemeClr>
              </a:solidFill>
            </a:ln>
            <a:effectLst/>
          </c:spPr>
          <c:val>
            <c:numRef>
              <c:f>Charts!$AS$3:$AS$98</c:f>
              <c:numCache>
                <c:formatCode>General</c:formatCode>
                <c:ptCount val="96"/>
                <c:pt idx="0">
                  <c:v>4435.2773999999972</c:v>
                </c:pt>
                <c:pt idx="1">
                  <c:v>4534.8375999999998</c:v>
                </c:pt>
                <c:pt idx="2">
                  <c:v>4462.7553000000007</c:v>
                </c:pt>
                <c:pt idx="3">
                  <c:v>4335.3759</c:v>
                </c:pt>
                <c:pt idx="4">
                  <c:v>4307.7012000000004</c:v>
                </c:pt>
                <c:pt idx="5">
                  <c:v>4204.0551999999998</c:v>
                </c:pt>
                <c:pt idx="6">
                  <c:v>4485.6418000000003</c:v>
                </c:pt>
                <c:pt idx="7">
                  <c:v>4897.1008000000002</c:v>
                </c:pt>
                <c:pt idx="8">
                  <c:v>4930.702400000001</c:v>
                </c:pt>
                <c:pt idx="9">
                  <c:v>4866.9982</c:v>
                </c:pt>
                <c:pt idx="10">
                  <c:v>5026.0906000000004</c:v>
                </c:pt>
                <c:pt idx="11">
                  <c:v>5103.3606</c:v>
                </c:pt>
                <c:pt idx="12">
                  <c:v>5149.2575999999999</c:v>
                </c:pt>
                <c:pt idx="13">
                  <c:v>5183.7107000000015</c:v>
                </c:pt>
                <c:pt idx="14">
                  <c:v>5162.9907000000003</c:v>
                </c:pt>
                <c:pt idx="15">
                  <c:v>5029.0835999999999</c:v>
                </c:pt>
                <c:pt idx="16">
                  <c:v>4966.8191999999999</c:v>
                </c:pt>
                <c:pt idx="17">
                  <c:v>4993.2316000000001</c:v>
                </c:pt>
                <c:pt idx="18">
                  <c:v>4868.9407000000001</c:v>
                </c:pt>
                <c:pt idx="19">
                  <c:v>4881.2554000000009</c:v>
                </c:pt>
                <c:pt idx="20">
                  <c:v>4861.3198000000002</c:v>
                </c:pt>
                <c:pt idx="21">
                  <c:v>4942.9040000000005</c:v>
                </c:pt>
                <c:pt idx="22">
                  <c:v>4630.9624000000003</c:v>
                </c:pt>
                <c:pt idx="23">
                  <c:v>4258.7705999999998</c:v>
                </c:pt>
                <c:pt idx="24">
                  <c:v>3964.8658999999998</c:v>
                </c:pt>
                <c:pt idx="25">
                  <c:v>4022.4056999999998</c:v>
                </c:pt>
                <c:pt idx="26">
                  <c:v>4215.7125999999998</c:v>
                </c:pt>
                <c:pt idx="27">
                  <c:v>4374.3499000000002</c:v>
                </c:pt>
                <c:pt idx="28">
                  <c:v>4333.3059999999996</c:v>
                </c:pt>
                <c:pt idx="29">
                  <c:v>4346.4490999999998</c:v>
                </c:pt>
                <c:pt idx="30">
                  <c:v>4719.6526999999996</c:v>
                </c:pt>
                <c:pt idx="31">
                  <c:v>5180.7200999999977</c:v>
                </c:pt>
                <c:pt idx="32">
                  <c:v>5262.3172000000004</c:v>
                </c:pt>
                <c:pt idx="33">
                  <c:v>5278.2371999999996</c:v>
                </c:pt>
                <c:pt idx="34">
                  <c:v>5391.7638999999999</c:v>
                </c:pt>
                <c:pt idx="35">
                  <c:v>5520.8831000000009</c:v>
                </c:pt>
                <c:pt idx="36">
                  <c:v>5539.0892000000013</c:v>
                </c:pt>
                <c:pt idx="37">
                  <c:v>5536.4289000000008</c:v>
                </c:pt>
                <c:pt idx="38">
                  <c:v>5508.6660000000002</c:v>
                </c:pt>
                <c:pt idx="39">
                  <c:v>5429.7469000000001</c:v>
                </c:pt>
                <c:pt idx="40">
                  <c:v>5410.8206</c:v>
                </c:pt>
                <c:pt idx="41">
                  <c:v>5385.3740000000016</c:v>
                </c:pt>
                <c:pt idx="42">
                  <c:v>5312.7635</c:v>
                </c:pt>
                <c:pt idx="43">
                  <c:v>5333.4230000000007</c:v>
                </c:pt>
                <c:pt idx="44">
                  <c:v>5244.0386000000008</c:v>
                </c:pt>
                <c:pt idx="45">
                  <c:v>5091.3944000000001</c:v>
                </c:pt>
                <c:pt idx="46">
                  <c:v>4853.8312999999998</c:v>
                </c:pt>
                <c:pt idx="47">
                  <c:v>4735.5297</c:v>
                </c:pt>
                <c:pt idx="48">
                  <c:v>4737.9512999999997</c:v>
                </c:pt>
                <c:pt idx="49">
                  <c:v>5053.7130999999999</c:v>
                </c:pt>
                <c:pt idx="50">
                  <c:v>5193.1356999999998</c:v>
                </c:pt>
                <c:pt idx="51">
                  <c:v>5160.6778999999997</c:v>
                </c:pt>
                <c:pt idx="52">
                  <c:v>5147.0537000000004</c:v>
                </c:pt>
                <c:pt idx="53">
                  <c:v>5182.0272999999997</c:v>
                </c:pt>
                <c:pt idx="54">
                  <c:v>5209.648299999998</c:v>
                </c:pt>
                <c:pt idx="55">
                  <c:v>5400.9251999999997</c:v>
                </c:pt>
                <c:pt idx="56">
                  <c:v>5288.3730999999998</c:v>
                </c:pt>
                <c:pt idx="57">
                  <c:v>5413.1849000000002</c:v>
                </c:pt>
                <c:pt idx="58">
                  <c:v>5490.5164000000004</c:v>
                </c:pt>
                <c:pt idx="59">
                  <c:v>5538.2148999999999</c:v>
                </c:pt>
                <c:pt idx="60">
                  <c:v>5556.7097000000003</c:v>
                </c:pt>
                <c:pt idx="61">
                  <c:v>5513.7314999999999</c:v>
                </c:pt>
                <c:pt idx="62">
                  <c:v>5598.7107000000015</c:v>
                </c:pt>
                <c:pt idx="63">
                  <c:v>5565.740499999999</c:v>
                </c:pt>
                <c:pt idx="64">
                  <c:v>5368.3608999999979</c:v>
                </c:pt>
                <c:pt idx="65">
                  <c:v>5237.6053000000002</c:v>
                </c:pt>
                <c:pt idx="66">
                  <c:v>5331.3622999999998</c:v>
                </c:pt>
                <c:pt idx="67">
                  <c:v>5419.8031000000001</c:v>
                </c:pt>
                <c:pt idx="68">
                  <c:v>5242.2174999999997</c:v>
                </c:pt>
                <c:pt idx="69">
                  <c:v>5330.4397999999956</c:v>
                </c:pt>
                <c:pt idx="70">
                  <c:v>5262.8860000000004</c:v>
                </c:pt>
                <c:pt idx="71">
                  <c:v>5030.482</c:v>
                </c:pt>
                <c:pt idx="72">
                  <c:v>4849.4736999999986</c:v>
                </c:pt>
                <c:pt idx="73">
                  <c:v>4750.8558000000003</c:v>
                </c:pt>
                <c:pt idx="74">
                  <c:v>4625.1093000000001</c:v>
                </c:pt>
                <c:pt idx="75">
                  <c:v>4577.5362999999998</c:v>
                </c:pt>
                <c:pt idx="76">
                  <c:v>4630.1698999999981</c:v>
                </c:pt>
                <c:pt idx="77">
                  <c:v>4659.5563000000002</c:v>
                </c:pt>
                <c:pt idx="78">
                  <c:v>4735.8824999999997</c:v>
                </c:pt>
                <c:pt idx="79">
                  <c:v>4985.0424000000003</c:v>
                </c:pt>
                <c:pt idx="80">
                  <c:v>5143.1034</c:v>
                </c:pt>
                <c:pt idx="81">
                  <c:v>5228.5977000000003</c:v>
                </c:pt>
                <c:pt idx="82">
                  <c:v>5232.5361999999996</c:v>
                </c:pt>
                <c:pt idx="83">
                  <c:v>5207.2592999999997</c:v>
                </c:pt>
                <c:pt idx="84">
                  <c:v>5178.4647999999988</c:v>
                </c:pt>
                <c:pt idx="85">
                  <c:v>5121.4347999999982</c:v>
                </c:pt>
                <c:pt idx="86">
                  <c:v>5137.8840000000009</c:v>
                </c:pt>
                <c:pt idx="87">
                  <c:v>5121.4799999999996</c:v>
                </c:pt>
                <c:pt idx="88">
                  <c:v>5169.9937999999966</c:v>
                </c:pt>
                <c:pt idx="89">
                  <c:v>5238.4615000000003</c:v>
                </c:pt>
                <c:pt idx="90">
                  <c:v>5215.5884999999989</c:v>
                </c:pt>
                <c:pt idx="91">
                  <c:v>5259.9656999999979</c:v>
                </c:pt>
                <c:pt idx="92">
                  <c:v>5251.5919000000004</c:v>
                </c:pt>
                <c:pt idx="93">
                  <c:v>5245.1252999999997</c:v>
                </c:pt>
                <c:pt idx="94">
                  <c:v>5226.3159000000014</c:v>
                </c:pt>
                <c:pt idx="95">
                  <c:v>5203.1626999999999</c:v>
                </c:pt>
              </c:numCache>
            </c:numRef>
          </c:val>
          <c:extLst>
            <c:ext xmlns:c16="http://schemas.microsoft.com/office/drawing/2014/chart" uri="{C3380CC4-5D6E-409C-BE32-E72D297353CC}">
              <c16:uniqueId val="{00000003-4B92-4342-A033-BFAD6A1AD344}"/>
            </c:ext>
          </c:extLst>
        </c:ser>
        <c:ser>
          <c:idx val="2"/>
          <c:order val="4"/>
          <c:tx>
            <c:strRef>
              <c:f>Charts!$AU$2</c:f>
              <c:strCache>
                <c:ptCount val="1"/>
                <c:pt idx="0">
                  <c:v>CCGT</c:v>
                </c:pt>
              </c:strCache>
            </c:strRef>
          </c:tx>
          <c:spPr>
            <a:solidFill>
              <a:srgbClr val="AB7942"/>
            </a:solidFill>
            <a:ln>
              <a:noFill/>
            </a:ln>
            <a:effectLst/>
          </c:spPr>
          <c:val>
            <c:numRef>
              <c:f>Charts!$AU$3:$AU$98</c:f>
              <c:numCache>
                <c:formatCode>General</c:formatCode>
                <c:ptCount val="96"/>
                <c:pt idx="0">
                  <c:v>233.24209999999999</c:v>
                </c:pt>
                <c:pt idx="1">
                  <c:v>232.84229999999999</c:v>
                </c:pt>
                <c:pt idx="2">
                  <c:v>233.4504</c:v>
                </c:pt>
                <c:pt idx="3">
                  <c:v>232.35220000000001</c:v>
                </c:pt>
                <c:pt idx="4">
                  <c:v>235.5547</c:v>
                </c:pt>
                <c:pt idx="5">
                  <c:v>358.3836</c:v>
                </c:pt>
                <c:pt idx="6">
                  <c:v>458.49809999999968</c:v>
                </c:pt>
                <c:pt idx="7">
                  <c:v>524.11020000000008</c:v>
                </c:pt>
                <c:pt idx="8">
                  <c:v>495.1934</c:v>
                </c:pt>
                <c:pt idx="9">
                  <c:v>496.43139999999971</c:v>
                </c:pt>
                <c:pt idx="10">
                  <c:v>499.08890000000002</c:v>
                </c:pt>
                <c:pt idx="11">
                  <c:v>497.88490000000002</c:v>
                </c:pt>
                <c:pt idx="12">
                  <c:v>497.30880000000002</c:v>
                </c:pt>
                <c:pt idx="13">
                  <c:v>536.69100000000003</c:v>
                </c:pt>
                <c:pt idx="14">
                  <c:v>537.9567999999997</c:v>
                </c:pt>
                <c:pt idx="15">
                  <c:v>496.44650000000001</c:v>
                </c:pt>
                <c:pt idx="16">
                  <c:v>495.39859999999999</c:v>
                </c:pt>
                <c:pt idx="17">
                  <c:v>499.00009999999997</c:v>
                </c:pt>
                <c:pt idx="18">
                  <c:v>481.214</c:v>
                </c:pt>
                <c:pt idx="19">
                  <c:v>503.72019999999998</c:v>
                </c:pt>
                <c:pt idx="20">
                  <c:v>498.96859999999998</c:v>
                </c:pt>
                <c:pt idx="21">
                  <c:v>359.32889999999998</c:v>
                </c:pt>
                <c:pt idx="22">
                  <c:v>274.66989999999998</c:v>
                </c:pt>
                <c:pt idx="23">
                  <c:v>237.3526</c:v>
                </c:pt>
                <c:pt idx="24">
                  <c:v>238.4341</c:v>
                </c:pt>
                <c:pt idx="25">
                  <c:v>237.01009999999999</c:v>
                </c:pt>
                <c:pt idx="26">
                  <c:v>235.0093</c:v>
                </c:pt>
                <c:pt idx="27">
                  <c:v>234.33920000000001</c:v>
                </c:pt>
                <c:pt idx="28">
                  <c:v>234.43510000000001</c:v>
                </c:pt>
                <c:pt idx="29">
                  <c:v>234.98050000000001</c:v>
                </c:pt>
                <c:pt idx="30">
                  <c:v>286.3528</c:v>
                </c:pt>
                <c:pt idx="31">
                  <c:v>325.9896</c:v>
                </c:pt>
                <c:pt idx="32">
                  <c:v>372.72329999999971</c:v>
                </c:pt>
                <c:pt idx="33">
                  <c:v>372.38580000000002</c:v>
                </c:pt>
                <c:pt idx="34">
                  <c:v>422.03050000000002</c:v>
                </c:pt>
                <c:pt idx="35">
                  <c:v>447.41379999999998</c:v>
                </c:pt>
                <c:pt idx="36">
                  <c:v>482.15980000000002</c:v>
                </c:pt>
                <c:pt idx="37">
                  <c:v>453.44749999999999</c:v>
                </c:pt>
                <c:pt idx="38">
                  <c:v>443.99880000000002</c:v>
                </c:pt>
                <c:pt idx="39">
                  <c:v>444.9571999999996</c:v>
                </c:pt>
                <c:pt idx="40">
                  <c:v>413.49059999999997</c:v>
                </c:pt>
                <c:pt idx="41">
                  <c:v>423.03669999999971</c:v>
                </c:pt>
                <c:pt idx="42">
                  <c:v>440.6431</c:v>
                </c:pt>
                <c:pt idx="43">
                  <c:v>430.31949999999989</c:v>
                </c:pt>
                <c:pt idx="44">
                  <c:v>373.97250000000003</c:v>
                </c:pt>
                <c:pt idx="45">
                  <c:v>324.16820000000001</c:v>
                </c:pt>
                <c:pt idx="46">
                  <c:v>259.1524</c:v>
                </c:pt>
                <c:pt idx="47">
                  <c:v>248.61240000000001</c:v>
                </c:pt>
                <c:pt idx="48">
                  <c:v>292.17320000000001</c:v>
                </c:pt>
                <c:pt idx="49">
                  <c:v>357.49079999999998</c:v>
                </c:pt>
                <c:pt idx="50">
                  <c:v>357.72349999999972</c:v>
                </c:pt>
                <c:pt idx="51">
                  <c:v>356.8116</c:v>
                </c:pt>
                <c:pt idx="52">
                  <c:v>366.0514</c:v>
                </c:pt>
                <c:pt idx="53">
                  <c:v>391.39429999999999</c:v>
                </c:pt>
                <c:pt idx="54">
                  <c:v>668.18629999999996</c:v>
                </c:pt>
                <c:pt idx="55">
                  <c:v>696.28279999999995</c:v>
                </c:pt>
                <c:pt idx="56">
                  <c:v>720.96259999999961</c:v>
                </c:pt>
                <c:pt idx="57">
                  <c:v>775.62130000000002</c:v>
                </c:pt>
                <c:pt idx="58">
                  <c:v>747.14639999999997</c:v>
                </c:pt>
                <c:pt idx="59">
                  <c:v>737.94119999999964</c:v>
                </c:pt>
                <c:pt idx="60">
                  <c:v>727.09749999999997</c:v>
                </c:pt>
                <c:pt idx="61">
                  <c:v>706.21969999999999</c:v>
                </c:pt>
                <c:pt idx="62">
                  <c:v>722.9254999999996</c:v>
                </c:pt>
                <c:pt idx="63">
                  <c:v>724.61850000000004</c:v>
                </c:pt>
                <c:pt idx="64">
                  <c:v>660.12629999999956</c:v>
                </c:pt>
                <c:pt idx="65">
                  <c:v>651.11659999999961</c:v>
                </c:pt>
                <c:pt idx="66">
                  <c:v>690.56899999999996</c:v>
                </c:pt>
                <c:pt idx="67">
                  <c:v>716.91930000000002</c:v>
                </c:pt>
                <c:pt idx="68">
                  <c:v>664.30149999999969</c:v>
                </c:pt>
                <c:pt idx="69">
                  <c:v>457.7568</c:v>
                </c:pt>
                <c:pt idx="70">
                  <c:v>348.3603</c:v>
                </c:pt>
                <c:pt idx="71">
                  <c:v>353.16</c:v>
                </c:pt>
                <c:pt idx="72">
                  <c:v>310.86579999999998</c:v>
                </c:pt>
                <c:pt idx="73">
                  <c:v>270.55270000000002</c:v>
                </c:pt>
                <c:pt idx="74">
                  <c:v>268.33630000000011</c:v>
                </c:pt>
                <c:pt idx="75">
                  <c:v>268.16919999999999</c:v>
                </c:pt>
                <c:pt idx="76">
                  <c:v>268.2396</c:v>
                </c:pt>
                <c:pt idx="77">
                  <c:v>270.26870000000002</c:v>
                </c:pt>
                <c:pt idx="78">
                  <c:v>268.24930000000001</c:v>
                </c:pt>
                <c:pt idx="79">
                  <c:v>271.18669999999997</c:v>
                </c:pt>
                <c:pt idx="80">
                  <c:v>269.83809999999971</c:v>
                </c:pt>
                <c:pt idx="81">
                  <c:v>317.30579999999998</c:v>
                </c:pt>
                <c:pt idx="82">
                  <c:v>412.12040000000002</c:v>
                </c:pt>
                <c:pt idx="83">
                  <c:v>435.79009999999971</c:v>
                </c:pt>
                <c:pt idx="84">
                  <c:v>483.92739999999998</c:v>
                </c:pt>
                <c:pt idx="85">
                  <c:v>399.92109999999968</c:v>
                </c:pt>
                <c:pt idx="86">
                  <c:v>411.58440000000002</c:v>
                </c:pt>
                <c:pt idx="87">
                  <c:v>465.83409999999998</c:v>
                </c:pt>
                <c:pt idx="88">
                  <c:v>464.8229</c:v>
                </c:pt>
                <c:pt idx="89">
                  <c:v>465.94590000000011</c:v>
                </c:pt>
                <c:pt idx="90">
                  <c:v>459.97840000000002</c:v>
                </c:pt>
                <c:pt idx="91">
                  <c:v>464.4178</c:v>
                </c:pt>
                <c:pt idx="92">
                  <c:v>491.38199999999961</c:v>
                </c:pt>
                <c:pt idx="93">
                  <c:v>503.54919999999998</c:v>
                </c:pt>
                <c:pt idx="94">
                  <c:v>402.37180000000001</c:v>
                </c:pt>
                <c:pt idx="95">
                  <c:v>300.46269999999998</c:v>
                </c:pt>
              </c:numCache>
            </c:numRef>
          </c:val>
          <c:extLst>
            <c:ext xmlns:c16="http://schemas.microsoft.com/office/drawing/2014/chart" uri="{C3380CC4-5D6E-409C-BE32-E72D297353CC}">
              <c16:uniqueId val="{00000004-4B92-4342-A033-BFAD6A1AD344}"/>
            </c:ext>
          </c:extLst>
        </c:ser>
        <c:ser>
          <c:idx val="3"/>
          <c:order val="5"/>
          <c:tx>
            <c:strRef>
              <c:f>Charts!$AV$2</c:f>
              <c:strCache>
                <c:ptCount val="1"/>
                <c:pt idx="0">
                  <c:v>SCGT</c:v>
                </c:pt>
              </c:strCache>
            </c:strRef>
          </c:tx>
          <c:spPr>
            <a:solidFill>
              <a:srgbClr val="FF0000"/>
            </a:solidFill>
            <a:ln>
              <a:noFill/>
            </a:ln>
            <a:effectLst/>
          </c:spPr>
          <c:val>
            <c:numRef>
              <c:f>Charts!$AV$3:$AV$98</c:f>
              <c:numCache>
                <c:formatCode>General</c:formatCode>
                <c:ptCount val="96"/>
                <c:pt idx="0">
                  <c:v>33.704799999999999</c:v>
                </c:pt>
                <c:pt idx="1">
                  <c:v>33.927599999999998</c:v>
                </c:pt>
                <c:pt idx="2">
                  <c:v>34.056399999999996</c:v>
                </c:pt>
                <c:pt idx="3">
                  <c:v>34.053600000000003</c:v>
                </c:pt>
                <c:pt idx="4">
                  <c:v>34.378399999999999</c:v>
                </c:pt>
                <c:pt idx="5">
                  <c:v>34.408799999999999</c:v>
                </c:pt>
                <c:pt idx="6">
                  <c:v>34.594000000000001</c:v>
                </c:pt>
                <c:pt idx="7">
                  <c:v>34.566000000000003</c:v>
                </c:pt>
                <c:pt idx="8">
                  <c:v>34.249200000000002</c:v>
                </c:pt>
                <c:pt idx="9">
                  <c:v>33.921999999999997</c:v>
                </c:pt>
                <c:pt idx="10">
                  <c:v>34.151600000000002</c:v>
                </c:pt>
                <c:pt idx="11">
                  <c:v>34.300400000000003</c:v>
                </c:pt>
                <c:pt idx="12">
                  <c:v>34.165199999999999</c:v>
                </c:pt>
                <c:pt idx="13">
                  <c:v>34.252400000000002</c:v>
                </c:pt>
                <c:pt idx="14">
                  <c:v>33.443199999999997</c:v>
                </c:pt>
                <c:pt idx="15">
                  <c:v>38.907400000000003</c:v>
                </c:pt>
                <c:pt idx="16">
                  <c:v>36.430399999999999</c:v>
                </c:pt>
                <c:pt idx="17">
                  <c:v>33.658799999999999</c:v>
                </c:pt>
                <c:pt idx="18">
                  <c:v>33.7288</c:v>
                </c:pt>
                <c:pt idx="19">
                  <c:v>35.710999999999999</c:v>
                </c:pt>
                <c:pt idx="20">
                  <c:v>35.017200000000003</c:v>
                </c:pt>
                <c:pt idx="21">
                  <c:v>29.722000000000001</c:v>
                </c:pt>
                <c:pt idx="22">
                  <c:v>4.8552</c:v>
                </c:pt>
                <c:pt idx="23">
                  <c:v>5.1071999999999997</c:v>
                </c:pt>
                <c:pt idx="24">
                  <c:v>4.9980000000000002</c:v>
                </c:pt>
                <c:pt idx="25">
                  <c:v>5.0792000000000002</c:v>
                </c:pt>
                <c:pt idx="26">
                  <c:v>5.1323999999999996</c:v>
                </c:pt>
                <c:pt idx="27">
                  <c:v>5.0999999999999996</c:v>
                </c:pt>
                <c:pt idx="28">
                  <c:v>5.1576000000000004</c:v>
                </c:pt>
                <c:pt idx="29">
                  <c:v>5.4795999999999996</c:v>
                </c:pt>
                <c:pt idx="30">
                  <c:v>5.4459999999999997</c:v>
                </c:pt>
                <c:pt idx="31">
                  <c:v>31.71</c:v>
                </c:pt>
                <c:pt idx="32">
                  <c:v>37.480800000000002</c:v>
                </c:pt>
                <c:pt idx="33">
                  <c:v>37.447200000000002</c:v>
                </c:pt>
                <c:pt idx="34">
                  <c:v>37.6096</c:v>
                </c:pt>
                <c:pt idx="35">
                  <c:v>37.7468</c:v>
                </c:pt>
                <c:pt idx="36">
                  <c:v>46.160800000000002</c:v>
                </c:pt>
                <c:pt idx="37">
                  <c:v>39.753700000000002</c:v>
                </c:pt>
                <c:pt idx="38">
                  <c:v>67.973600000000005</c:v>
                </c:pt>
                <c:pt idx="39">
                  <c:v>69.790000000000006</c:v>
                </c:pt>
                <c:pt idx="40">
                  <c:v>37.494799999999998</c:v>
                </c:pt>
                <c:pt idx="41">
                  <c:v>37.548000000000002</c:v>
                </c:pt>
                <c:pt idx="42">
                  <c:v>37.002000000000002</c:v>
                </c:pt>
                <c:pt idx="43">
                  <c:v>36.836799999999997</c:v>
                </c:pt>
                <c:pt idx="44">
                  <c:v>36.395600000000002</c:v>
                </c:pt>
                <c:pt idx="45">
                  <c:v>36.3508</c:v>
                </c:pt>
                <c:pt idx="46">
                  <c:v>32.283999999999999</c:v>
                </c:pt>
                <c:pt idx="47">
                  <c:v>4.3287999999999967</c:v>
                </c:pt>
                <c:pt idx="48">
                  <c:v>4.4463999999999997</c:v>
                </c:pt>
                <c:pt idx="49">
                  <c:v>4.4307999999999996</c:v>
                </c:pt>
                <c:pt idx="50">
                  <c:v>4.4531999999999998</c:v>
                </c:pt>
                <c:pt idx="51">
                  <c:v>4.657599999999996</c:v>
                </c:pt>
                <c:pt idx="52">
                  <c:v>4.7471999999999976</c:v>
                </c:pt>
                <c:pt idx="53">
                  <c:v>4.8159999999999998</c:v>
                </c:pt>
                <c:pt idx="54">
                  <c:v>5.9611999999999998</c:v>
                </c:pt>
                <c:pt idx="55">
                  <c:v>13.1852</c:v>
                </c:pt>
                <c:pt idx="56">
                  <c:v>4.0207999999999986</c:v>
                </c:pt>
                <c:pt idx="57">
                  <c:v>4.1616</c:v>
                </c:pt>
                <c:pt idx="58">
                  <c:v>4.3064</c:v>
                </c:pt>
                <c:pt idx="59">
                  <c:v>5.4939999999999998</c:v>
                </c:pt>
                <c:pt idx="60">
                  <c:v>6.4081000000000001</c:v>
                </c:pt>
                <c:pt idx="61">
                  <c:v>36.4482</c:v>
                </c:pt>
                <c:pt idx="62">
                  <c:v>37.436</c:v>
                </c:pt>
                <c:pt idx="63">
                  <c:v>38.1496</c:v>
                </c:pt>
                <c:pt idx="64">
                  <c:v>14.1816</c:v>
                </c:pt>
                <c:pt idx="65">
                  <c:v>4.9488000000000003</c:v>
                </c:pt>
                <c:pt idx="66">
                  <c:v>4.6059999999999999</c:v>
                </c:pt>
                <c:pt idx="67">
                  <c:v>15.976599999999999</c:v>
                </c:pt>
                <c:pt idx="68">
                  <c:v>20.726299999999998</c:v>
                </c:pt>
                <c:pt idx="69">
                  <c:v>8.7807999999999993</c:v>
                </c:pt>
                <c:pt idx="70">
                  <c:v>4.6871999999999998</c:v>
                </c:pt>
                <c:pt idx="71">
                  <c:v>4.5583999999999998</c:v>
                </c:pt>
                <c:pt idx="72">
                  <c:v>20.132000000000001</c:v>
                </c:pt>
                <c:pt idx="73">
                  <c:v>30.374400000000001</c:v>
                </c:pt>
                <c:pt idx="74">
                  <c:v>19.082000000000001</c:v>
                </c:pt>
                <c:pt idx="75">
                  <c:v>19.135200000000001</c:v>
                </c:pt>
                <c:pt idx="76">
                  <c:v>19.070799999999998</c:v>
                </c:pt>
                <c:pt idx="77">
                  <c:v>19.132400000000001</c:v>
                </c:pt>
                <c:pt idx="78">
                  <c:v>19.334</c:v>
                </c:pt>
                <c:pt idx="79">
                  <c:v>19.287199999999999</c:v>
                </c:pt>
                <c:pt idx="80">
                  <c:v>33.717599999999997</c:v>
                </c:pt>
                <c:pt idx="81">
                  <c:v>37.816800000000001</c:v>
                </c:pt>
                <c:pt idx="82">
                  <c:v>37.970799999999997</c:v>
                </c:pt>
                <c:pt idx="83">
                  <c:v>37.954000000000001</c:v>
                </c:pt>
                <c:pt idx="84">
                  <c:v>42.368400000000001</c:v>
                </c:pt>
                <c:pt idx="85">
                  <c:v>38.008800000000001</c:v>
                </c:pt>
                <c:pt idx="86">
                  <c:v>37.8476</c:v>
                </c:pt>
                <c:pt idx="87">
                  <c:v>37.791600000000003</c:v>
                </c:pt>
                <c:pt idx="88">
                  <c:v>38.122</c:v>
                </c:pt>
                <c:pt idx="89">
                  <c:v>14.84</c:v>
                </c:pt>
                <c:pt idx="90">
                  <c:v>0</c:v>
                </c:pt>
                <c:pt idx="91">
                  <c:v>0</c:v>
                </c:pt>
                <c:pt idx="92">
                  <c:v>2.0045999999999999</c:v>
                </c:pt>
                <c:pt idx="93">
                  <c:v>9.1132000000000009</c:v>
                </c:pt>
                <c:pt idx="94">
                  <c:v>4.6184999999999974</c:v>
                </c:pt>
                <c:pt idx="95">
                  <c:v>8.0000000000000002E-3</c:v>
                </c:pt>
              </c:numCache>
            </c:numRef>
          </c:val>
          <c:extLst>
            <c:ext xmlns:c16="http://schemas.microsoft.com/office/drawing/2014/chart" uri="{C3380CC4-5D6E-409C-BE32-E72D297353CC}">
              <c16:uniqueId val="{00000005-4B92-4342-A033-BFAD6A1AD344}"/>
            </c:ext>
          </c:extLst>
        </c:ser>
        <c:ser>
          <c:idx val="5"/>
          <c:order val="6"/>
          <c:tx>
            <c:strRef>
              <c:f>Charts!$AX$2</c:f>
              <c:strCache>
                <c:ptCount val="1"/>
                <c:pt idx="0">
                  <c:v>WIND</c:v>
                </c:pt>
              </c:strCache>
            </c:strRef>
          </c:tx>
          <c:spPr>
            <a:solidFill>
              <a:srgbClr val="0182A9"/>
            </a:solidFill>
            <a:ln>
              <a:noFill/>
            </a:ln>
            <a:effectLst/>
          </c:spPr>
          <c:val>
            <c:numRef>
              <c:f>Charts!$AX$3:$AX$98</c:f>
              <c:numCache>
                <c:formatCode>General</c:formatCode>
                <c:ptCount val="96"/>
                <c:pt idx="0">
                  <c:v>416.87369999999987</c:v>
                </c:pt>
                <c:pt idx="1">
                  <c:v>455.21440000000001</c:v>
                </c:pt>
                <c:pt idx="2">
                  <c:v>557.42359999999996</c:v>
                </c:pt>
                <c:pt idx="3">
                  <c:v>667.95330000000001</c:v>
                </c:pt>
                <c:pt idx="4">
                  <c:v>700.9005999999996</c:v>
                </c:pt>
                <c:pt idx="5">
                  <c:v>708.99969999999951</c:v>
                </c:pt>
                <c:pt idx="6">
                  <c:v>676.88930000000005</c:v>
                </c:pt>
                <c:pt idx="7">
                  <c:v>680.6320999999997</c:v>
                </c:pt>
                <c:pt idx="8">
                  <c:v>725.38000000000011</c:v>
                </c:pt>
                <c:pt idx="9">
                  <c:v>690.13080000000002</c:v>
                </c:pt>
                <c:pt idx="10">
                  <c:v>585.73860000000002</c:v>
                </c:pt>
                <c:pt idx="11">
                  <c:v>537.00610000000006</c:v>
                </c:pt>
                <c:pt idx="12">
                  <c:v>544.5101999999996</c:v>
                </c:pt>
                <c:pt idx="13">
                  <c:v>615.66350000000011</c:v>
                </c:pt>
                <c:pt idx="14">
                  <c:v>705.71939999999995</c:v>
                </c:pt>
                <c:pt idx="15">
                  <c:v>827.50510000000008</c:v>
                </c:pt>
                <c:pt idx="16">
                  <c:v>879.7002</c:v>
                </c:pt>
                <c:pt idx="17">
                  <c:v>937.9085</c:v>
                </c:pt>
                <c:pt idx="18">
                  <c:v>1088.0554999999999</c:v>
                </c:pt>
                <c:pt idx="19">
                  <c:v>1071.9536000000001</c:v>
                </c:pt>
                <c:pt idx="20">
                  <c:v>933.77080000000001</c:v>
                </c:pt>
                <c:pt idx="21">
                  <c:v>875.84009999999967</c:v>
                </c:pt>
                <c:pt idx="22">
                  <c:v>907.93789999999956</c:v>
                </c:pt>
                <c:pt idx="23">
                  <c:v>915.95689999999956</c:v>
                </c:pt>
                <c:pt idx="24">
                  <c:v>1046.4655</c:v>
                </c:pt>
                <c:pt idx="25">
                  <c:v>1025.2895000000001</c:v>
                </c:pt>
                <c:pt idx="26">
                  <c:v>917.51289999999949</c:v>
                </c:pt>
                <c:pt idx="27">
                  <c:v>826.32629999999926</c:v>
                </c:pt>
                <c:pt idx="28">
                  <c:v>834.6318</c:v>
                </c:pt>
                <c:pt idx="29">
                  <c:v>756.64369999999997</c:v>
                </c:pt>
                <c:pt idx="30">
                  <c:v>663.62909999999999</c:v>
                </c:pt>
                <c:pt idx="31">
                  <c:v>586.22170000000006</c:v>
                </c:pt>
                <c:pt idx="32">
                  <c:v>510.99849999999981</c:v>
                </c:pt>
                <c:pt idx="33">
                  <c:v>408.24990000000003</c:v>
                </c:pt>
                <c:pt idx="34">
                  <c:v>297.02319999999997</c:v>
                </c:pt>
                <c:pt idx="35">
                  <c:v>317.91230000000002</c:v>
                </c:pt>
                <c:pt idx="36">
                  <c:v>316.98629999999969</c:v>
                </c:pt>
                <c:pt idx="37">
                  <c:v>291.97919999999999</c:v>
                </c:pt>
                <c:pt idx="38">
                  <c:v>336.75670000000002</c:v>
                </c:pt>
                <c:pt idx="39">
                  <c:v>405.12680000000012</c:v>
                </c:pt>
                <c:pt idx="40">
                  <c:v>460.04859999999991</c:v>
                </c:pt>
                <c:pt idx="41">
                  <c:v>437.42180000000002</c:v>
                </c:pt>
                <c:pt idx="42">
                  <c:v>505.62670000000003</c:v>
                </c:pt>
                <c:pt idx="43">
                  <c:v>585.66050000000007</c:v>
                </c:pt>
                <c:pt idx="44">
                  <c:v>606.22619999999961</c:v>
                </c:pt>
                <c:pt idx="45">
                  <c:v>560.78290000000004</c:v>
                </c:pt>
                <c:pt idx="46">
                  <c:v>507.09920000000011</c:v>
                </c:pt>
                <c:pt idx="47">
                  <c:v>487.54590000000002</c:v>
                </c:pt>
                <c:pt idx="48">
                  <c:v>356.78879999999998</c:v>
                </c:pt>
                <c:pt idx="49">
                  <c:v>238.58779999999999</c:v>
                </c:pt>
                <c:pt idx="50">
                  <c:v>152.9539</c:v>
                </c:pt>
                <c:pt idx="51">
                  <c:v>108.43340000000001</c:v>
                </c:pt>
                <c:pt idx="52">
                  <c:v>96.288499999999999</c:v>
                </c:pt>
                <c:pt idx="53">
                  <c:v>86.499600000000001</c:v>
                </c:pt>
                <c:pt idx="54">
                  <c:v>139.4349</c:v>
                </c:pt>
                <c:pt idx="55">
                  <c:v>179.2296</c:v>
                </c:pt>
                <c:pt idx="56">
                  <c:v>188.15700000000001</c:v>
                </c:pt>
                <c:pt idx="57">
                  <c:v>238.1754</c:v>
                </c:pt>
                <c:pt idx="58">
                  <c:v>272.44040000000001</c:v>
                </c:pt>
                <c:pt idx="59">
                  <c:v>292.54070000000002</c:v>
                </c:pt>
                <c:pt idx="60">
                  <c:v>321.67200000000003</c:v>
                </c:pt>
                <c:pt idx="61">
                  <c:v>270.06709999999998</c:v>
                </c:pt>
                <c:pt idx="62">
                  <c:v>197.8022</c:v>
                </c:pt>
                <c:pt idx="63">
                  <c:v>207.70349999999999</c:v>
                </c:pt>
                <c:pt idx="64">
                  <c:v>373.50060000000002</c:v>
                </c:pt>
                <c:pt idx="65">
                  <c:v>394.83909999999997</c:v>
                </c:pt>
                <c:pt idx="66">
                  <c:v>362.21409999999997</c:v>
                </c:pt>
                <c:pt idx="67">
                  <c:v>301.44670000000002</c:v>
                </c:pt>
                <c:pt idx="68">
                  <c:v>288.43439999999998</c:v>
                </c:pt>
                <c:pt idx="69">
                  <c:v>265.48129999999969</c:v>
                </c:pt>
                <c:pt idx="70">
                  <c:v>233.45079999999999</c:v>
                </c:pt>
                <c:pt idx="71">
                  <c:v>228.24930000000001</c:v>
                </c:pt>
                <c:pt idx="72">
                  <c:v>275.34399999999988</c:v>
                </c:pt>
                <c:pt idx="73">
                  <c:v>277.80279999999999</c:v>
                </c:pt>
                <c:pt idx="74">
                  <c:v>298.30220000000003</c:v>
                </c:pt>
                <c:pt idx="75">
                  <c:v>295.98230000000001</c:v>
                </c:pt>
                <c:pt idx="76">
                  <c:v>261.45460000000003</c:v>
                </c:pt>
                <c:pt idx="77">
                  <c:v>289.82629999999972</c:v>
                </c:pt>
                <c:pt idx="78">
                  <c:v>366.63979999999998</c:v>
                </c:pt>
                <c:pt idx="79">
                  <c:v>346.51100000000002</c:v>
                </c:pt>
                <c:pt idx="80">
                  <c:v>394.77620000000002</c:v>
                </c:pt>
                <c:pt idx="81">
                  <c:v>265.4606</c:v>
                </c:pt>
                <c:pt idx="82">
                  <c:v>185.75960000000001</c:v>
                </c:pt>
                <c:pt idx="83">
                  <c:v>183.04130000000001</c:v>
                </c:pt>
                <c:pt idx="84">
                  <c:v>245.654</c:v>
                </c:pt>
                <c:pt idx="85">
                  <c:v>253.70939999999999</c:v>
                </c:pt>
                <c:pt idx="86">
                  <c:v>209.3194</c:v>
                </c:pt>
                <c:pt idx="87">
                  <c:v>161.86699999999999</c:v>
                </c:pt>
                <c:pt idx="88">
                  <c:v>141.01179999999999</c:v>
                </c:pt>
                <c:pt idx="89">
                  <c:v>134.48159999999999</c:v>
                </c:pt>
                <c:pt idx="90">
                  <c:v>109.47150000000001</c:v>
                </c:pt>
                <c:pt idx="91">
                  <c:v>125.3901</c:v>
                </c:pt>
                <c:pt idx="92">
                  <c:v>122.0749</c:v>
                </c:pt>
                <c:pt idx="93">
                  <c:v>86.830399999999997</c:v>
                </c:pt>
                <c:pt idx="94">
                  <c:v>71.260499999999993</c:v>
                </c:pt>
                <c:pt idx="95">
                  <c:v>74.457800000000006</c:v>
                </c:pt>
              </c:numCache>
            </c:numRef>
          </c:val>
          <c:extLst>
            <c:ext xmlns:c16="http://schemas.microsoft.com/office/drawing/2014/chart" uri="{C3380CC4-5D6E-409C-BE32-E72D297353CC}">
              <c16:uniqueId val="{00000006-4B92-4342-A033-BFAD6A1AD344}"/>
            </c:ext>
          </c:extLst>
        </c:ser>
        <c:dLbls>
          <c:showLegendKey val="0"/>
          <c:showVal val="0"/>
          <c:showCatName val="0"/>
          <c:showSerName val="0"/>
          <c:showPercent val="0"/>
          <c:showBubbleSize val="0"/>
        </c:dLbls>
        <c:axId val="-1435949280"/>
        <c:axId val="-1435947072"/>
      </c:areaChart>
      <c:catAx>
        <c:axId val="-14359492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5947072"/>
        <c:crosses val="autoZero"/>
        <c:auto val="1"/>
        <c:lblAlgn val="ctr"/>
        <c:lblOffset val="100"/>
        <c:tickLblSkip val="11"/>
        <c:noMultiLvlLbl val="0"/>
      </c:catAx>
      <c:valAx>
        <c:axId val="-1435947072"/>
        <c:scaling>
          <c:orientation val="minMax"/>
          <c:max val="9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59492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9EC56-4703-4897-B67A-490B12F927C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23EED6E9-7267-4072-B419-BB2319231853}">
      <dgm:prSet phldrT="[Text]" custT="1"/>
      <dgm:spPr>
        <a:solidFill>
          <a:srgbClr val="0182A9"/>
        </a:solidFill>
      </dgm:spPr>
      <dgm:t>
        <a:bodyPr/>
        <a:lstStyle/>
        <a:p>
          <a:r>
            <a:rPr lang="en-CA" sz="1200"/>
            <a:t>Research</a:t>
          </a:r>
        </a:p>
      </dgm:t>
    </dgm:pt>
    <dgm:pt modelId="{4F8744AA-3F25-4D15-A1F0-6A65EEC9DC74}" type="parTrans" cxnId="{25B162F7-2DC7-4CAA-B915-23A86CFFF13A}">
      <dgm:prSet/>
      <dgm:spPr/>
      <dgm:t>
        <a:bodyPr/>
        <a:lstStyle/>
        <a:p>
          <a:endParaRPr lang="en-CA" sz="1800"/>
        </a:p>
      </dgm:t>
    </dgm:pt>
    <dgm:pt modelId="{5319C93B-DBD3-44A1-9D47-526016B6ED6A}" type="sibTrans" cxnId="{25B162F7-2DC7-4CAA-B915-23A86CFFF13A}">
      <dgm:prSet custT="1"/>
      <dgm:spPr>
        <a:solidFill>
          <a:srgbClr val="085782"/>
        </a:solidFill>
      </dgm:spPr>
      <dgm:t>
        <a:bodyPr/>
        <a:lstStyle/>
        <a:p>
          <a:endParaRPr lang="en-CA" sz="1100"/>
        </a:p>
      </dgm:t>
    </dgm:pt>
    <dgm:pt modelId="{BF3090DF-52E4-4ADD-A807-AA57D9B3EF1C}">
      <dgm:prSet phldrT="[Text]" custT="1"/>
      <dgm:spPr>
        <a:solidFill>
          <a:srgbClr val="0182A9"/>
        </a:solidFill>
      </dgm:spPr>
      <dgm:t>
        <a:bodyPr/>
        <a:lstStyle/>
        <a:p>
          <a:r>
            <a:rPr lang="en-CA" sz="1200"/>
            <a:t>Plan</a:t>
          </a:r>
        </a:p>
      </dgm:t>
    </dgm:pt>
    <dgm:pt modelId="{928B5C51-5AF9-4F86-808D-FE55C6C25655}" type="parTrans" cxnId="{94E226C1-3295-4D38-9B12-0B12A5AAC1C4}">
      <dgm:prSet/>
      <dgm:spPr/>
      <dgm:t>
        <a:bodyPr/>
        <a:lstStyle/>
        <a:p>
          <a:endParaRPr lang="en-CA" sz="1800"/>
        </a:p>
      </dgm:t>
    </dgm:pt>
    <dgm:pt modelId="{187F98A9-45F0-41A6-A406-A1D8D81188A2}" type="sibTrans" cxnId="{94E226C1-3295-4D38-9B12-0B12A5AAC1C4}">
      <dgm:prSet custT="1"/>
      <dgm:spPr>
        <a:solidFill>
          <a:srgbClr val="085782"/>
        </a:solidFill>
      </dgm:spPr>
      <dgm:t>
        <a:bodyPr/>
        <a:lstStyle/>
        <a:p>
          <a:endParaRPr lang="en-CA" sz="1100" dirty="0"/>
        </a:p>
      </dgm:t>
    </dgm:pt>
    <dgm:pt modelId="{D6F0C80C-637F-4914-B90A-C1892A5284AA}">
      <dgm:prSet phldrT="[Text]" custT="1"/>
      <dgm:spPr>
        <a:solidFill>
          <a:srgbClr val="0182A9"/>
        </a:solidFill>
      </dgm:spPr>
      <dgm:t>
        <a:bodyPr/>
        <a:lstStyle/>
        <a:p>
          <a:r>
            <a:rPr lang="en-CA" sz="1200"/>
            <a:t>Create</a:t>
          </a:r>
        </a:p>
      </dgm:t>
    </dgm:pt>
    <dgm:pt modelId="{A736FD52-931A-40DC-AEE2-E0140916F0F5}" type="parTrans" cxnId="{8BA229D4-E6CA-4B18-8D7A-6F208B6CC10E}">
      <dgm:prSet/>
      <dgm:spPr/>
      <dgm:t>
        <a:bodyPr/>
        <a:lstStyle/>
        <a:p>
          <a:endParaRPr lang="en-CA" sz="1800"/>
        </a:p>
      </dgm:t>
    </dgm:pt>
    <dgm:pt modelId="{660EEE2C-64E6-4CA8-850E-B43A2FF20713}" type="sibTrans" cxnId="{8BA229D4-E6CA-4B18-8D7A-6F208B6CC10E}">
      <dgm:prSet custT="1"/>
      <dgm:spPr>
        <a:solidFill>
          <a:srgbClr val="085782"/>
        </a:solidFill>
      </dgm:spPr>
      <dgm:t>
        <a:bodyPr/>
        <a:lstStyle/>
        <a:p>
          <a:endParaRPr lang="en-CA" sz="1100"/>
        </a:p>
      </dgm:t>
    </dgm:pt>
    <dgm:pt modelId="{CEC53600-7896-4FC0-8E42-592FA93C4EFC}">
      <dgm:prSet phldrT="[Text]" custT="1"/>
      <dgm:spPr>
        <a:solidFill>
          <a:srgbClr val="0182A9"/>
        </a:solidFill>
      </dgm:spPr>
      <dgm:t>
        <a:bodyPr/>
        <a:lstStyle/>
        <a:p>
          <a:r>
            <a:rPr lang="en-CA" sz="1200"/>
            <a:t>Test</a:t>
          </a:r>
        </a:p>
      </dgm:t>
    </dgm:pt>
    <dgm:pt modelId="{D2B28650-9AAE-4B47-8C88-56B7EF788A02}" type="parTrans" cxnId="{78ED9F99-A926-4797-A7F1-480CE1D92019}">
      <dgm:prSet/>
      <dgm:spPr/>
      <dgm:t>
        <a:bodyPr/>
        <a:lstStyle/>
        <a:p>
          <a:endParaRPr lang="en-CA" sz="1800"/>
        </a:p>
      </dgm:t>
    </dgm:pt>
    <dgm:pt modelId="{F98DBB22-55B6-4028-A654-17DBF80345E0}" type="sibTrans" cxnId="{78ED9F99-A926-4797-A7F1-480CE1D92019}">
      <dgm:prSet custT="1"/>
      <dgm:spPr>
        <a:solidFill>
          <a:srgbClr val="085782"/>
        </a:solidFill>
      </dgm:spPr>
      <dgm:t>
        <a:bodyPr/>
        <a:lstStyle/>
        <a:p>
          <a:endParaRPr lang="en-CA" sz="1100"/>
        </a:p>
      </dgm:t>
    </dgm:pt>
    <dgm:pt modelId="{4DE95E27-2871-4525-B61F-70BCD7C79DC1}">
      <dgm:prSet phldrT="[Text]" custT="1"/>
      <dgm:spPr>
        <a:solidFill>
          <a:srgbClr val="0182A9"/>
        </a:solidFill>
      </dgm:spPr>
      <dgm:t>
        <a:bodyPr/>
        <a:lstStyle/>
        <a:p>
          <a:r>
            <a:rPr lang="en-CA" sz="1200" dirty="0"/>
            <a:t>Improve</a:t>
          </a:r>
        </a:p>
      </dgm:t>
    </dgm:pt>
    <dgm:pt modelId="{433A7D1B-FB8C-446A-97E7-4BD32365E101}" type="parTrans" cxnId="{97803C06-3F6E-49D0-A150-05F7D73ED32E}">
      <dgm:prSet/>
      <dgm:spPr/>
      <dgm:t>
        <a:bodyPr/>
        <a:lstStyle/>
        <a:p>
          <a:endParaRPr lang="en-CA" sz="1800"/>
        </a:p>
      </dgm:t>
    </dgm:pt>
    <dgm:pt modelId="{A8D7B8A3-81C2-4D35-817C-68BD94C9D531}" type="sibTrans" cxnId="{97803C06-3F6E-49D0-A150-05F7D73ED32E}">
      <dgm:prSet custT="1"/>
      <dgm:spPr>
        <a:solidFill>
          <a:srgbClr val="085782"/>
        </a:solidFill>
      </dgm:spPr>
      <dgm:t>
        <a:bodyPr/>
        <a:lstStyle/>
        <a:p>
          <a:endParaRPr lang="en-CA" sz="1100"/>
        </a:p>
      </dgm:t>
    </dgm:pt>
    <dgm:pt modelId="{4051C5BC-01E3-48A9-A040-B11B5AAFFB15}" type="pres">
      <dgm:prSet presAssocID="{C369EC56-4703-4897-B67A-490B12F927C9}" presName="cycle" presStyleCnt="0">
        <dgm:presLayoutVars>
          <dgm:dir/>
          <dgm:resizeHandles val="exact"/>
        </dgm:presLayoutVars>
      </dgm:prSet>
      <dgm:spPr/>
    </dgm:pt>
    <dgm:pt modelId="{0665D0E9-2084-4124-8A83-5C64DCE96D0D}" type="pres">
      <dgm:prSet presAssocID="{23EED6E9-7267-4072-B419-BB2319231853}" presName="node" presStyleLbl="node1" presStyleIdx="0" presStyleCnt="5">
        <dgm:presLayoutVars>
          <dgm:bulletEnabled val="1"/>
        </dgm:presLayoutVars>
      </dgm:prSet>
      <dgm:spPr/>
    </dgm:pt>
    <dgm:pt modelId="{CD8E8E2D-3536-44D4-ABF1-56E36166DFBD}" type="pres">
      <dgm:prSet presAssocID="{5319C93B-DBD3-44A1-9D47-526016B6ED6A}" presName="sibTrans" presStyleLbl="sibTrans2D1" presStyleIdx="0" presStyleCnt="5"/>
      <dgm:spPr/>
    </dgm:pt>
    <dgm:pt modelId="{BEC8ED2C-9742-49F0-8A23-93DFFC9BBBC0}" type="pres">
      <dgm:prSet presAssocID="{5319C93B-DBD3-44A1-9D47-526016B6ED6A}" presName="connectorText" presStyleLbl="sibTrans2D1" presStyleIdx="0" presStyleCnt="5"/>
      <dgm:spPr/>
    </dgm:pt>
    <dgm:pt modelId="{FF41F3DE-DC48-4A02-9E9B-2B52B8BB32D4}" type="pres">
      <dgm:prSet presAssocID="{BF3090DF-52E4-4ADD-A807-AA57D9B3EF1C}" presName="node" presStyleLbl="node1" presStyleIdx="1" presStyleCnt="5">
        <dgm:presLayoutVars>
          <dgm:bulletEnabled val="1"/>
        </dgm:presLayoutVars>
      </dgm:prSet>
      <dgm:spPr/>
    </dgm:pt>
    <dgm:pt modelId="{B00D6AC0-E7DC-4723-A780-64D107AC944C}" type="pres">
      <dgm:prSet presAssocID="{187F98A9-45F0-41A6-A406-A1D8D81188A2}" presName="sibTrans" presStyleLbl="sibTrans2D1" presStyleIdx="1" presStyleCnt="5"/>
      <dgm:spPr/>
    </dgm:pt>
    <dgm:pt modelId="{2203EA8D-117F-4601-85C4-CF3679D92FAE}" type="pres">
      <dgm:prSet presAssocID="{187F98A9-45F0-41A6-A406-A1D8D81188A2}" presName="connectorText" presStyleLbl="sibTrans2D1" presStyleIdx="1" presStyleCnt="5"/>
      <dgm:spPr/>
    </dgm:pt>
    <dgm:pt modelId="{8B4C529E-753F-490B-ACB2-6392B7B341D3}" type="pres">
      <dgm:prSet presAssocID="{D6F0C80C-637F-4914-B90A-C1892A5284AA}" presName="node" presStyleLbl="node1" presStyleIdx="2" presStyleCnt="5">
        <dgm:presLayoutVars>
          <dgm:bulletEnabled val="1"/>
        </dgm:presLayoutVars>
      </dgm:prSet>
      <dgm:spPr/>
    </dgm:pt>
    <dgm:pt modelId="{94703022-B1F4-4684-BA56-D67B49395EE5}" type="pres">
      <dgm:prSet presAssocID="{660EEE2C-64E6-4CA8-850E-B43A2FF20713}" presName="sibTrans" presStyleLbl="sibTrans2D1" presStyleIdx="2" presStyleCnt="5"/>
      <dgm:spPr/>
    </dgm:pt>
    <dgm:pt modelId="{EB544243-B6DE-4E9D-A311-862B49DA8B70}" type="pres">
      <dgm:prSet presAssocID="{660EEE2C-64E6-4CA8-850E-B43A2FF20713}" presName="connectorText" presStyleLbl="sibTrans2D1" presStyleIdx="2" presStyleCnt="5"/>
      <dgm:spPr/>
    </dgm:pt>
    <dgm:pt modelId="{94827E06-C84A-4C11-9A4F-CD07AC193912}" type="pres">
      <dgm:prSet presAssocID="{CEC53600-7896-4FC0-8E42-592FA93C4EFC}" presName="node" presStyleLbl="node1" presStyleIdx="3" presStyleCnt="5">
        <dgm:presLayoutVars>
          <dgm:bulletEnabled val="1"/>
        </dgm:presLayoutVars>
      </dgm:prSet>
      <dgm:spPr/>
    </dgm:pt>
    <dgm:pt modelId="{8D2802B9-A2C5-42BA-B175-67288306C24D}" type="pres">
      <dgm:prSet presAssocID="{F98DBB22-55B6-4028-A654-17DBF80345E0}" presName="sibTrans" presStyleLbl="sibTrans2D1" presStyleIdx="3" presStyleCnt="5"/>
      <dgm:spPr/>
    </dgm:pt>
    <dgm:pt modelId="{8ADC571A-8AB4-4D45-9A07-A74635F17130}" type="pres">
      <dgm:prSet presAssocID="{F98DBB22-55B6-4028-A654-17DBF80345E0}" presName="connectorText" presStyleLbl="sibTrans2D1" presStyleIdx="3" presStyleCnt="5"/>
      <dgm:spPr/>
    </dgm:pt>
    <dgm:pt modelId="{B6B54DD2-9123-49D4-A5D0-465CB08FF0EF}" type="pres">
      <dgm:prSet presAssocID="{4DE95E27-2871-4525-B61F-70BCD7C79DC1}" presName="node" presStyleLbl="node1" presStyleIdx="4" presStyleCnt="5">
        <dgm:presLayoutVars>
          <dgm:bulletEnabled val="1"/>
        </dgm:presLayoutVars>
      </dgm:prSet>
      <dgm:spPr/>
    </dgm:pt>
    <dgm:pt modelId="{B2E57B8E-CA1E-41B1-ABEE-89D309F8FE26}" type="pres">
      <dgm:prSet presAssocID="{A8D7B8A3-81C2-4D35-817C-68BD94C9D531}" presName="sibTrans" presStyleLbl="sibTrans2D1" presStyleIdx="4" presStyleCnt="5"/>
      <dgm:spPr/>
    </dgm:pt>
    <dgm:pt modelId="{1B3C7740-F9A5-4E74-BDA0-F7CCAE9F8B76}" type="pres">
      <dgm:prSet presAssocID="{A8D7B8A3-81C2-4D35-817C-68BD94C9D531}" presName="connectorText" presStyleLbl="sibTrans2D1" presStyleIdx="4" presStyleCnt="5"/>
      <dgm:spPr/>
    </dgm:pt>
  </dgm:ptLst>
  <dgm:cxnLst>
    <dgm:cxn modelId="{97803C06-3F6E-49D0-A150-05F7D73ED32E}" srcId="{C369EC56-4703-4897-B67A-490B12F927C9}" destId="{4DE95E27-2871-4525-B61F-70BCD7C79DC1}" srcOrd="4" destOrd="0" parTransId="{433A7D1B-FB8C-446A-97E7-4BD32365E101}" sibTransId="{A8D7B8A3-81C2-4D35-817C-68BD94C9D531}"/>
    <dgm:cxn modelId="{49B50514-D79B-4D32-947A-54313ABEFEEA}" type="presOf" srcId="{A8D7B8A3-81C2-4D35-817C-68BD94C9D531}" destId="{B2E57B8E-CA1E-41B1-ABEE-89D309F8FE26}" srcOrd="0" destOrd="0" presId="urn:microsoft.com/office/officeart/2005/8/layout/cycle2"/>
    <dgm:cxn modelId="{514E4424-B97D-4784-B626-6105BEE9A3AD}" type="presOf" srcId="{A8D7B8A3-81C2-4D35-817C-68BD94C9D531}" destId="{1B3C7740-F9A5-4E74-BDA0-F7CCAE9F8B76}" srcOrd="1" destOrd="0" presId="urn:microsoft.com/office/officeart/2005/8/layout/cycle2"/>
    <dgm:cxn modelId="{A331602C-BDDC-4EC6-B1AA-A62B308E064F}" type="presOf" srcId="{660EEE2C-64E6-4CA8-850E-B43A2FF20713}" destId="{94703022-B1F4-4684-BA56-D67B49395EE5}" srcOrd="0" destOrd="0" presId="urn:microsoft.com/office/officeart/2005/8/layout/cycle2"/>
    <dgm:cxn modelId="{7125CB3A-C55F-494D-8DF3-56A5965067BD}" type="presOf" srcId="{187F98A9-45F0-41A6-A406-A1D8D81188A2}" destId="{2203EA8D-117F-4601-85C4-CF3679D92FAE}" srcOrd="1" destOrd="0" presId="urn:microsoft.com/office/officeart/2005/8/layout/cycle2"/>
    <dgm:cxn modelId="{CA676453-A20C-41D2-9688-75B237FCDDCC}" type="presOf" srcId="{23EED6E9-7267-4072-B419-BB2319231853}" destId="{0665D0E9-2084-4124-8A83-5C64DCE96D0D}" srcOrd="0" destOrd="0" presId="urn:microsoft.com/office/officeart/2005/8/layout/cycle2"/>
    <dgm:cxn modelId="{15EDA65E-CABA-466D-90CA-E5B75A56772A}" type="presOf" srcId="{187F98A9-45F0-41A6-A406-A1D8D81188A2}" destId="{B00D6AC0-E7DC-4723-A780-64D107AC944C}" srcOrd="0" destOrd="0" presId="urn:microsoft.com/office/officeart/2005/8/layout/cycle2"/>
    <dgm:cxn modelId="{C2F05872-FB36-44E3-9AAE-EFF141690D20}" type="presOf" srcId="{BF3090DF-52E4-4ADD-A807-AA57D9B3EF1C}" destId="{FF41F3DE-DC48-4A02-9E9B-2B52B8BB32D4}" srcOrd="0" destOrd="0" presId="urn:microsoft.com/office/officeart/2005/8/layout/cycle2"/>
    <dgm:cxn modelId="{315D678A-6508-4180-B8D7-818852E18D4A}" type="presOf" srcId="{660EEE2C-64E6-4CA8-850E-B43A2FF20713}" destId="{EB544243-B6DE-4E9D-A311-862B49DA8B70}" srcOrd="1" destOrd="0" presId="urn:microsoft.com/office/officeart/2005/8/layout/cycle2"/>
    <dgm:cxn modelId="{98308D99-4A95-41B9-8E80-94AB1B9B1E94}" type="presOf" srcId="{5319C93B-DBD3-44A1-9D47-526016B6ED6A}" destId="{CD8E8E2D-3536-44D4-ABF1-56E36166DFBD}" srcOrd="0" destOrd="0" presId="urn:microsoft.com/office/officeart/2005/8/layout/cycle2"/>
    <dgm:cxn modelId="{78ED9F99-A926-4797-A7F1-480CE1D92019}" srcId="{C369EC56-4703-4897-B67A-490B12F927C9}" destId="{CEC53600-7896-4FC0-8E42-592FA93C4EFC}" srcOrd="3" destOrd="0" parTransId="{D2B28650-9AAE-4B47-8C88-56B7EF788A02}" sibTransId="{F98DBB22-55B6-4028-A654-17DBF80345E0}"/>
    <dgm:cxn modelId="{054C519E-3D0A-44C0-AE0A-857DA5881DD3}" type="presOf" srcId="{5319C93B-DBD3-44A1-9D47-526016B6ED6A}" destId="{BEC8ED2C-9742-49F0-8A23-93DFFC9BBBC0}" srcOrd="1" destOrd="0" presId="urn:microsoft.com/office/officeart/2005/8/layout/cycle2"/>
    <dgm:cxn modelId="{E508CDA1-F400-4C3A-9E06-DF8BAFA6A429}" type="presOf" srcId="{CEC53600-7896-4FC0-8E42-592FA93C4EFC}" destId="{94827E06-C84A-4C11-9A4F-CD07AC193912}" srcOrd="0" destOrd="0" presId="urn:microsoft.com/office/officeart/2005/8/layout/cycle2"/>
    <dgm:cxn modelId="{94E226C1-3295-4D38-9B12-0B12A5AAC1C4}" srcId="{C369EC56-4703-4897-B67A-490B12F927C9}" destId="{BF3090DF-52E4-4ADD-A807-AA57D9B3EF1C}" srcOrd="1" destOrd="0" parTransId="{928B5C51-5AF9-4F86-808D-FE55C6C25655}" sibTransId="{187F98A9-45F0-41A6-A406-A1D8D81188A2}"/>
    <dgm:cxn modelId="{8BA229D4-E6CA-4B18-8D7A-6F208B6CC10E}" srcId="{C369EC56-4703-4897-B67A-490B12F927C9}" destId="{D6F0C80C-637F-4914-B90A-C1892A5284AA}" srcOrd="2" destOrd="0" parTransId="{A736FD52-931A-40DC-AEE2-E0140916F0F5}" sibTransId="{660EEE2C-64E6-4CA8-850E-B43A2FF20713}"/>
    <dgm:cxn modelId="{D462C2E7-F276-4CD2-A48F-A70F62A5C246}" type="presOf" srcId="{F98DBB22-55B6-4028-A654-17DBF80345E0}" destId="{8ADC571A-8AB4-4D45-9A07-A74635F17130}" srcOrd="1" destOrd="0" presId="urn:microsoft.com/office/officeart/2005/8/layout/cycle2"/>
    <dgm:cxn modelId="{99BF4BED-9A5B-4B4F-9C84-85C50A73A0E3}" type="presOf" srcId="{D6F0C80C-637F-4914-B90A-C1892A5284AA}" destId="{8B4C529E-753F-490B-ACB2-6392B7B341D3}" srcOrd="0" destOrd="0" presId="urn:microsoft.com/office/officeart/2005/8/layout/cycle2"/>
    <dgm:cxn modelId="{2EF471F5-B6CA-48E0-90FE-5F0CA3E1EF5D}" type="presOf" srcId="{F98DBB22-55B6-4028-A654-17DBF80345E0}" destId="{8D2802B9-A2C5-42BA-B175-67288306C24D}" srcOrd="0" destOrd="0" presId="urn:microsoft.com/office/officeart/2005/8/layout/cycle2"/>
    <dgm:cxn modelId="{FDA499F5-C0C7-4593-9A0C-0573E256F96F}" type="presOf" srcId="{4DE95E27-2871-4525-B61F-70BCD7C79DC1}" destId="{B6B54DD2-9123-49D4-A5D0-465CB08FF0EF}" srcOrd="0" destOrd="0" presId="urn:microsoft.com/office/officeart/2005/8/layout/cycle2"/>
    <dgm:cxn modelId="{25B162F7-2DC7-4CAA-B915-23A86CFFF13A}" srcId="{C369EC56-4703-4897-B67A-490B12F927C9}" destId="{23EED6E9-7267-4072-B419-BB2319231853}" srcOrd="0" destOrd="0" parTransId="{4F8744AA-3F25-4D15-A1F0-6A65EEC9DC74}" sibTransId="{5319C93B-DBD3-44A1-9D47-526016B6ED6A}"/>
    <dgm:cxn modelId="{D9DEA6FE-E87E-4410-8D0D-05A47E70B57E}" type="presOf" srcId="{C369EC56-4703-4897-B67A-490B12F927C9}" destId="{4051C5BC-01E3-48A9-A040-B11B5AAFFB15}" srcOrd="0" destOrd="0" presId="urn:microsoft.com/office/officeart/2005/8/layout/cycle2"/>
    <dgm:cxn modelId="{704583D2-35F6-4C23-85C0-C78AE84502CE}" type="presParOf" srcId="{4051C5BC-01E3-48A9-A040-B11B5AAFFB15}" destId="{0665D0E9-2084-4124-8A83-5C64DCE96D0D}" srcOrd="0" destOrd="0" presId="urn:microsoft.com/office/officeart/2005/8/layout/cycle2"/>
    <dgm:cxn modelId="{721C274B-C086-4A88-B7F2-137C22A4B352}" type="presParOf" srcId="{4051C5BC-01E3-48A9-A040-B11B5AAFFB15}" destId="{CD8E8E2D-3536-44D4-ABF1-56E36166DFBD}" srcOrd="1" destOrd="0" presId="urn:microsoft.com/office/officeart/2005/8/layout/cycle2"/>
    <dgm:cxn modelId="{87EE0352-D61D-48B6-B027-0399D325B72F}" type="presParOf" srcId="{CD8E8E2D-3536-44D4-ABF1-56E36166DFBD}" destId="{BEC8ED2C-9742-49F0-8A23-93DFFC9BBBC0}" srcOrd="0" destOrd="0" presId="urn:microsoft.com/office/officeart/2005/8/layout/cycle2"/>
    <dgm:cxn modelId="{D7BC6E8E-FB61-4664-8883-31F0FAECEF90}" type="presParOf" srcId="{4051C5BC-01E3-48A9-A040-B11B5AAFFB15}" destId="{FF41F3DE-DC48-4A02-9E9B-2B52B8BB32D4}" srcOrd="2" destOrd="0" presId="urn:microsoft.com/office/officeart/2005/8/layout/cycle2"/>
    <dgm:cxn modelId="{4FEE7BAA-B682-460A-94FA-512EA2AEB703}" type="presParOf" srcId="{4051C5BC-01E3-48A9-A040-B11B5AAFFB15}" destId="{B00D6AC0-E7DC-4723-A780-64D107AC944C}" srcOrd="3" destOrd="0" presId="urn:microsoft.com/office/officeart/2005/8/layout/cycle2"/>
    <dgm:cxn modelId="{68755FFE-0969-4FBA-A1DB-FC23A19993B2}" type="presParOf" srcId="{B00D6AC0-E7DC-4723-A780-64D107AC944C}" destId="{2203EA8D-117F-4601-85C4-CF3679D92FAE}" srcOrd="0" destOrd="0" presId="urn:microsoft.com/office/officeart/2005/8/layout/cycle2"/>
    <dgm:cxn modelId="{D09A609F-8CE1-4654-9DC4-A364ADFE868E}" type="presParOf" srcId="{4051C5BC-01E3-48A9-A040-B11B5AAFFB15}" destId="{8B4C529E-753F-490B-ACB2-6392B7B341D3}" srcOrd="4" destOrd="0" presId="urn:microsoft.com/office/officeart/2005/8/layout/cycle2"/>
    <dgm:cxn modelId="{C721EDC3-0D0B-434E-8BB4-6526AFC57025}" type="presParOf" srcId="{4051C5BC-01E3-48A9-A040-B11B5AAFFB15}" destId="{94703022-B1F4-4684-BA56-D67B49395EE5}" srcOrd="5" destOrd="0" presId="urn:microsoft.com/office/officeart/2005/8/layout/cycle2"/>
    <dgm:cxn modelId="{830D139D-8750-4EDA-8A06-2C8AC2A1BBB4}" type="presParOf" srcId="{94703022-B1F4-4684-BA56-D67B49395EE5}" destId="{EB544243-B6DE-4E9D-A311-862B49DA8B70}" srcOrd="0" destOrd="0" presId="urn:microsoft.com/office/officeart/2005/8/layout/cycle2"/>
    <dgm:cxn modelId="{802538B5-00F9-4A8D-B71D-DC94BBC5B62C}" type="presParOf" srcId="{4051C5BC-01E3-48A9-A040-B11B5AAFFB15}" destId="{94827E06-C84A-4C11-9A4F-CD07AC193912}" srcOrd="6" destOrd="0" presId="urn:microsoft.com/office/officeart/2005/8/layout/cycle2"/>
    <dgm:cxn modelId="{71063436-6D7B-406E-A033-C665E9A54EE0}" type="presParOf" srcId="{4051C5BC-01E3-48A9-A040-B11B5AAFFB15}" destId="{8D2802B9-A2C5-42BA-B175-67288306C24D}" srcOrd="7" destOrd="0" presId="urn:microsoft.com/office/officeart/2005/8/layout/cycle2"/>
    <dgm:cxn modelId="{C012EA91-87EF-45E7-A655-8EDD646F4285}" type="presParOf" srcId="{8D2802B9-A2C5-42BA-B175-67288306C24D}" destId="{8ADC571A-8AB4-4D45-9A07-A74635F17130}" srcOrd="0" destOrd="0" presId="urn:microsoft.com/office/officeart/2005/8/layout/cycle2"/>
    <dgm:cxn modelId="{80A7AE29-B555-491A-9522-CF21085F6E8B}" type="presParOf" srcId="{4051C5BC-01E3-48A9-A040-B11B5AAFFB15}" destId="{B6B54DD2-9123-49D4-A5D0-465CB08FF0EF}" srcOrd="8" destOrd="0" presId="urn:microsoft.com/office/officeart/2005/8/layout/cycle2"/>
    <dgm:cxn modelId="{5214C3AF-AEBA-4364-AE86-4F6D6C1EC94C}" type="presParOf" srcId="{4051C5BC-01E3-48A9-A040-B11B5AAFFB15}" destId="{B2E57B8E-CA1E-41B1-ABEE-89D309F8FE26}" srcOrd="9" destOrd="0" presId="urn:microsoft.com/office/officeart/2005/8/layout/cycle2"/>
    <dgm:cxn modelId="{B7DBE2EE-5D2B-4FB1-9525-5355E8803707}" type="presParOf" srcId="{B2E57B8E-CA1E-41B1-ABEE-89D309F8FE26}" destId="{1B3C7740-F9A5-4E74-BDA0-F7CCAE9F8B76}"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5D0E9-2084-4124-8A83-5C64DCE96D0D}">
      <dsp:nvSpPr>
        <dsp:cNvPr id="0" name=""/>
        <dsp:cNvSpPr/>
      </dsp:nvSpPr>
      <dsp:spPr>
        <a:xfrm>
          <a:off x="1019451" y="311"/>
          <a:ext cx="834925" cy="834925"/>
        </a:xfrm>
        <a:prstGeom prst="ellipse">
          <a:avLst/>
        </a:prstGeom>
        <a:solidFill>
          <a:srgbClr val="018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a:t>Research</a:t>
          </a:r>
        </a:p>
      </dsp:txBody>
      <dsp:txXfrm>
        <a:off x="1141723" y="122583"/>
        <a:ext cx="590381" cy="590381"/>
      </dsp:txXfrm>
    </dsp:sp>
    <dsp:sp modelId="{CD8E8E2D-3536-44D4-ABF1-56E36166DFBD}">
      <dsp:nvSpPr>
        <dsp:cNvPr id="0" name=""/>
        <dsp:cNvSpPr/>
      </dsp:nvSpPr>
      <dsp:spPr>
        <a:xfrm rot="2160000">
          <a:off x="1828167" y="642040"/>
          <a:ext cx="222693" cy="281787"/>
        </a:xfrm>
        <a:prstGeom prst="rightArrow">
          <a:avLst>
            <a:gd name="adj1" fmla="val 60000"/>
            <a:gd name="adj2" fmla="val 50000"/>
          </a:avLst>
        </a:prstGeom>
        <a:solidFill>
          <a:srgbClr val="0857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1834547" y="678763"/>
        <a:ext cx="155885" cy="169073"/>
      </dsp:txXfrm>
    </dsp:sp>
    <dsp:sp modelId="{FF41F3DE-DC48-4A02-9E9B-2B52B8BB32D4}">
      <dsp:nvSpPr>
        <dsp:cNvPr id="0" name=""/>
        <dsp:cNvSpPr/>
      </dsp:nvSpPr>
      <dsp:spPr>
        <a:xfrm>
          <a:off x="2034849" y="738041"/>
          <a:ext cx="834925" cy="834925"/>
        </a:xfrm>
        <a:prstGeom prst="ellipse">
          <a:avLst/>
        </a:prstGeom>
        <a:solidFill>
          <a:srgbClr val="018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a:t>Plan</a:t>
          </a:r>
        </a:p>
      </dsp:txBody>
      <dsp:txXfrm>
        <a:off x="2157121" y="860313"/>
        <a:ext cx="590381" cy="590381"/>
      </dsp:txXfrm>
    </dsp:sp>
    <dsp:sp modelId="{B00D6AC0-E7DC-4723-A780-64D107AC944C}">
      <dsp:nvSpPr>
        <dsp:cNvPr id="0" name=""/>
        <dsp:cNvSpPr/>
      </dsp:nvSpPr>
      <dsp:spPr>
        <a:xfrm rot="6480000">
          <a:off x="2148989" y="1605452"/>
          <a:ext cx="222693" cy="281787"/>
        </a:xfrm>
        <a:prstGeom prst="rightArrow">
          <a:avLst>
            <a:gd name="adj1" fmla="val 60000"/>
            <a:gd name="adj2" fmla="val 50000"/>
          </a:avLst>
        </a:prstGeom>
        <a:solidFill>
          <a:srgbClr val="0857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2192715" y="1630040"/>
        <a:ext cx="155885" cy="169073"/>
      </dsp:txXfrm>
    </dsp:sp>
    <dsp:sp modelId="{8B4C529E-753F-490B-ACB2-6392B7B341D3}">
      <dsp:nvSpPr>
        <dsp:cNvPr id="0" name=""/>
        <dsp:cNvSpPr/>
      </dsp:nvSpPr>
      <dsp:spPr>
        <a:xfrm>
          <a:off x="1647001" y="1931714"/>
          <a:ext cx="834925" cy="834925"/>
        </a:xfrm>
        <a:prstGeom prst="ellipse">
          <a:avLst/>
        </a:prstGeom>
        <a:solidFill>
          <a:srgbClr val="018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a:t>Create</a:t>
          </a:r>
        </a:p>
      </dsp:txBody>
      <dsp:txXfrm>
        <a:off x="1769273" y="2053986"/>
        <a:ext cx="590381" cy="590381"/>
      </dsp:txXfrm>
    </dsp:sp>
    <dsp:sp modelId="{94703022-B1F4-4684-BA56-D67B49395EE5}">
      <dsp:nvSpPr>
        <dsp:cNvPr id="0" name=""/>
        <dsp:cNvSpPr/>
      </dsp:nvSpPr>
      <dsp:spPr>
        <a:xfrm rot="10800000">
          <a:off x="1331870" y="2208283"/>
          <a:ext cx="222693" cy="281787"/>
        </a:xfrm>
        <a:prstGeom prst="rightArrow">
          <a:avLst>
            <a:gd name="adj1" fmla="val 60000"/>
            <a:gd name="adj2" fmla="val 50000"/>
          </a:avLst>
        </a:prstGeom>
        <a:solidFill>
          <a:srgbClr val="0857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rot="10800000">
        <a:off x="1398678" y="2264640"/>
        <a:ext cx="155885" cy="169073"/>
      </dsp:txXfrm>
    </dsp:sp>
    <dsp:sp modelId="{94827E06-C84A-4C11-9A4F-CD07AC193912}">
      <dsp:nvSpPr>
        <dsp:cNvPr id="0" name=""/>
        <dsp:cNvSpPr/>
      </dsp:nvSpPr>
      <dsp:spPr>
        <a:xfrm>
          <a:off x="391900" y="1931714"/>
          <a:ext cx="834925" cy="834925"/>
        </a:xfrm>
        <a:prstGeom prst="ellipse">
          <a:avLst/>
        </a:prstGeom>
        <a:solidFill>
          <a:srgbClr val="018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a:t>Test</a:t>
          </a:r>
        </a:p>
      </dsp:txBody>
      <dsp:txXfrm>
        <a:off x="514172" y="2053986"/>
        <a:ext cx="590381" cy="590381"/>
      </dsp:txXfrm>
    </dsp:sp>
    <dsp:sp modelId="{8D2802B9-A2C5-42BA-B175-67288306C24D}">
      <dsp:nvSpPr>
        <dsp:cNvPr id="0" name=""/>
        <dsp:cNvSpPr/>
      </dsp:nvSpPr>
      <dsp:spPr>
        <a:xfrm rot="15120000">
          <a:off x="506040" y="1617441"/>
          <a:ext cx="222693" cy="281787"/>
        </a:xfrm>
        <a:prstGeom prst="rightArrow">
          <a:avLst>
            <a:gd name="adj1" fmla="val 60000"/>
            <a:gd name="adj2" fmla="val 50000"/>
          </a:avLst>
        </a:prstGeom>
        <a:solidFill>
          <a:srgbClr val="0857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rot="10800000">
        <a:off x="549766" y="1705567"/>
        <a:ext cx="155885" cy="169073"/>
      </dsp:txXfrm>
    </dsp:sp>
    <dsp:sp modelId="{B6B54DD2-9123-49D4-A5D0-465CB08FF0EF}">
      <dsp:nvSpPr>
        <dsp:cNvPr id="0" name=""/>
        <dsp:cNvSpPr/>
      </dsp:nvSpPr>
      <dsp:spPr>
        <a:xfrm>
          <a:off x="4052" y="738041"/>
          <a:ext cx="834925" cy="834925"/>
        </a:xfrm>
        <a:prstGeom prst="ellipse">
          <a:avLst/>
        </a:prstGeom>
        <a:solidFill>
          <a:srgbClr val="018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Improve</a:t>
          </a:r>
        </a:p>
      </dsp:txBody>
      <dsp:txXfrm>
        <a:off x="126324" y="860313"/>
        <a:ext cx="590381" cy="590381"/>
      </dsp:txXfrm>
    </dsp:sp>
    <dsp:sp modelId="{B2E57B8E-CA1E-41B1-ABEE-89D309F8FE26}">
      <dsp:nvSpPr>
        <dsp:cNvPr id="0" name=""/>
        <dsp:cNvSpPr/>
      </dsp:nvSpPr>
      <dsp:spPr>
        <a:xfrm rot="19440000">
          <a:off x="812769" y="649450"/>
          <a:ext cx="222693" cy="281787"/>
        </a:xfrm>
        <a:prstGeom prst="rightArrow">
          <a:avLst>
            <a:gd name="adj1" fmla="val 60000"/>
            <a:gd name="adj2" fmla="val 50000"/>
          </a:avLst>
        </a:prstGeom>
        <a:solidFill>
          <a:srgbClr val="0857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819149" y="725441"/>
        <a:ext cx="155885" cy="16907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BCF0E4-F15E-0A41-BE38-8B7211FD0CC0}" type="datetimeFigureOut">
              <a:rPr lang="en-US" smtClean="0"/>
              <a:pPr/>
              <a:t>4/16/19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0D6853-3F48-6643-B500-83795731D1BD}" type="slidenum">
              <a:rPr lang="en-US" smtClean="0"/>
              <a:pPr/>
              <a:t>‹#›</a:t>
            </a:fld>
            <a:endParaRPr lang="en-US" dirty="0"/>
          </a:p>
        </p:txBody>
      </p:sp>
    </p:spTree>
    <p:extLst>
      <p:ext uri="{BB962C8B-B14F-4D97-AF65-F5344CB8AC3E}">
        <p14:creationId xmlns:p14="http://schemas.microsoft.com/office/powerpoint/2010/main" val="3345604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E119B-F940-D544-A2B2-D25B6C0DDDD8}" type="datetimeFigureOut">
              <a:rPr lang="en-US" smtClean="0"/>
              <a:pPr/>
              <a:t>4/16/19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1A411-20CC-C841-812A-E1B01DA03BAB}" type="slidenum">
              <a:rPr lang="en-US" smtClean="0"/>
              <a:pPr/>
              <a:t>‹#›</a:t>
            </a:fld>
            <a:endParaRPr lang="en-US" dirty="0"/>
          </a:p>
        </p:txBody>
      </p:sp>
    </p:spTree>
    <p:extLst>
      <p:ext uri="{BB962C8B-B14F-4D97-AF65-F5344CB8AC3E}">
        <p14:creationId xmlns:p14="http://schemas.microsoft.com/office/powerpoint/2010/main" val="5332639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indpowerengineering.com/mechanical/gearboxes/gears-gearboxes-10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lxion.com/glossary/permanent-magnet-generat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1</a:t>
            </a:fld>
            <a:endParaRPr lang="en-US" dirty="0"/>
          </a:p>
        </p:txBody>
      </p:sp>
    </p:spTree>
    <p:extLst>
      <p:ext uri="{BB962C8B-B14F-4D97-AF65-F5344CB8AC3E}">
        <p14:creationId xmlns:p14="http://schemas.microsoft.com/office/powerpoint/2010/main" val="1145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HAWT = Horizontal Axis Wind Turbines</a:t>
            </a:r>
          </a:p>
          <a:p>
            <a:r>
              <a:rPr lang="en-US" dirty="0"/>
              <a:t>	The most common turbine you see</a:t>
            </a:r>
          </a:p>
          <a:p>
            <a:endParaRPr lang="en-US" dirty="0"/>
          </a:p>
          <a:p>
            <a:r>
              <a:rPr lang="en-US" dirty="0"/>
              <a:t>There are no VAWT in Alberta. This is not a very common turbine as the production is significantly lower than its alternatives.</a:t>
            </a:r>
          </a:p>
        </p:txBody>
      </p:sp>
      <p:sp>
        <p:nvSpPr>
          <p:cNvPr id="4" name="Slide Number Placeholder 3"/>
          <p:cNvSpPr>
            <a:spLocks noGrp="1"/>
          </p:cNvSpPr>
          <p:nvPr>
            <p:ph type="sldNum" sz="quarter" idx="10"/>
          </p:nvPr>
        </p:nvSpPr>
        <p:spPr/>
        <p:txBody>
          <a:bodyPr/>
          <a:lstStyle/>
          <a:p>
            <a:fld id="{1D91A411-20CC-C841-812A-E1B01DA03BAB}" type="slidenum">
              <a:rPr lang="en-US" smtClean="0"/>
              <a:pPr/>
              <a:t>10</a:t>
            </a:fld>
            <a:endParaRPr lang="en-US" dirty="0"/>
          </a:p>
        </p:txBody>
      </p:sp>
    </p:spTree>
    <p:extLst>
      <p:ext uri="{BB962C8B-B14F-4D97-AF65-F5344CB8AC3E}">
        <p14:creationId xmlns:p14="http://schemas.microsoft.com/office/powerpoint/2010/main" val="347738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HAWT = Horizontal Axis Wind Turbines</a:t>
            </a:r>
          </a:p>
          <a:p>
            <a:r>
              <a:rPr lang="en-US" dirty="0"/>
              <a:t>	The most common turbine you see</a:t>
            </a:r>
          </a:p>
        </p:txBody>
      </p:sp>
      <p:sp>
        <p:nvSpPr>
          <p:cNvPr id="4" name="Slide Number Placeholder 3"/>
          <p:cNvSpPr>
            <a:spLocks noGrp="1"/>
          </p:cNvSpPr>
          <p:nvPr>
            <p:ph type="sldNum" sz="quarter" idx="10"/>
          </p:nvPr>
        </p:nvSpPr>
        <p:spPr/>
        <p:txBody>
          <a:bodyPr/>
          <a:lstStyle/>
          <a:p>
            <a:fld id="{1D91A411-20CC-C841-812A-E1B01DA03BAB}" type="slidenum">
              <a:rPr lang="en-US" smtClean="0"/>
              <a:pPr/>
              <a:t>11</a:t>
            </a:fld>
            <a:endParaRPr lang="en-US" dirty="0"/>
          </a:p>
        </p:txBody>
      </p:sp>
    </p:spTree>
    <p:extLst>
      <p:ext uri="{BB962C8B-B14F-4D97-AF65-F5344CB8AC3E}">
        <p14:creationId xmlns:p14="http://schemas.microsoft.com/office/powerpoint/2010/main" val="160586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gearbox turbine contains a gearbox. This is used to increase the rotations per minute of the horizontal axis so that the generator can produce more </a:t>
            </a:r>
            <a:r>
              <a:rPr lang="en-US" dirty="0" err="1"/>
              <a:t>elecricty</a:t>
            </a:r>
            <a:r>
              <a:rPr lang="en-US" dirty="0"/>
              <a:t>.</a:t>
            </a:r>
          </a:p>
          <a:p>
            <a:endParaRPr lang="en-US" dirty="0"/>
          </a:p>
          <a:p>
            <a:r>
              <a:rPr lang="en-US" dirty="0"/>
              <a:t>Check out this website for more information on how a gearbox works.</a:t>
            </a:r>
          </a:p>
          <a:p>
            <a:r>
              <a:rPr lang="en-CA" sz="1200" b="0" i="0" u="sng" kern="1200" dirty="0">
                <a:solidFill>
                  <a:schemeClr val="tx1"/>
                </a:solidFill>
                <a:effectLst/>
                <a:latin typeface="+mn-lt"/>
                <a:ea typeface="+mn-ea"/>
                <a:cs typeface="+mn-cs"/>
                <a:hlinkClick r:id="rId3"/>
              </a:rPr>
              <a:t>https://www.windpowerengineering.com/mechanical/gearboxes/gears-gearboxes-101/</a:t>
            </a:r>
            <a:endParaRPr lang="en-US" dirty="0"/>
          </a:p>
        </p:txBody>
      </p:sp>
      <p:sp>
        <p:nvSpPr>
          <p:cNvPr id="4" name="Slide Number Placeholder 3"/>
          <p:cNvSpPr>
            <a:spLocks noGrp="1"/>
          </p:cNvSpPr>
          <p:nvPr>
            <p:ph type="sldNum" sz="quarter" idx="10"/>
          </p:nvPr>
        </p:nvSpPr>
        <p:spPr/>
        <p:txBody>
          <a:bodyPr/>
          <a:lstStyle/>
          <a:p>
            <a:fld id="{1D91A411-20CC-C841-812A-E1B01DA03BAB}" type="slidenum">
              <a:rPr lang="en-US" smtClean="0"/>
              <a:pPr/>
              <a:t>12</a:t>
            </a:fld>
            <a:endParaRPr lang="en-US" dirty="0"/>
          </a:p>
        </p:txBody>
      </p:sp>
    </p:spTree>
    <p:extLst>
      <p:ext uri="{BB962C8B-B14F-4D97-AF65-F5344CB8AC3E}">
        <p14:creationId xmlns:p14="http://schemas.microsoft.com/office/powerpoint/2010/main" val="396315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newer technology. Inside the nacelle, there is a permanent magnet. This is used to generate electricity at a lower rotation per minute (rpm). Unlike a gearbox turbine, the rpm is not increased.</a:t>
            </a:r>
          </a:p>
          <a:p>
            <a:endParaRPr lang="en-US" dirty="0"/>
          </a:p>
          <a:p>
            <a:r>
              <a:rPr lang="en-US" dirty="0"/>
              <a:t>For more information visit this website:</a:t>
            </a:r>
          </a:p>
          <a:p>
            <a:r>
              <a:rPr lang="en-CA" sz="1200" b="0" i="0" u="sng" kern="1200" dirty="0">
                <a:solidFill>
                  <a:schemeClr val="tx1"/>
                </a:solidFill>
                <a:effectLst/>
                <a:latin typeface="+mn-lt"/>
                <a:ea typeface="+mn-ea"/>
                <a:cs typeface="+mn-cs"/>
                <a:hlinkClick r:id="rId3"/>
              </a:rPr>
              <a:t>http://www.alxion.com/glossary/permanent-magnet-generator/</a:t>
            </a:r>
            <a:endParaRPr lang="en-US" dirty="0"/>
          </a:p>
          <a:p>
            <a:endParaRPr lang="en-US" dirty="0"/>
          </a:p>
        </p:txBody>
      </p:sp>
      <p:sp>
        <p:nvSpPr>
          <p:cNvPr id="4" name="Slide Number Placeholder 3"/>
          <p:cNvSpPr>
            <a:spLocks noGrp="1"/>
          </p:cNvSpPr>
          <p:nvPr>
            <p:ph type="sldNum" sz="quarter" idx="10"/>
          </p:nvPr>
        </p:nvSpPr>
        <p:spPr/>
        <p:txBody>
          <a:bodyPr/>
          <a:lstStyle/>
          <a:p>
            <a:fld id="{1D91A411-20CC-C841-812A-E1B01DA03BAB}" type="slidenum">
              <a:rPr lang="en-US" smtClean="0"/>
              <a:pPr/>
              <a:t>13</a:t>
            </a:fld>
            <a:endParaRPr lang="en-US" dirty="0"/>
          </a:p>
        </p:txBody>
      </p:sp>
    </p:spTree>
    <p:extLst>
      <p:ext uri="{BB962C8B-B14F-4D97-AF65-F5344CB8AC3E}">
        <p14:creationId xmlns:p14="http://schemas.microsoft.com/office/powerpoint/2010/main" val="124721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14</a:t>
            </a:fld>
            <a:endParaRPr lang="en-US" dirty="0"/>
          </a:p>
        </p:txBody>
      </p:sp>
    </p:spTree>
    <p:extLst>
      <p:ext uri="{BB962C8B-B14F-4D97-AF65-F5344CB8AC3E}">
        <p14:creationId xmlns:p14="http://schemas.microsoft.com/office/powerpoint/2010/main" val="93156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construct a wind farm, these components are required.</a:t>
            </a:r>
          </a:p>
          <a:p>
            <a:endParaRPr lang="en-US" dirty="0"/>
          </a:p>
          <a:p>
            <a:r>
              <a:rPr lang="en-US" dirty="0"/>
              <a:t>Balance of Plant (BOP) is all of the auxiliary components essential to the project that is not used to generate electricity. For example, foundation is essential to install and support a wind turbine. </a:t>
            </a:r>
          </a:p>
          <a:p>
            <a:endParaRPr lang="en-US" dirty="0"/>
          </a:p>
        </p:txBody>
      </p:sp>
      <p:sp>
        <p:nvSpPr>
          <p:cNvPr id="4" name="Slide Number Placeholder 3"/>
          <p:cNvSpPr>
            <a:spLocks noGrp="1"/>
          </p:cNvSpPr>
          <p:nvPr>
            <p:ph type="sldNum" sz="quarter" idx="10"/>
          </p:nvPr>
        </p:nvSpPr>
        <p:spPr/>
        <p:txBody>
          <a:bodyPr/>
          <a:lstStyle/>
          <a:p>
            <a:fld id="{1D91A411-20CC-C841-812A-E1B01DA03BAB}" type="slidenum">
              <a:rPr lang="en-US" smtClean="0"/>
              <a:pPr/>
              <a:t>15</a:t>
            </a:fld>
            <a:endParaRPr lang="en-US" dirty="0"/>
          </a:p>
        </p:txBody>
      </p:sp>
    </p:spTree>
    <p:extLst>
      <p:ext uri="{BB962C8B-B14F-4D97-AF65-F5344CB8AC3E}">
        <p14:creationId xmlns:p14="http://schemas.microsoft.com/office/powerpoint/2010/main" val="266876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Lattice towers are no longer installed because of issues with birds nesting in the structure. Canada’s first wind farm was built with the lattice style tower. This wind farm was called Cowley Ridge, constructed in 1993, and decommissioned in 2016.</a:t>
            </a:r>
          </a:p>
          <a:p>
            <a:endParaRPr lang="en-US" dirty="0"/>
          </a:p>
          <a:p>
            <a:r>
              <a:rPr lang="en-US" dirty="0"/>
              <a:t>There are some towers that have lifts (small elevators) inside to move people up and down. </a:t>
            </a:r>
          </a:p>
        </p:txBody>
      </p:sp>
      <p:sp>
        <p:nvSpPr>
          <p:cNvPr id="4" name="Slide Number Placeholder 3"/>
          <p:cNvSpPr>
            <a:spLocks noGrp="1"/>
          </p:cNvSpPr>
          <p:nvPr>
            <p:ph type="sldNum" sz="quarter" idx="10"/>
          </p:nvPr>
        </p:nvSpPr>
        <p:spPr/>
        <p:txBody>
          <a:bodyPr/>
          <a:lstStyle/>
          <a:p>
            <a:fld id="{1D91A411-20CC-C841-812A-E1B01DA03BAB}" type="slidenum">
              <a:rPr lang="en-US" smtClean="0"/>
              <a:pPr/>
              <a:t>16</a:t>
            </a:fld>
            <a:endParaRPr lang="en-US" dirty="0"/>
          </a:p>
        </p:txBody>
      </p:sp>
    </p:spTree>
    <p:extLst>
      <p:ext uri="{BB962C8B-B14F-4D97-AF65-F5344CB8AC3E}">
        <p14:creationId xmlns:p14="http://schemas.microsoft.com/office/powerpoint/2010/main" val="146505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Nacelles are the size of a small bus. Some contain transformers – they hold over 6,000 parts.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rotor includes the hub and the blades. The blades can be very long. The larger the rotor diameter, the higher the production.</a:t>
            </a:r>
          </a:p>
          <a:p>
            <a:endParaRPr lang="en-US" dirty="0"/>
          </a:p>
        </p:txBody>
      </p:sp>
      <p:sp>
        <p:nvSpPr>
          <p:cNvPr id="4" name="Slide Number Placeholder 3"/>
          <p:cNvSpPr>
            <a:spLocks noGrp="1"/>
          </p:cNvSpPr>
          <p:nvPr>
            <p:ph type="sldNum" sz="quarter" idx="10"/>
          </p:nvPr>
        </p:nvSpPr>
        <p:spPr/>
        <p:txBody>
          <a:bodyPr/>
          <a:lstStyle/>
          <a:p>
            <a:fld id="{1D91A411-20CC-C841-812A-E1B01DA03BAB}" type="slidenum">
              <a:rPr lang="en-US" smtClean="0"/>
              <a:pPr/>
              <a:t>17</a:t>
            </a:fld>
            <a:endParaRPr lang="en-US" dirty="0"/>
          </a:p>
        </p:txBody>
      </p:sp>
    </p:spTree>
    <p:extLst>
      <p:ext uri="{BB962C8B-B14F-4D97-AF65-F5344CB8AC3E}">
        <p14:creationId xmlns:p14="http://schemas.microsoft.com/office/powerpoint/2010/main" val="123952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source: http://</a:t>
            </a:r>
            <a:r>
              <a:rPr lang="en-US" dirty="0" err="1"/>
              <a:t>www.alternative</a:t>
            </a:r>
            <a:r>
              <a:rPr lang="en-US" dirty="0"/>
              <a:t>-energy-</a:t>
            </a:r>
            <a:r>
              <a:rPr lang="en-US" dirty="0" err="1"/>
              <a:t>tutorials.com</a:t>
            </a:r>
            <a:r>
              <a:rPr lang="en-US" dirty="0"/>
              <a:t>/energy-articles/wind-turbine-blade-</a:t>
            </a:r>
            <a:r>
              <a:rPr lang="en-US" dirty="0" err="1"/>
              <a:t>design.html</a:t>
            </a:r>
            <a:endParaRPr lang="en-US" dirty="0"/>
          </a:p>
          <a:p>
            <a:endParaRPr lang="en-US" dirty="0"/>
          </a:p>
          <a:p>
            <a:r>
              <a:rPr lang="en-US" dirty="0"/>
              <a:t>Blades are a key component of a turbine as they are responsible for making the turbine spin and therefore energy generation.</a:t>
            </a:r>
          </a:p>
        </p:txBody>
      </p:sp>
      <p:sp>
        <p:nvSpPr>
          <p:cNvPr id="4" name="Slide Number Placeholder 3"/>
          <p:cNvSpPr>
            <a:spLocks noGrp="1"/>
          </p:cNvSpPr>
          <p:nvPr>
            <p:ph type="sldNum" sz="quarter" idx="10"/>
          </p:nvPr>
        </p:nvSpPr>
        <p:spPr/>
        <p:txBody>
          <a:bodyPr/>
          <a:lstStyle/>
          <a:p>
            <a:fld id="{1D91A411-20CC-C841-812A-E1B01DA03BAB}" type="slidenum">
              <a:rPr lang="en-US" smtClean="0"/>
              <a:pPr/>
              <a:t>19</a:t>
            </a:fld>
            <a:endParaRPr lang="en-US" dirty="0"/>
          </a:p>
        </p:txBody>
      </p:sp>
    </p:spTree>
    <p:extLst>
      <p:ext uri="{BB962C8B-B14F-4D97-AF65-F5344CB8AC3E}">
        <p14:creationId xmlns:p14="http://schemas.microsoft.com/office/powerpoint/2010/main" val="4047533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a turbine blade that belongs to the </a:t>
            </a:r>
            <a:r>
              <a:rPr lang="en-US" dirty="0" err="1"/>
              <a:t>Blackspring</a:t>
            </a:r>
            <a:r>
              <a:rPr lang="en-US" dirty="0"/>
              <a:t> Ridge Wind Farm in Alberta.</a:t>
            </a:r>
          </a:p>
        </p:txBody>
      </p:sp>
      <p:sp>
        <p:nvSpPr>
          <p:cNvPr id="4" name="Slide Number Placeholder 3"/>
          <p:cNvSpPr>
            <a:spLocks noGrp="1"/>
          </p:cNvSpPr>
          <p:nvPr>
            <p:ph type="sldNum" sz="quarter" idx="10"/>
          </p:nvPr>
        </p:nvSpPr>
        <p:spPr/>
        <p:txBody>
          <a:bodyPr/>
          <a:lstStyle/>
          <a:p>
            <a:fld id="{1D91A411-20CC-C841-812A-E1B01DA03BAB}" type="slidenum">
              <a:rPr lang="en-US" smtClean="0"/>
              <a:pPr/>
              <a:t>20</a:t>
            </a:fld>
            <a:endParaRPr lang="en-US" dirty="0"/>
          </a:p>
        </p:txBody>
      </p:sp>
    </p:spTree>
    <p:extLst>
      <p:ext uri="{BB962C8B-B14F-4D97-AF65-F5344CB8AC3E}">
        <p14:creationId xmlns:p14="http://schemas.microsoft.com/office/powerpoint/2010/main" val="234226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easy for kids to become overwhelmed</a:t>
            </a:r>
            <a:r>
              <a:rPr lang="en-US" baseline="0" dirty="0"/>
              <a:t> by the issue of climate change. Using the circle of control, influence and concern helps students to discern what they can affect.  </a:t>
            </a:r>
          </a:p>
          <a:p>
            <a:endParaRPr lang="en-US" baseline="0" dirty="0"/>
          </a:p>
          <a:p>
            <a:r>
              <a:rPr lang="en-US" baseline="0" dirty="0"/>
              <a:t>This lesson is focused on the circle of concern. </a:t>
            </a:r>
            <a:endParaRPr lang="en-US" dirty="0"/>
          </a:p>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2</a:t>
            </a:fld>
            <a:endParaRPr lang="en-US" dirty="0"/>
          </a:p>
        </p:txBody>
      </p:sp>
    </p:spTree>
    <p:extLst>
      <p:ext uri="{BB962C8B-B14F-4D97-AF65-F5344CB8AC3E}">
        <p14:creationId xmlns:p14="http://schemas.microsoft.com/office/powerpoint/2010/main" val="1431380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There are three main types of wind power:</a:t>
            </a:r>
          </a:p>
          <a:p>
            <a:pPr marL="0" indent="0">
              <a:buNone/>
            </a:pPr>
            <a:endParaRPr lang="en-US" dirty="0"/>
          </a:p>
          <a:p>
            <a:pPr marL="457200" indent="-457200">
              <a:buAutoNum type="arabicPeriod"/>
            </a:pPr>
            <a:r>
              <a:rPr lang="en-US" dirty="0"/>
              <a:t>Utility-scale wind</a:t>
            </a:r>
          </a:p>
          <a:p>
            <a:pPr lvl="1"/>
            <a:r>
              <a:rPr lang="en-US" dirty="0"/>
              <a:t>- Turbines generate over 100 kilowatts of electricity! These are the large wind farms that supply electricity to our homes. They are located onshore (on the ground).</a:t>
            </a:r>
          </a:p>
          <a:p>
            <a:pPr marL="457200" indent="-457200">
              <a:buFont typeface="+mj-lt"/>
              <a:buAutoNum type="arabicPeriod"/>
            </a:pPr>
            <a:r>
              <a:rPr lang="en-US" dirty="0"/>
              <a:t>Offshore wind</a:t>
            </a:r>
          </a:p>
          <a:p>
            <a:pPr lvl="1"/>
            <a:r>
              <a:rPr lang="en-US" dirty="0"/>
              <a:t>- Turbines that are found in large bodies of water (i.e., the ocean). This is very common in European countries! </a:t>
            </a:r>
          </a:p>
          <a:p>
            <a:pPr marL="457200" indent="-457200">
              <a:buFont typeface="+mj-lt"/>
              <a:buAutoNum type="arabicPeriod"/>
            </a:pPr>
            <a:r>
              <a:rPr lang="en-US" dirty="0"/>
              <a:t>Distributed or “small” wind</a:t>
            </a:r>
          </a:p>
          <a:p>
            <a:pPr lvl="1"/>
            <a:r>
              <a:rPr lang="en-US" dirty="0"/>
              <a:t>- Turbines that generate under 100 kilowatts of energy. The electricity is directly used to power a home, farm or small business. This is called distributed wind because it can connect directly to the distribution grid, where as large scale connects to the transmission grid.</a:t>
            </a:r>
          </a:p>
          <a:p>
            <a:pPr lvl="0"/>
            <a:endParaRPr lang="en-US" dirty="0"/>
          </a:p>
          <a:p>
            <a:pPr lvl="0"/>
            <a:r>
              <a:rPr lang="en-US" dirty="0"/>
              <a:t>In Alberta, we have many onshore utility scale wind farms. The largest wind farms currently in operation are </a:t>
            </a:r>
            <a:r>
              <a:rPr lang="en-US" dirty="0" err="1"/>
              <a:t>Blackspring</a:t>
            </a:r>
            <a:r>
              <a:rPr lang="en-US" dirty="0"/>
              <a:t> Ridge, and </a:t>
            </a:r>
            <a:r>
              <a:rPr lang="en-US" dirty="0" err="1"/>
              <a:t>Halkirk</a:t>
            </a:r>
            <a:r>
              <a:rPr lang="en-US" dirty="0"/>
              <a:t> wind farms</a:t>
            </a:r>
          </a:p>
          <a:p>
            <a:pPr lvl="1"/>
            <a:endParaRPr lang="en-US" dirty="0"/>
          </a:p>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21</a:t>
            </a:fld>
            <a:endParaRPr lang="en-US" dirty="0"/>
          </a:p>
        </p:txBody>
      </p:sp>
    </p:spTree>
    <p:extLst>
      <p:ext uri="{BB962C8B-B14F-4D97-AF65-F5344CB8AC3E}">
        <p14:creationId xmlns:p14="http://schemas.microsoft.com/office/powerpoint/2010/main" val="314021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picture shows, turbines have increased significantly in height since they first emerged in 1993. As the turbines increase in size, their capacity does as well. This means that more electricity can be generated from fewer turbines.</a:t>
            </a:r>
          </a:p>
          <a:p>
            <a:endParaRPr lang="en-US" dirty="0"/>
          </a:p>
          <a:p>
            <a:r>
              <a:rPr lang="en-US" dirty="0"/>
              <a:t>Technological improvements have allowed turbines to become bigger over time.</a:t>
            </a:r>
          </a:p>
          <a:p>
            <a:pPr marL="171450" indent="-171450">
              <a:buFont typeface="Arial" panose="020B0604020202020204" pitchFamily="34" charset="0"/>
              <a:buChar char="•"/>
            </a:pPr>
            <a:r>
              <a:rPr lang="en-US" dirty="0"/>
              <a:t>A higher tower means access to higher wind speeds</a:t>
            </a:r>
          </a:p>
          <a:p>
            <a:pPr marL="171450" indent="-171450">
              <a:buFont typeface="Arial" panose="020B0604020202020204" pitchFamily="34" charset="0"/>
              <a:buChar char="•"/>
            </a:pPr>
            <a:r>
              <a:rPr lang="en-US"/>
              <a:t>A larger rotor means more energy is generated</a:t>
            </a:r>
          </a:p>
          <a:p>
            <a:endParaRPr lang="en-US" dirty="0"/>
          </a:p>
        </p:txBody>
      </p:sp>
      <p:sp>
        <p:nvSpPr>
          <p:cNvPr id="4" name="Slide Number Placeholder 3"/>
          <p:cNvSpPr>
            <a:spLocks noGrp="1"/>
          </p:cNvSpPr>
          <p:nvPr>
            <p:ph type="sldNum" sz="quarter" idx="10"/>
          </p:nvPr>
        </p:nvSpPr>
        <p:spPr/>
        <p:txBody>
          <a:bodyPr/>
          <a:lstStyle/>
          <a:p>
            <a:fld id="{1D91A411-20CC-C841-812A-E1B01DA03BAB}" type="slidenum">
              <a:rPr lang="en-US" smtClean="0"/>
              <a:pPr/>
              <a:t>22</a:t>
            </a:fld>
            <a:endParaRPr lang="en-US" dirty="0"/>
          </a:p>
        </p:txBody>
      </p:sp>
    </p:spTree>
    <p:extLst>
      <p:ext uri="{BB962C8B-B14F-4D97-AF65-F5344CB8AC3E}">
        <p14:creationId xmlns:p14="http://schemas.microsoft.com/office/powerpoint/2010/main" val="3585571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24</a:t>
            </a:fld>
            <a:endParaRPr lang="en-US" dirty="0"/>
          </a:p>
        </p:txBody>
      </p:sp>
    </p:spTree>
    <p:extLst>
      <p:ext uri="{BB962C8B-B14F-4D97-AF65-F5344CB8AC3E}">
        <p14:creationId xmlns:p14="http://schemas.microsoft.com/office/powerpoint/2010/main" val="2928026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almost 6 minutes long. The video shows a time lapse of a wind turbine being constructed. It also provides information about each step in the installation process.</a:t>
            </a:r>
          </a:p>
        </p:txBody>
      </p:sp>
      <p:sp>
        <p:nvSpPr>
          <p:cNvPr id="4" name="Slide Number Placeholder 3"/>
          <p:cNvSpPr>
            <a:spLocks noGrp="1"/>
          </p:cNvSpPr>
          <p:nvPr>
            <p:ph type="sldNum" sz="quarter" idx="10"/>
          </p:nvPr>
        </p:nvSpPr>
        <p:spPr/>
        <p:txBody>
          <a:bodyPr/>
          <a:lstStyle/>
          <a:p>
            <a:fld id="{1D91A411-20CC-C841-812A-E1B01DA03BAB}" type="slidenum">
              <a:rPr lang="en-US" smtClean="0"/>
              <a:pPr/>
              <a:t>25</a:t>
            </a:fld>
            <a:endParaRPr lang="en-US" dirty="0"/>
          </a:p>
        </p:txBody>
      </p:sp>
    </p:spTree>
    <p:extLst>
      <p:ext uri="{BB962C8B-B14F-4D97-AF65-F5344CB8AC3E}">
        <p14:creationId xmlns:p14="http://schemas.microsoft.com/office/powerpoint/2010/main" val="301043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26</a:t>
            </a:fld>
            <a:endParaRPr lang="en-US" dirty="0"/>
          </a:p>
        </p:txBody>
      </p:sp>
    </p:spTree>
    <p:extLst>
      <p:ext uri="{BB962C8B-B14F-4D97-AF65-F5344CB8AC3E}">
        <p14:creationId xmlns:p14="http://schemas.microsoft.com/office/powerpoint/2010/main" val="171553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27</a:t>
            </a:fld>
            <a:endParaRPr lang="en-US" dirty="0"/>
          </a:p>
        </p:txBody>
      </p:sp>
    </p:spTree>
    <p:extLst>
      <p:ext uri="{BB962C8B-B14F-4D97-AF65-F5344CB8AC3E}">
        <p14:creationId xmlns:p14="http://schemas.microsoft.com/office/powerpoint/2010/main" val="1122190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28</a:t>
            </a:fld>
            <a:endParaRPr lang="en-US" dirty="0"/>
          </a:p>
        </p:txBody>
      </p:sp>
    </p:spTree>
    <p:extLst>
      <p:ext uri="{BB962C8B-B14F-4D97-AF65-F5344CB8AC3E}">
        <p14:creationId xmlns:p14="http://schemas.microsoft.com/office/powerpoint/2010/main" val="3444630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1A411-20CC-C841-812A-E1B01DA03BAB}" type="slidenum">
              <a:rPr lang="en-US" smtClean="0"/>
              <a:pPr/>
              <a:t>29</a:t>
            </a:fld>
            <a:endParaRPr lang="en-US" dirty="0"/>
          </a:p>
        </p:txBody>
      </p:sp>
    </p:spTree>
    <p:extLst>
      <p:ext uri="{BB962C8B-B14F-4D97-AF65-F5344CB8AC3E}">
        <p14:creationId xmlns:p14="http://schemas.microsoft.com/office/powerpoint/2010/main" val="254783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30</a:t>
            </a:fld>
            <a:endParaRPr lang="en-US" dirty="0"/>
          </a:p>
        </p:txBody>
      </p:sp>
    </p:spTree>
    <p:extLst>
      <p:ext uri="{BB962C8B-B14F-4D97-AF65-F5344CB8AC3E}">
        <p14:creationId xmlns:p14="http://schemas.microsoft.com/office/powerpoint/2010/main" val="2287312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31</a:t>
            </a:fld>
            <a:endParaRPr lang="en-US" dirty="0"/>
          </a:p>
        </p:txBody>
      </p:sp>
    </p:spTree>
    <p:extLst>
      <p:ext uri="{BB962C8B-B14F-4D97-AF65-F5344CB8AC3E}">
        <p14:creationId xmlns:p14="http://schemas.microsoft.com/office/powerpoint/2010/main" val="347614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students this video so they gain a basic understanding of what wind is and how it works. Proceed to the following slides when complete. </a:t>
            </a:r>
          </a:p>
          <a:p>
            <a:r>
              <a:rPr lang="en-US" dirty="0"/>
              <a:t>To watch the videos linked in the presentations, click on the link </a:t>
            </a:r>
            <a:r>
              <a:rPr lang="en-US"/>
              <a:t>while in PRESENTATION MODE</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3</a:t>
            </a:fld>
            <a:endParaRPr lang="en-US" dirty="0"/>
          </a:p>
        </p:txBody>
      </p:sp>
    </p:spTree>
    <p:extLst>
      <p:ext uri="{BB962C8B-B14F-4D97-AF65-F5344CB8AC3E}">
        <p14:creationId xmlns:p14="http://schemas.microsoft.com/office/powerpoint/2010/main" val="2857952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32</a:t>
            </a:fld>
            <a:endParaRPr lang="en-US" dirty="0"/>
          </a:p>
        </p:txBody>
      </p:sp>
    </p:spTree>
    <p:extLst>
      <p:ext uri="{BB962C8B-B14F-4D97-AF65-F5344CB8AC3E}">
        <p14:creationId xmlns:p14="http://schemas.microsoft.com/office/powerpoint/2010/main" val="531129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33</a:t>
            </a:fld>
            <a:endParaRPr lang="en-US" dirty="0"/>
          </a:p>
        </p:txBody>
      </p:sp>
    </p:spTree>
    <p:extLst>
      <p:ext uri="{BB962C8B-B14F-4D97-AF65-F5344CB8AC3E}">
        <p14:creationId xmlns:p14="http://schemas.microsoft.com/office/powerpoint/2010/main" val="1573074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34</a:t>
            </a:fld>
            <a:endParaRPr lang="en-US" dirty="0"/>
          </a:p>
        </p:txBody>
      </p:sp>
    </p:spTree>
    <p:extLst>
      <p:ext uri="{BB962C8B-B14F-4D97-AF65-F5344CB8AC3E}">
        <p14:creationId xmlns:p14="http://schemas.microsoft.com/office/powerpoint/2010/main" val="350441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35</a:t>
            </a:fld>
            <a:endParaRPr lang="en-US" dirty="0"/>
          </a:p>
        </p:txBody>
      </p:sp>
    </p:spTree>
    <p:extLst>
      <p:ext uri="{BB962C8B-B14F-4D97-AF65-F5344CB8AC3E}">
        <p14:creationId xmlns:p14="http://schemas.microsoft.com/office/powerpoint/2010/main" val="3917358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wind passes a turbine, turbulence can occur. This is called a wake effect. If turbines are aligned so that the wind from one turbines goes to the following turbines, </a:t>
            </a:r>
            <a:r>
              <a:rPr lang="en-US" b="1" dirty="0"/>
              <a:t>wake losses</a:t>
            </a:r>
            <a:r>
              <a:rPr lang="en-US" b="0" dirty="0"/>
              <a:t> can occur. This means that the second turbine gets wind at a lower speed. This can reduce the overall production of the wind farm as non-optimal wind speeds are obtained.</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36</a:t>
            </a:fld>
            <a:endParaRPr lang="en-US" dirty="0"/>
          </a:p>
        </p:txBody>
      </p:sp>
    </p:spTree>
    <p:extLst>
      <p:ext uri="{BB962C8B-B14F-4D97-AF65-F5344CB8AC3E}">
        <p14:creationId xmlns:p14="http://schemas.microsoft.com/office/powerpoint/2010/main" val="375515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37</a:t>
            </a:fld>
            <a:endParaRPr lang="en-US" dirty="0"/>
          </a:p>
        </p:txBody>
      </p:sp>
    </p:spTree>
    <p:extLst>
      <p:ext uri="{BB962C8B-B14F-4D97-AF65-F5344CB8AC3E}">
        <p14:creationId xmlns:p14="http://schemas.microsoft.com/office/powerpoint/2010/main" val="400870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 towers are used to measure many properties of wind. The wind speed in measured at different heights as the wind speed changes at higher altitudes. Met towers are also equipped with devices to measure the wind direction and the air temperature and pressure. In the picture, a solar panel is present, which is used to power the measurement devices. The data logger collects all the data from the instruments to be analyzed by specialists later on. Met towers are a crucial part of wind power project development. Without sufficient data, the maximum productivity and generation may not be optimal.</a:t>
            </a:r>
          </a:p>
        </p:txBody>
      </p:sp>
      <p:sp>
        <p:nvSpPr>
          <p:cNvPr id="4" name="Slide Number Placeholder 3"/>
          <p:cNvSpPr>
            <a:spLocks noGrp="1"/>
          </p:cNvSpPr>
          <p:nvPr>
            <p:ph type="sldNum" sz="quarter" idx="10"/>
          </p:nvPr>
        </p:nvSpPr>
        <p:spPr/>
        <p:txBody>
          <a:bodyPr/>
          <a:lstStyle/>
          <a:p>
            <a:fld id="{1D91A411-20CC-C841-812A-E1B01DA03BAB}" type="slidenum">
              <a:rPr lang="en-US" smtClean="0"/>
              <a:pPr/>
              <a:t>38</a:t>
            </a:fld>
            <a:endParaRPr lang="en-US" dirty="0"/>
          </a:p>
        </p:txBody>
      </p:sp>
    </p:spTree>
    <p:extLst>
      <p:ext uri="{BB962C8B-B14F-4D97-AF65-F5344CB8AC3E}">
        <p14:creationId xmlns:p14="http://schemas.microsoft.com/office/powerpoint/2010/main" val="3285807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devices that are commonly installed on a met tower to conduct the wind resource studies. The two anemometers are used to measure the wind speeds. These are usually placed at different levels to get an accurate reading of how the wind speed changes with height. This will allow the analysts to determine the optimal turbine height.</a:t>
            </a:r>
          </a:p>
          <a:p>
            <a:endParaRPr lang="en-US" dirty="0"/>
          </a:p>
          <a:p>
            <a:r>
              <a:rPr lang="en-US" dirty="0"/>
              <a:t>A direction vane is used to determine the wind direction. This is important to to measure because it will help determine which direction the turbine should face. For the best generation, turbines should face into the wind.</a:t>
            </a:r>
          </a:p>
        </p:txBody>
      </p:sp>
      <p:sp>
        <p:nvSpPr>
          <p:cNvPr id="4" name="Slide Number Placeholder 3"/>
          <p:cNvSpPr>
            <a:spLocks noGrp="1"/>
          </p:cNvSpPr>
          <p:nvPr>
            <p:ph type="sldNum" sz="quarter" idx="10"/>
          </p:nvPr>
        </p:nvSpPr>
        <p:spPr/>
        <p:txBody>
          <a:bodyPr/>
          <a:lstStyle/>
          <a:p>
            <a:fld id="{1D91A411-20CC-C841-812A-E1B01DA03BAB}" type="slidenum">
              <a:rPr lang="en-US" smtClean="0"/>
              <a:pPr/>
              <a:t>39</a:t>
            </a:fld>
            <a:endParaRPr lang="en-US" dirty="0"/>
          </a:p>
        </p:txBody>
      </p:sp>
    </p:spTree>
    <p:extLst>
      <p:ext uri="{BB962C8B-B14F-4D97-AF65-F5344CB8AC3E}">
        <p14:creationId xmlns:p14="http://schemas.microsoft.com/office/powerpoint/2010/main" val="1537953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method of installation. The gin pole is pulled by a truck to raise the meteorological tower to its upright position. The guy wires hold the tower in place throughout the year.</a:t>
            </a:r>
          </a:p>
        </p:txBody>
      </p:sp>
      <p:sp>
        <p:nvSpPr>
          <p:cNvPr id="4" name="Slide Number Placeholder 3"/>
          <p:cNvSpPr>
            <a:spLocks noGrp="1"/>
          </p:cNvSpPr>
          <p:nvPr>
            <p:ph type="sldNum" sz="quarter" idx="10"/>
          </p:nvPr>
        </p:nvSpPr>
        <p:spPr/>
        <p:txBody>
          <a:bodyPr/>
          <a:lstStyle/>
          <a:p>
            <a:fld id="{1D91A411-20CC-C841-812A-E1B01DA03BAB}" type="slidenum">
              <a:rPr lang="en-US" smtClean="0"/>
              <a:pPr/>
              <a:t>40</a:t>
            </a:fld>
            <a:endParaRPr lang="en-US" dirty="0"/>
          </a:p>
        </p:txBody>
      </p:sp>
    </p:spTree>
    <p:extLst>
      <p:ext uri="{BB962C8B-B14F-4D97-AF65-F5344CB8AC3E}">
        <p14:creationId xmlns:p14="http://schemas.microsoft.com/office/powerpoint/2010/main" val="1399732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devices can be used to obtain wind data in the preliminary steps of wind farm development. </a:t>
            </a:r>
          </a:p>
          <a:p>
            <a:endParaRPr lang="en-US" dirty="0"/>
          </a:p>
          <a:p>
            <a:r>
              <a:rPr lang="en-US" dirty="0"/>
              <a:t>SODAR uses noise for its measurements, whereas LIDAR uses laser lights.</a:t>
            </a:r>
          </a:p>
          <a:p>
            <a:r>
              <a:rPr lang="en-US" dirty="0"/>
              <a:t>Both measure the responses. SODAR measures how the sound scatters – echoes. LIDAR measures the reflection from the light.</a:t>
            </a:r>
          </a:p>
        </p:txBody>
      </p:sp>
      <p:sp>
        <p:nvSpPr>
          <p:cNvPr id="4" name="Slide Number Placeholder 3"/>
          <p:cNvSpPr>
            <a:spLocks noGrp="1"/>
          </p:cNvSpPr>
          <p:nvPr>
            <p:ph type="sldNum" sz="quarter" idx="10"/>
          </p:nvPr>
        </p:nvSpPr>
        <p:spPr/>
        <p:txBody>
          <a:bodyPr/>
          <a:lstStyle/>
          <a:p>
            <a:fld id="{1D91A411-20CC-C841-812A-E1B01DA03BAB}" type="slidenum">
              <a:rPr lang="en-US" smtClean="0"/>
              <a:pPr/>
              <a:t>41</a:t>
            </a:fld>
            <a:endParaRPr lang="en-US" dirty="0"/>
          </a:p>
        </p:txBody>
      </p:sp>
    </p:spTree>
    <p:extLst>
      <p:ext uri="{BB962C8B-B14F-4D97-AF65-F5344CB8AC3E}">
        <p14:creationId xmlns:p14="http://schemas.microsoft.com/office/powerpoint/2010/main" val="311364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Alberta has lots of wind that can be used to generate electricity. The best wind is located in southern Alberta. One this map, the regions in Alberta with the highest wind speed is marked in blue and red. The rest of Alberta (shown in yellow) has a similar wind resource to Germany! Germany has a lot of wind farms. </a:t>
            </a:r>
          </a:p>
          <a:p>
            <a:endParaRPr lang="en-US" dirty="0"/>
          </a:p>
          <a:p>
            <a:r>
              <a:rPr lang="en-US" dirty="0"/>
              <a:t>In Alberta, most of our wind farms are located in central and southern Alberta. Have you seen any?</a:t>
            </a:r>
          </a:p>
          <a:p>
            <a:endParaRPr lang="en-US" dirty="0"/>
          </a:p>
          <a:p>
            <a:r>
              <a:rPr lang="en-US" dirty="0"/>
              <a:t>As the wind energy continues to grow, we could start to see wind farms in northern Alberta as well!</a:t>
            </a:r>
          </a:p>
          <a:p>
            <a:endParaRPr lang="en-US" dirty="0"/>
          </a:p>
          <a:p>
            <a:r>
              <a:rPr lang="en-US" dirty="0"/>
              <a:t>Did you know there is one wind farm in Alberta that has a capacity of 300MW! This wind farm is located north of Lethbridge.</a:t>
            </a:r>
          </a:p>
        </p:txBody>
      </p:sp>
      <p:sp>
        <p:nvSpPr>
          <p:cNvPr id="4" name="Slide Number Placeholder 3"/>
          <p:cNvSpPr>
            <a:spLocks noGrp="1"/>
          </p:cNvSpPr>
          <p:nvPr>
            <p:ph type="sldNum" sz="quarter" idx="10"/>
          </p:nvPr>
        </p:nvSpPr>
        <p:spPr/>
        <p:txBody>
          <a:bodyPr/>
          <a:lstStyle/>
          <a:p>
            <a:fld id="{1D91A411-20CC-C841-812A-E1B01DA03BAB}" type="slidenum">
              <a:rPr lang="en-US" smtClean="0"/>
              <a:pPr/>
              <a:t>4</a:t>
            </a:fld>
            <a:endParaRPr lang="en-US" dirty="0"/>
          </a:p>
        </p:txBody>
      </p:sp>
    </p:spTree>
    <p:extLst>
      <p:ext uri="{BB962C8B-B14F-4D97-AF65-F5344CB8AC3E}">
        <p14:creationId xmlns:p14="http://schemas.microsoft.com/office/powerpoint/2010/main" val="3488569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what a typical yield profile (total possible production) would look like in the course of 24 hours. Although, there is a great deal of variability between sites and size of the turbine. Some regions may be significantly more windy than others, therefore increasing the yield. Additionally at higher heights, there is more wind, with greater wind speeds. This will also result in a larger yield.</a:t>
            </a:r>
          </a:p>
          <a:p>
            <a:endParaRPr lang="en-US" dirty="0"/>
          </a:p>
          <a:p>
            <a:r>
              <a:rPr lang="en-US" dirty="0"/>
              <a:t>However, generally speaking, there will be a greater in the early mornings and late nights. This characteristic is very complimentary to solar as the peak generation is during the day</a:t>
            </a:r>
          </a:p>
        </p:txBody>
      </p:sp>
      <p:sp>
        <p:nvSpPr>
          <p:cNvPr id="4" name="Slide Number Placeholder 3"/>
          <p:cNvSpPr>
            <a:spLocks noGrp="1"/>
          </p:cNvSpPr>
          <p:nvPr>
            <p:ph type="sldNum" sz="quarter" idx="10"/>
          </p:nvPr>
        </p:nvSpPr>
        <p:spPr/>
        <p:txBody>
          <a:bodyPr/>
          <a:lstStyle/>
          <a:p>
            <a:fld id="{1D91A411-20CC-C841-812A-E1B01DA03BAB}" type="slidenum">
              <a:rPr lang="en-US" smtClean="0"/>
              <a:pPr/>
              <a:t>42</a:t>
            </a:fld>
            <a:endParaRPr lang="en-US" dirty="0"/>
          </a:p>
        </p:txBody>
      </p:sp>
    </p:spTree>
    <p:extLst>
      <p:ext uri="{BB962C8B-B14F-4D97-AF65-F5344CB8AC3E}">
        <p14:creationId xmlns:p14="http://schemas.microsoft.com/office/powerpoint/2010/main" val="2653767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supply and demand of electricity in Alberta energy over four (4) days of each season. This graph is from 2015. There are six sources of electricity generation in Alberta in 2015; hydro power, cogeneration (gas), coal, combined cycle gas turbine (CCGT) and simple cycle gas turbine (SCGT) and wind power. As you can see, coal is a major player in Alberta’s energy profile. The blue on this graph is wind. The peaks on the graph correlate to the power demand during the day, where there is peak energy demand. The size of each energy type shows how much energy each resource contributes to meeting this demand.  </a:t>
            </a:r>
          </a:p>
          <a:p>
            <a:endParaRPr lang="en-US" dirty="0"/>
          </a:p>
          <a:p>
            <a:r>
              <a:rPr lang="en-US" dirty="0"/>
              <a:t>On each of these charts there is a weekend!  Can you tell which day is the weekend?  Also, notice how Alberta’s demand changes between the seasons, and what season has more wind power production. </a:t>
            </a:r>
          </a:p>
          <a:p>
            <a:r>
              <a:rPr lang="en-US" dirty="0"/>
              <a:t>Notice that cogeneration does not react to increases in the demand for electricity, but coal and CCGT are able to.  Notice how SCGT is able to zip in and out and provide electricity as required.  SCGT is the “humming bird” of the industry with quick starts and stops.  Notice how wind power is not on or off, but rather moves as a fluid with gradual rises and gradual declines.</a:t>
            </a:r>
          </a:p>
        </p:txBody>
      </p:sp>
      <p:sp>
        <p:nvSpPr>
          <p:cNvPr id="4" name="Slide Number Placeholder 3"/>
          <p:cNvSpPr>
            <a:spLocks noGrp="1"/>
          </p:cNvSpPr>
          <p:nvPr>
            <p:ph type="sldNum" sz="quarter" idx="5"/>
          </p:nvPr>
        </p:nvSpPr>
        <p:spPr/>
        <p:txBody>
          <a:bodyPr/>
          <a:lstStyle/>
          <a:p>
            <a:fld id="{1D91A411-20CC-C841-812A-E1B01DA03BAB}" type="slidenum">
              <a:rPr lang="en-US" smtClean="0"/>
              <a:pPr/>
              <a:t>43</a:t>
            </a:fld>
            <a:endParaRPr lang="en-US" dirty="0"/>
          </a:p>
        </p:txBody>
      </p:sp>
    </p:spTree>
    <p:extLst>
      <p:ext uri="{BB962C8B-B14F-4D97-AF65-F5344CB8AC3E}">
        <p14:creationId xmlns:p14="http://schemas.microsoft.com/office/powerpoint/2010/main" val="3862495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44</a:t>
            </a:fld>
            <a:endParaRPr lang="en-US" dirty="0"/>
          </a:p>
        </p:txBody>
      </p:sp>
    </p:spTree>
    <p:extLst>
      <p:ext uri="{BB962C8B-B14F-4D97-AF65-F5344CB8AC3E}">
        <p14:creationId xmlns:p14="http://schemas.microsoft.com/office/powerpoint/2010/main" val="3434520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45</a:t>
            </a:fld>
            <a:endParaRPr lang="en-US" dirty="0"/>
          </a:p>
        </p:txBody>
      </p:sp>
    </p:spTree>
    <p:extLst>
      <p:ext uri="{BB962C8B-B14F-4D97-AF65-F5344CB8AC3E}">
        <p14:creationId xmlns:p14="http://schemas.microsoft.com/office/powerpoint/2010/main" val="2023339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 Moving Air</a:t>
            </a:r>
          </a:p>
        </p:txBody>
      </p:sp>
      <p:sp>
        <p:nvSpPr>
          <p:cNvPr id="4" name="Slide Number Placeholder 3"/>
          <p:cNvSpPr>
            <a:spLocks noGrp="1"/>
          </p:cNvSpPr>
          <p:nvPr>
            <p:ph type="sldNum" sz="quarter" idx="10"/>
          </p:nvPr>
        </p:nvSpPr>
        <p:spPr/>
        <p:txBody>
          <a:bodyPr/>
          <a:lstStyle/>
          <a:p>
            <a:fld id="{1D91A411-20CC-C841-812A-E1B01DA03BAB}" type="slidenum">
              <a:rPr lang="en-US" smtClean="0"/>
              <a:pPr/>
              <a:t>46</a:t>
            </a:fld>
            <a:endParaRPr lang="en-US" dirty="0"/>
          </a:p>
        </p:txBody>
      </p:sp>
    </p:spTree>
    <p:extLst>
      <p:ext uri="{BB962C8B-B14F-4D97-AF65-F5344CB8AC3E}">
        <p14:creationId xmlns:p14="http://schemas.microsoft.com/office/powerpoint/2010/main" val="1037671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Ocean</a:t>
            </a:r>
          </a:p>
        </p:txBody>
      </p:sp>
      <p:sp>
        <p:nvSpPr>
          <p:cNvPr id="4" name="Slide Number Placeholder 3"/>
          <p:cNvSpPr>
            <a:spLocks noGrp="1"/>
          </p:cNvSpPr>
          <p:nvPr>
            <p:ph type="sldNum" sz="quarter" idx="10"/>
          </p:nvPr>
        </p:nvSpPr>
        <p:spPr/>
        <p:txBody>
          <a:bodyPr/>
          <a:lstStyle/>
          <a:p>
            <a:fld id="{1D91A411-20CC-C841-812A-E1B01DA03BAB}" type="slidenum">
              <a:rPr lang="en-US" smtClean="0"/>
              <a:pPr/>
              <a:t>47</a:t>
            </a:fld>
            <a:endParaRPr lang="en-US" dirty="0"/>
          </a:p>
        </p:txBody>
      </p:sp>
    </p:spTree>
    <p:extLst>
      <p:ext uri="{BB962C8B-B14F-4D97-AF65-F5344CB8AC3E}">
        <p14:creationId xmlns:p14="http://schemas.microsoft.com/office/powerpoint/2010/main" val="4253881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Anemometer</a:t>
            </a:r>
          </a:p>
        </p:txBody>
      </p:sp>
      <p:sp>
        <p:nvSpPr>
          <p:cNvPr id="4" name="Slide Number Placeholder 3"/>
          <p:cNvSpPr>
            <a:spLocks noGrp="1"/>
          </p:cNvSpPr>
          <p:nvPr>
            <p:ph type="sldNum" sz="quarter" idx="10"/>
          </p:nvPr>
        </p:nvSpPr>
        <p:spPr/>
        <p:txBody>
          <a:bodyPr/>
          <a:lstStyle/>
          <a:p>
            <a:fld id="{1D91A411-20CC-C841-812A-E1B01DA03BAB}" type="slidenum">
              <a:rPr lang="en-US" smtClean="0"/>
              <a:pPr/>
              <a:t>48</a:t>
            </a:fld>
            <a:endParaRPr lang="en-US" dirty="0"/>
          </a:p>
        </p:txBody>
      </p:sp>
    </p:spTree>
    <p:extLst>
      <p:ext uri="{BB962C8B-B14F-4D97-AF65-F5344CB8AC3E}">
        <p14:creationId xmlns:p14="http://schemas.microsoft.com/office/powerpoint/2010/main" val="3684407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Weather Vane</a:t>
            </a:r>
          </a:p>
        </p:txBody>
      </p:sp>
      <p:sp>
        <p:nvSpPr>
          <p:cNvPr id="4" name="Slide Number Placeholder 3"/>
          <p:cNvSpPr>
            <a:spLocks noGrp="1"/>
          </p:cNvSpPr>
          <p:nvPr>
            <p:ph type="sldNum" sz="quarter" idx="10"/>
          </p:nvPr>
        </p:nvSpPr>
        <p:spPr/>
        <p:txBody>
          <a:bodyPr/>
          <a:lstStyle/>
          <a:p>
            <a:fld id="{1D91A411-20CC-C841-812A-E1B01DA03BAB}" type="slidenum">
              <a:rPr lang="en-US" smtClean="0"/>
              <a:pPr/>
              <a:t>49</a:t>
            </a:fld>
            <a:endParaRPr lang="en-US" dirty="0"/>
          </a:p>
        </p:txBody>
      </p:sp>
    </p:spTree>
    <p:extLst>
      <p:ext uri="{BB962C8B-B14F-4D97-AF65-F5344CB8AC3E}">
        <p14:creationId xmlns:p14="http://schemas.microsoft.com/office/powerpoint/2010/main" val="1301688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Electricity</a:t>
            </a:r>
          </a:p>
        </p:txBody>
      </p:sp>
      <p:sp>
        <p:nvSpPr>
          <p:cNvPr id="4" name="Slide Number Placeholder 3"/>
          <p:cNvSpPr>
            <a:spLocks noGrp="1"/>
          </p:cNvSpPr>
          <p:nvPr>
            <p:ph type="sldNum" sz="quarter" idx="10"/>
          </p:nvPr>
        </p:nvSpPr>
        <p:spPr/>
        <p:txBody>
          <a:bodyPr/>
          <a:lstStyle/>
          <a:p>
            <a:fld id="{1D91A411-20CC-C841-812A-E1B01DA03BAB}" type="slidenum">
              <a:rPr lang="en-US" smtClean="0"/>
              <a:pPr/>
              <a:t>50</a:t>
            </a:fld>
            <a:endParaRPr lang="en-US" dirty="0"/>
          </a:p>
        </p:txBody>
      </p:sp>
    </p:spTree>
    <p:extLst>
      <p:ext uri="{BB962C8B-B14F-4D97-AF65-F5344CB8AC3E}">
        <p14:creationId xmlns:p14="http://schemas.microsoft.com/office/powerpoint/2010/main" val="1988598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 Blades</a:t>
            </a:r>
          </a:p>
        </p:txBody>
      </p:sp>
      <p:sp>
        <p:nvSpPr>
          <p:cNvPr id="4" name="Slide Number Placeholder 3"/>
          <p:cNvSpPr>
            <a:spLocks noGrp="1"/>
          </p:cNvSpPr>
          <p:nvPr>
            <p:ph type="sldNum" sz="quarter" idx="10"/>
          </p:nvPr>
        </p:nvSpPr>
        <p:spPr/>
        <p:txBody>
          <a:bodyPr/>
          <a:lstStyle/>
          <a:p>
            <a:fld id="{1D91A411-20CC-C841-812A-E1B01DA03BAB}" type="slidenum">
              <a:rPr lang="en-US" smtClean="0"/>
              <a:pPr/>
              <a:t>51</a:t>
            </a:fld>
            <a:endParaRPr lang="en-US" dirty="0"/>
          </a:p>
        </p:txBody>
      </p:sp>
    </p:spTree>
    <p:extLst>
      <p:ext uri="{BB962C8B-B14F-4D97-AF65-F5344CB8AC3E}">
        <p14:creationId xmlns:p14="http://schemas.microsoft.com/office/powerpoint/2010/main" val="315044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www.lazard.com</a:t>
            </a:r>
            <a:r>
              <a:rPr lang="en-US" dirty="0"/>
              <a:t>/media/450784/lazards-levelized-cost-of-energy-version-120-vfinal.pdf</a:t>
            </a:r>
          </a:p>
        </p:txBody>
      </p:sp>
      <p:sp>
        <p:nvSpPr>
          <p:cNvPr id="4" name="Slide Number Placeholder 3"/>
          <p:cNvSpPr>
            <a:spLocks noGrp="1"/>
          </p:cNvSpPr>
          <p:nvPr>
            <p:ph type="sldNum" sz="quarter" idx="5"/>
          </p:nvPr>
        </p:nvSpPr>
        <p:spPr/>
        <p:txBody>
          <a:bodyPr/>
          <a:lstStyle/>
          <a:p>
            <a:fld id="{1D91A411-20CC-C841-812A-E1B01DA03BAB}" type="slidenum">
              <a:rPr lang="en-US" smtClean="0"/>
              <a:pPr/>
              <a:t>5</a:t>
            </a:fld>
            <a:endParaRPr lang="en-US" dirty="0"/>
          </a:p>
        </p:txBody>
      </p:sp>
    </p:spTree>
    <p:extLst>
      <p:ext uri="{BB962C8B-B14F-4D97-AF65-F5344CB8AC3E}">
        <p14:creationId xmlns:p14="http://schemas.microsoft.com/office/powerpoint/2010/main" val="1370301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Anemometer </a:t>
            </a:r>
          </a:p>
          <a:p>
            <a:r>
              <a:rPr lang="en-US" dirty="0"/>
              <a:t>	Can a student name the two types? Cup </a:t>
            </a:r>
            <a:r>
              <a:rPr lang="en-US"/>
              <a:t>and propeller</a:t>
            </a:r>
            <a:endParaRPr lang="en-US" dirty="0"/>
          </a:p>
          <a:p>
            <a:r>
              <a:rPr lang="en-US" dirty="0"/>
              <a:t>B) Weather Vane</a:t>
            </a:r>
          </a:p>
        </p:txBody>
      </p:sp>
      <p:sp>
        <p:nvSpPr>
          <p:cNvPr id="4" name="Slide Number Placeholder 3"/>
          <p:cNvSpPr>
            <a:spLocks noGrp="1"/>
          </p:cNvSpPr>
          <p:nvPr>
            <p:ph type="sldNum" sz="quarter" idx="10"/>
          </p:nvPr>
        </p:nvSpPr>
        <p:spPr/>
        <p:txBody>
          <a:bodyPr/>
          <a:lstStyle/>
          <a:p>
            <a:fld id="{1D91A411-20CC-C841-812A-E1B01DA03BAB}" type="slidenum">
              <a:rPr lang="en-US" smtClean="0"/>
              <a:pPr/>
              <a:t>52</a:t>
            </a:fld>
            <a:endParaRPr lang="en-US" dirty="0"/>
          </a:p>
        </p:txBody>
      </p:sp>
    </p:spTree>
    <p:extLst>
      <p:ext uri="{BB962C8B-B14F-4D97-AF65-F5344CB8AC3E}">
        <p14:creationId xmlns:p14="http://schemas.microsoft.com/office/powerpoint/2010/main" val="790882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learn more about this topic, visit the links above. </a:t>
            </a:r>
          </a:p>
        </p:txBody>
      </p:sp>
      <p:sp>
        <p:nvSpPr>
          <p:cNvPr id="4" name="Slide Number Placeholder 3"/>
          <p:cNvSpPr>
            <a:spLocks noGrp="1"/>
          </p:cNvSpPr>
          <p:nvPr>
            <p:ph type="sldNum" sz="quarter" idx="5"/>
          </p:nvPr>
        </p:nvSpPr>
        <p:spPr/>
        <p:txBody>
          <a:bodyPr/>
          <a:lstStyle/>
          <a:p>
            <a:fld id="{1D91A411-20CC-C841-812A-E1B01DA03BAB}" type="slidenum">
              <a:rPr lang="en-US" smtClean="0"/>
              <a:pPr/>
              <a:t>54</a:t>
            </a:fld>
            <a:endParaRPr lang="en-US" dirty="0"/>
          </a:p>
        </p:txBody>
      </p:sp>
    </p:spTree>
    <p:extLst>
      <p:ext uri="{BB962C8B-B14F-4D97-AF65-F5344CB8AC3E}">
        <p14:creationId xmlns:p14="http://schemas.microsoft.com/office/powerpoint/2010/main" val="3132802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55</a:t>
            </a:fld>
            <a:endParaRPr lang="en-US" dirty="0"/>
          </a:p>
        </p:txBody>
      </p:sp>
    </p:spTree>
    <p:extLst>
      <p:ext uri="{BB962C8B-B14F-4D97-AF65-F5344CB8AC3E}">
        <p14:creationId xmlns:p14="http://schemas.microsoft.com/office/powerpoint/2010/main" val="391298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56</a:t>
            </a:fld>
            <a:endParaRPr lang="en-US" dirty="0"/>
          </a:p>
        </p:txBody>
      </p:sp>
    </p:spTree>
    <p:extLst>
      <p:ext uri="{BB962C8B-B14F-4D97-AF65-F5344CB8AC3E}">
        <p14:creationId xmlns:p14="http://schemas.microsoft.com/office/powerpoint/2010/main" val="3703543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show this video by </a:t>
            </a:r>
            <a:r>
              <a:rPr lang="en-US" dirty="0" err="1"/>
              <a:t>TeacherGeek</a:t>
            </a:r>
            <a:r>
              <a:rPr lang="en-US" dirty="0"/>
              <a:t> (7 min, 42 sec) to help them with ideas on how to build their turbine and what their turbine should do.</a:t>
            </a:r>
          </a:p>
        </p:txBody>
      </p:sp>
      <p:sp>
        <p:nvSpPr>
          <p:cNvPr id="4" name="Slide Number Placeholder 3"/>
          <p:cNvSpPr>
            <a:spLocks noGrp="1"/>
          </p:cNvSpPr>
          <p:nvPr>
            <p:ph type="sldNum" sz="quarter" idx="10"/>
          </p:nvPr>
        </p:nvSpPr>
        <p:spPr/>
        <p:txBody>
          <a:bodyPr/>
          <a:lstStyle/>
          <a:p>
            <a:fld id="{1D91A411-20CC-C841-812A-E1B01DA03BAB}" type="slidenum">
              <a:rPr lang="en-US" smtClean="0"/>
              <a:pPr/>
              <a:t>57</a:t>
            </a:fld>
            <a:endParaRPr lang="en-US" dirty="0"/>
          </a:p>
        </p:txBody>
      </p:sp>
    </p:spTree>
    <p:extLst>
      <p:ext uri="{BB962C8B-B14F-4D97-AF65-F5344CB8AC3E}">
        <p14:creationId xmlns:p14="http://schemas.microsoft.com/office/powerpoint/2010/main" val="455141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58</a:t>
            </a:fld>
            <a:endParaRPr lang="en-US" dirty="0"/>
          </a:p>
        </p:txBody>
      </p:sp>
    </p:spTree>
    <p:extLst>
      <p:ext uri="{BB962C8B-B14F-4D97-AF65-F5344CB8AC3E}">
        <p14:creationId xmlns:p14="http://schemas.microsoft.com/office/powerpoint/2010/main" val="51561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take a close look at some wind technology.</a:t>
            </a:r>
          </a:p>
        </p:txBody>
      </p:sp>
      <p:sp>
        <p:nvSpPr>
          <p:cNvPr id="4" name="Slide Number Placeholder 3"/>
          <p:cNvSpPr>
            <a:spLocks noGrp="1"/>
          </p:cNvSpPr>
          <p:nvPr>
            <p:ph type="sldNum" sz="quarter" idx="10"/>
          </p:nvPr>
        </p:nvSpPr>
        <p:spPr/>
        <p:txBody>
          <a:bodyPr/>
          <a:lstStyle/>
          <a:p>
            <a:fld id="{1D91A411-20CC-C841-812A-E1B01DA03BAB}" type="slidenum">
              <a:rPr lang="en-US" smtClean="0"/>
              <a:pPr/>
              <a:t>6</a:t>
            </a:fld>
            <a:endParaRPr lang="en-US" dirty="0"/>
          </a:p>
        </p:txBody>
      </p:sp>
    </p:spTree>
    <p:extLst>
      <p:ext uri="{BB962C8B-B14F-4D97-AF65-F5344CB8AC3E}">
        <p14:creationId xmlns:p14="http://schemas.microsoft.com/office/powerpoint/2010/main" val="417643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Student Energy - Wind 101 video.</a:t>
            </a:r>
          </a:p>
          <a:p>
            <a:endParaRPr lang="en-US" dirty="0"/>
          </a:p>
          <a:p>
            <a:r>
              <a:rPr lang="en-US" dirty="0"/>
              <a:t>The blades on a wind turbine turn to convert the kinetic energy in with to mechanical energy. The generator, which is found in the nacelle of the turbine, is the component responsible for making electricity.</a:t>
            </a:r>
          </a:p>
        </p:txBody>
      </p:sp>
      <p:sp>
        <p:nvSpPr>
          <p:cNvPr id="4" name="Slide Number Placeholder 3"/>
          <p:cNvSpPr>
            <a:spLocks noGrp="1"/>
          </p:cNvSpPr>
          <p:nvPr>
            <p:ph type="sldNum" sz="quarter" idx="10"/>
          </p:nvPr>
        </p:nvSpPr>
        <p:spPr/>
        <p:txBody>
          <a:bodyPr/>
          <a:lstStyle/>
          <a:p>
            <a:fld id="{1D91A411-20CC-C841-812A-E1B01DA03BAB}" type="slidenum">
              <a:rPr lang="en-US" smtClean="0"/>
              <a:pPr/>
              <a:t>7</a:t>
            </a:fld>
            <a:endParaRPr lang="en-US" dirty="0"/>
          </a:p>
        </p:txBody>
      </p:sp>
    </p:spTree>
    <p:extLst>
      <p:ext uri="{BB962C8B-B14F-4D97-AF65-F5344CB8AC3E}">
        <p14:creationId xmlns:p14="http://schemas.microsoft.com/office/powerpoint/2010/main" val="39662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confusion between windmills and wind turbines, and it is a common mistake. Although wind turbines are modeled after windmills, which have been around for centuries, they both service very different purposed. See the comparison above to understand the difference. Wind turbines are also significantly larger in size (as high as 200m!).</a:t>
            </a:r>
          </a:p>
          <a:p>
            <a:endParaRPr lang="en-US" dirty="0"/>
          </a:p>
          <a:p>
            <a:r>
              <a:rPr lang="en-US" dirty="0"/>
              <a:t>For centuries, humans have used the wind to power their activities. Windmills and sailboats have helped us in our lives.</a:t>
            </a:r>
          </a:p>
          <a:p>
            <a:endParaRPr lang="en-US" dirty="0"/>
          </a:p>
          <a:p>
            <a:r>
              <a:rPr lang="en-US" dirty="0"/>
              <a:t>Windmills are used to grind grain and pump water.</a:t>
            </a:r>
          </a:p>
          <a:p>
            <a:r>
              <a:rPr lang="en-US" dirty="0"/>
              <a:t>Wind turbines produce electricity</a:t>
            </a:r>
          </a:p>
        </p:txBody>
      </p:sp>
      <p:sp>
        <p:nvSpPr>
          <p:cNvPr id="4" name="Slide Number Placeholder 3"/>
          <p:cNvSpPr>
            <a:spLocks noGrp="1"/>
          </p:cNvSpPr>
          <p:nvPr>
            <p:ph type="sldNum" sz="quarter" idx="10"/>
          </p:nvPr>
        </p:nvSpPr>
        <p:spPr/>
        <p:txBody>
          <a:bodyPr/>
          <a:lstStyle/>
          <a:p>
            <a:fld id="{1D91A411-20CC-C841-812A-E1B01DA03BAB}" type="slidenum">
              <a:rPr lang="en-US" smtClean="0"/>
              <a:pPr/>
              <a:t>8</a:t>
            </a:fld>
            <a:endParaRPr lang="en-US" dirty="0"/>
          </a:p>
        </p:txBody>
      </p:sp>
    </p:spTree>
    <p:extLst>
      <p:ext uri="{BB962C8B-B14F-4D97-AF65-F5344CB8AC3E}">
        <p14:creationId xmlns:p14="http://schemas.microsoft.com/office/powerpoint/2010/main" val="166703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A411-20CC-C841-812A-E1B01DA03BAB}" type="slidenum">
              <a:rPr lang="en-US" smtClean="0"/>
              <a:pPr/>
              <a:t>9</a:t>
            </a:fld>
            <a:endParaRPr lang="en-US" dirty="0"/>
          </a:p>
        </p:txBody>
      </p:sp>
    </p:spTree>
    <p:extLst>
      <p:ext uri="{BB962C8B-B14F-4D97-AF65-F5344CB8AC3E}">
        <p14:creationId xmlns:p14="http://schemas.microsoft.com/office/powerpoint/2010/main" val="1214712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27595" y="1230703"/>
            <a:ext cx="6288741" cy="2091218"/>
          </a:xfrm>
        </p:spPr>
        <p:txBody>
          <a:bodyPr anchor="b"/>
          <a:lstStyle>
            <a:lvl1pPr algn="ctr">
              <a:defRPr sz="4500">
                <a:solidFill>
                  <a:srgbClr val="78A12E"/>
                </a:solidFill>
              </a:defRPr>
            </a:lvl1pPr>
          </a:lstStyle>
          <a:p>
            <a:r>
              <a:rPr lang="en-US"/>
              <a:t>Click to edit Master title style</a:t>
            </a:r>
            <a:endParaRPr lang="en-US" dirty="0"/>
          </a:p>
        </p:txBody>
      </p:sp>
      <p:sp>
        <p:nvSpPr>
          <p:cNvPr id="3" name="Subtitle 2"/>
          <p:cNvSpPr>
            <a:spLocks noGrp="1"/>
          </p:cNvSpPr>
          <p:nvPr>
            <p:ph type="subTitle" idx="1"/>
          </p:nvPr>
        </p:nvSpPr>
        <p:spPr>
          <a:xfrm>
            <a:off x="5627595" y="3321922"/>
            <a:ext cx="6288741" cy="1351969"/>
          </a:xfrm>
        </p:spPr>
        <p:txBody>
          <a:bodyPr/>
          <a:lstStyle>
            <a:lvl1pPr marL="0" indent="0" algn="ctr">
              <a:buNone/>
              <a:defRPr sz="1800">
                <a:solidFill>
                  <a:srgbClr val="45535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
        <p:nvSpPr>
          <p:cNvPr id="7" name="Rectangle 6"/>
          <p:cNvSpPr/>
          <p:nvPr userDrawn="1"/>
        </p:nvSpPr>
        <p:spPr>
          <a:xfrm>
            <a:off x="0" y="0"/>
            <a:ext cx="12192000" cy="127980"/>
          </a:xfrm>
          <a:prstGeom prst="rect">
            <a:avLst/>
          </a:prstGeom>
          <a:solidFill>
            <a:srgbClr val="018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140" y="355807"/>
            <a:ext cx="4370434" cy="5797933"/>
          </a:xfrm>
          <a:prstGeom prst="rect">
            <a:avLst/>
          </a:prstGeom>
        </p:spPr>
      </p:pic>
      <p:sp>
        <p:nvSpPr>
          <p:cNvPr id="11" name="Rectangle 10"/>
          <p:cNvSpPr/>
          <p:nvPr userDrawn="1"/>
        </p:nvSpPr>
        <p:spPr>
          <a:xfrm>
            <a:off x="0" y="127980"/>
            <a:ext cx="12192000" cy="127980"/>
          </a:xfrm>
          <a:prstGeom prst="rect">
            <a:avLst/>
          </a:prstGeom>
          <a:solidFill>
            <a:srgbClr val="7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923" y="261493"/>
            <a:ext cx="12192000" cy="127980"/>
          </a:xfrm>
          <a:prstGeom prst="rect">
            <a:avLst/>
          </a:prstGeom>
          <a:solidFill>
            <a:srgbClr val="B0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82A9"/>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0182A9"/>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82A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590771"/>
            <a:ext cx="10515600" cy="2852737"/>
          </a:xfrm>
        </p:spPr>
        <p:txBody>
          <a:bodyPr anchor="b"/>
          <a:lstStyle>
            <a:lvl1pPr>
              <a:defRPr sz="4500">
                <a:solidFill>
                  <a:srgbClr val="45535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rgbClr val="4553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5828" y="277556"/>
            <a:ext cx="3652772" cy="131321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82A9"/>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0182A9"/>
                </a:solidFill>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8" name="Footer Placeholder 7"/>
          <p:cNvSpPr>
            <a:spLocks noGrp="1"/>
          </p:cNvSpPr>
          <p:nvPr>
            <p:ph type="ftr" sz="quarter" idx="11"/>
          </p:nvPr>
        </p:nvSpPr>
        <p:spPr/>
        <p:txBody>
          <a:bodyPr/>
          <a:lstStyle>
            <a:lvl1pPr>
              <a:defRPr>
                <a:solidFill>
                  <a:srgbClr val="B0B6BB"/>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82A9"/>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4" name="Footer Placeholder 3"/>
          <p:cNvSpPr>
            <a:spLocks noGrp="1"/>
          </p:cNvSpPr>
          <p:nvPr>
            <p:ph type="ftr" sz="quarter" idx="11"/>
          </p:nvPr>
        </p:nvSpPr>
        <p:spPr/>
        <p:txBody>
          <a:bodyPr/>
          <a:lstStyle>
            <a:lvl1pPr>
              <a:defRPr>
                <a:solidFill>
                  <a:srgbClr val="B0B6BB"/>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3" name="Footer Placeholder 2"/>
          <p:cNvSpPr>
            <a:spLocks noGrp="1"/>
          </p:cNvSpPr>
          <p:nvPr>
            <p:ph type="ftr" sz="quarter" idx="11"/>
          </p:nvPr>
        </p:nvSpPr>
        <p:spPr/>
        <p:txBody>
          <a:bodyPr/>
          <a:lstStyle>
            <a:lvl1pPr>
              <a:defRPr>
                <a:solidFill>
                  <a:srgbClr val="B0B6BB"/>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solidFill>
                  <a:srgbClr val="0182A9"/>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solidFill>
                  <a:srgbClr val="0182A9"/>
                </a:solidFill>
              </a:defRPr>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127980"/>
          </a:xfrm>
          <a:prstGeom prst="rect">
            <a:avLst/>
          </a:prstGeom>
          <a:solidFill>
            <a:srgbClr val="018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127980"/>
            <a:ext cx="12192000" cy="127980"/>
          </a:xfrm>
          <a:prstGeom prst="rect">
            <a:avLst/>
          </a:prstGeom>
          <a:solidFill>
            <a:srgbClr val="7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243378"/>
            <a:ext cx="12192000" cy="127980"/>
          </a:xfrm>
          <a:prstGeom prst="rect">
            <a:avLst/>
          </a:prstGeom>
          <a:solidFill>
            <a:srgbClr val="B0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71066" y="6381566"/>
            <a:ext cx="2310333" cy="339911"/>
          </a:xfrm>
          <a:prstGeom prst="rect">
            <a:avLst/>
          </a:prstGeom>
        </p:spPr>
        <p:txBody>
          <a:bodyPr vert="horz" lIns="91440" tIns="45720" rIns="91440" bIns="45720" rtlCol="0" anchor="ctr"/>
          <a:lstStyle>
            <a:lvl1pPr algn="l">
              <a:defRPr sz="900">
                <a:solidFill>
                  <a:srgbClr val="B0B6BB"/>
                </a:solidFill>
                <a:latin typeface="Helvetica Neue" charset="0"/>
                <a:ea typeface="Helvetica Neue" charset="0"/>
                <a:cs typeface="Helvetica Neue" charset="0"/>
              </a:defRPr>
            </a:lvl1pPr>
          </a:lstStyle>
          <a:p>
            <a:r>
              <a:rPr lang="en-CA"/>
              <a:t>25-04-20</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B0B6BB"/>
                </a:solidFill>
                <a:latin typeface="Helvetica Neue" charset="0"/>
                <a:ea typeface="Helvetica Neue" charset="0"/>
                <a:cs typeface="Helvetica Neue" charset="0"/>
              </a:defRPr>
            </a:lvl1pPr>
          </a:lstStyle>
          <a:p>
            <a:endParaRPr lang="en-US" dirty="0"/>
          </a:p>
        </p:txBody>
      </p:sp>
      <p:sp>
        <p:nvSpPr>
          <p:cNvPr id="6" name="Slide Number Placeholder 5"/>
          <p:cNvSpPr>
            <a:spLocks noGrp="1"/>
          </p:cNvSpPr>
          <p:nvPr>
            <p:ph type="sldNum" sz="quarter" idx="4"/>
          </p:nvPr>
        </p:nvSpPr>
        <p:spPr>
          <a:xfrm>
            <a:off x="8610601" y="6356352"/>
            <a:ext cx="1573305" cy="365125"/>
          </a:xfrm>
          <a:prstGeom prst="rect">
            <a:avLst/>
          </a:prstGeom>
        </p:spPr>
        <p:txBody>
          <a:bodyPr vert="horz" lIns="91440" tIns="45720" rIns="91440" bIns="45720" rtlCol="0" anchor="ctr"/>
          <a:lstStyle>
            <a:lvl1pPr algn="r">
              <a:defRPr sz="900">
                <a:solidFill>
                  <a:srgbClr val="B0B6BB"/>
                </a:solidFill>
                <a:latin typeface="Helvetica Neue" charset="0"/>
                <a:ea typeface="Helvetica Neue" charset="0"/>
                <a:cs typeface="Helvetica Neue" charset="0"/>
              </a:defRPr>
            </a:lvl1pPr>
          </a:lstStyle>
          <a:p>
            <a:fld id="{F60E4191-B049-AF4C-B31B-63DAE0652CDF}"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515599" y="6381566"/>
            <a:ext cx="1295401" cy="314695"/>
          </a:xfrm>
          <a:prstGeom prst="rect">
            <a:avLst/>
          </a:prstGeom>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5238" y="6198612"/>
            <a:ext cx="878919" cy="6806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0299371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p:txStyles>
    <p:titleStyle>
      <a:lvl1pPr algn="l" defTabSz="685800" rtl="0" eaLnBrk="1" latinLnBrk="0" hangingPunct="1">
        <a:lnSpc>
          <a:spcPct val="90000"/>
        </a:lnSpc>
        <a:spcBef>
          <a:spcPct val="0"/>
        </a:spcBef>
        <a:buNone/>
        <a:defRPr sz="3300" kern="1200">
          <a:solidFill>
            <a:srgbClr val="0182A9"/>
          </a:solidFill>
          <a:latin typeface="Helvetica Neue" charset="0"/>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tiff"/><Relationship Id="rId7"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0.tiff"/><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84BeVq2Jm88&amp;feature=player_embedde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5c50-_hc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reenlearning.ca/programs/re-energ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a:t>Wind Energy</a:t>
            </a:r>
            <a:br>
              <a:rPr lang="en-US" b="1"/>
            </a:br>
            <a:endParaRPr lang="en-US" b="1" dirty="0"/>
          </a:p>
        </p:txBody>
      </p:sp>
      <p:sp>
        <p:nvSpPr>
          <p:cNvPr id="3" name="Subtitle 2"/>
          <p:cNvSpPr>
            <a:spLocks noGrp="1"/>
          </p:cNvSpPr>
          <p:nvPr>
            <p:ph type="subTitle" idx="1"/>
          </p:nvPr>
        </p:nvSpPr>
        <p:spPr/>
        <p:txBody>
          <a:bodyPr>
            <a:normAutofit/>
          </a:bodyPr>
          <a:lstStyle/>
          <a:p>
            <a:r>
              <a:rPr lang="en-US"/>
              <a:t>2018</a:t>
            </a:r>
            <a:endParaRPr lang="en-US" dirty="0"/>
          </a:p>
          <a:p>
            <a:endParaRPr lang="en-US" dirty="0"/>
          </a:p>
          <a:p>
            <a:r>
              <a:rPr lang="en-US" dirty="0"/>
              <a:t>Lesson 6 – Advanced Level</a:t>
            </a:r>
          </a:p>
        </p:txBody>
      </p:sp>
      <p:sp>
        <p:nvSpPr>
          <p:cNvPr id="4" name="TextBox 3">
            <a:extLst>
              <a:ext uri="{FF2B5EF4-FFF2-40B4-BE49-F238E27FC236}">
                <a16:creationId xmlns:a16="http://schemas.microsoft.com/office/drawing/2014/main" id="{1C8755D9-F8A1-424A-B7F2-2382E6877FCC}"/>
              </a:ext>
            </a:extLst>
          </p:cNvPr>
          <p:cNvSpPr txBox="1"/>
          <p:nvPr/>
        </p:nvSpPr>
        <p:spPr>
          <a:xfrm>
            <a:off x="1298713" y="5857461"/>
            <a:ext cx="2372139" cy="338554"/>
          </a:xfrm>
          <a:prstGeom prst="rect">
            <a:avLst/>
          </a:prstGeom>
          <a:noFill/>
        </p:spPr>
        <p:txBody>
          <a:bodyPr wrap="square" rtlCol="0">
            <a:spAutoFit/>
          </a:bodyPr>
          <a:lstStyle/>
          <a:p>
            <a:pPr algn="ctr"/>
            <a:r>
              <a:rPr lang="en-US" sz="1600" dirty="0" err="1">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www.teachpeel.ca</a:t>
            </a:r>
            <a:endParaRPr lang="en-US" sz="1600"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72975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5B7A-3D5A-594D-A179-6B079AC9FF21}"/>
              </a:ext>
            </a:extLst>
          </p:cNvPr>
          <p:cNvSpPr>
            <a:spLocks noGrp="1"/>
          </p:cNvSpPr>
          <p:nvPr>
            <p:ph type="title"/>
          </p:nvPr>
        </p:nvSpPr>
        <p:spPr/>
        <p:txBody>
          <a:bodyPr/>
          <a:lstStyle/>
          <a:p>
            <a:r>
              <a:rPr lang="en-US" dirty="0"/>
              <a:t>VAWT Turbines</a:t>
            </a:r>
          </a:p>
        </p:txBody>
      </p:sp>
      <p:sp>
        <p:nvSpPr>
          <p:cNvPr id="3" name="Content Placeholder 2">
            <a:extLst>
              <a:ext uri="{FF2B5EF4-FFF2-40B4-BE49-F238E27FC236}">
                <a16:creationId xmlns:a16="http://schemas.microsoft.com/office/drawing/2014/main" id="{63E2DF6F-1684-C841-AF1A-1A4F309C43FE}"/>
              </a:ext>
            </a:extLst>
          </p:cNvPr>
          <p:cNvSpPr>
            <a:spLocks noGrp="1"/>
          </p:cNvSpPr>
          <p:nvPr>
            <p:ph idx="1"/>
          </p:nvPr>
        </p:nvSpPr>
        <p:spPr>
          <a:xfrm>
            <a:off x="1633847" y="1240047"/>
            <a:ext cx="3579421" cy="415157"/>
          </a:xfrm>
        </p:spPr>
        <p:txBody>
          <a:bodyPr>
            <a:normAutofit/>
          </a:bodyPr>
          <a:lstStyle/>
          <a:p>
            <a:r>
              <a:rPr lang="en-US" sz="1600" dirty="0"/>
              <a:t>VAWT = Vertical Axis Wind Turbine</a:t>
            </a:r>
          </a:p>
        </p:txBody>
      </p:sp>
      <p:sp>
        <p:nvSpPr>
          <p:cNvPr id="4" name="Date Placeholder 3">
            <a:extLst>
              <a:ext uri="{FF2B5EF4-FFF2-40B4-BE49-F238E27FC236}">
                <a16:creationId xmlns:a16="http://schemas.microsoft.com/office/drawing/2014/main" id="{E64EE42B-367F-0F46-8148-90CB7585C6C9}"/>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A8868325-8941-9D4F-9E29-B105980E65F8}"/>
              </a:ext>
            </a:extLst>
          </p:cNvPr>
          <p:cNvSpPr>
            <a:spLocks noGrp="1"/>
          </p:cNvSpPr>
          <p:nvPr>
            <p:ph type="sldNum" sz="quarter" idx="12"/>
          </p:nvPr>
        </p:nvSpPr>
        <p:spPr/>
        <p:txBody>
          <a:bodyPr/>
          <a:lstStyle/>
          <a:p>
            <a:fld id="{F60E4191-B049-AF4C-B31B-63DAE0652CDF}" type="slidenum">
              <a:rPr lang="en-US" smtClean="0"/>
              <a:pPr/>
              <a:t>10</a:t>
            </a:fld>
            <a:endParaRPr lang="en-US" dirty="0"/>
          </a:p>
        </p:txBody>
      </p:sp>
      <p:sp>
        <p:nvSpPr>
          <p:cNvPr id="6" name="Text Placeholder 6">
            <a:extLst>
              <a:ext uri="{FF2B5EF4-FFF2-40B4-BE49-F238E27FC236}">
                <a16:creationId xmlns:a16="http://schemas.microsoft.com/office/drawing/2014/main" id="{B8648F41-E245-044F-B537-3B30EBEA6C88}"/>
              </a:ext>
            </a:extLst>
          </p:cNvPr>
          <p:cNvSpPr txBox="1">
            <a:spLocks/>
          </p:cNvSpPr>
          <p:nvPr/>
        </p:nvSpPr>
        <p:spPr>
          <a:xfrm>
            <a:off x="659937" y="1802748"/>
            <a:ext cx="3134682" cy="762862"/>
          </a:xfrm>
          <a:prstGeom prst="rect">
            <a:avLst/>
          </a:prstGeom>
          <a:solidFill>
            <a:srgbClr val="78A12E"/>
          </a:solidFill>
          <a:ln w="19050">
            <a:solidFill>
              <a:srgbClr val="556D19"/>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400" b="1" dirty="0">
                <a:solidFill>
                  <a:schemeClr val="bg1"/>
                </a:solidFill>
              </a:rPr>
              <a:t>ADVANTAGES</a:t>
            </a:r>
          </a:p>
        </p:txBody>
      </p:sp>
      <p:sp>
        <p:nvSpPr>
          <p:cNvPr id="7" name="Content Placeholder 7">
            <a:extLst>
              <a:ext uri="{FF2B5EF4-FFF2-40B4-BE49-F238E27FC236}">
                <a16:creationId xmlns:a16="http://schemas.microsoft.com/office/drawing/2014/main" id="{6EAACC78-76C8-3344-9035-30DCADCD33BB}"/>
              </a:ext>
            </a:extLst>
          </p:cNvPr>
          <p:cNvSpPr txBox="1">
            <a:spLocks/>
          </p:cNvSpPr>
          <p:nvPr/>
        </p:nvSpPr>
        <p:spPr>
          <a:xfrm>
            <a:off x="659937" y="2565610"/>
            <a:ext cx="3134682" cy="2800068"/>
          </a:xfrm>
          <a:prstGeom prst="rect">
            <a:avLst/>
          </a:prstGeom>
          <a:ln w="19050">
            <a:solidFill>
              <a:srgbClr val="556D19"/>
            </a:solidFill>
          </a:ln>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800" dirty="0"/>
              <a:t>Does not have to be orientated into the wind</a:t>
            </a:r>
          </a:p>
          <a:p>
            <a:r>
              <a:rPr lang="en-US" sz="1800" dirty="0"/>
              <a:t>Generator and gearbox located near the ground </a:t>
            </a:r>
          </a:p>
        </p:txBody>
      </p:sp>
      <p:sp>
        <p:nvSpPr>
          <p:cNvPr id="8" name="Text Placeholder 8">
            <a:extLst>
              <a:ext uri="{FF2B5EF4-FFF2-40B4-BE49-F238E27FC236}">
                <a16:creationId xmlns:a16="http://schemas.microsoft.com/office/drawing/2014/main" id="{1F2254DF-31B7-954F-9673-94DCEABC18EB}"/>
              </a:ext>
            </a:extLst>
          </p:cNvPr>
          <p:cNvSpPr txBox="1">
            <a:spLocks/>
          </p:cNvSpPr>
          <p:nvPr/>
        </p:nvSpPr>
        <p:spPr>
          <a:xfrm>
            <a:off x="4282569" y="1802748"/>
            <a:ext cx="3134682" cy="762862"/>
          </a:xfrm>
          <a:prstGeom prst="rect">
            <a:avLst/>
          </a:prstGeom>
          <a:solidFill>
            <a:srgbClr val="78A12E"/>
          </a:solidFill>
          <a:ln w="19050">
            <a:solidFill>
              <a:srgbClr val="556D19"/>
            </a:solidFill>
          </a:ln>
        </p:spPr>
        <p:txBody>
          <a:bodyPr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400" b="1" dirty="0">
                <a:solidFill>
                  <a:schemeClr val="bg1"/>
                </a:solidFill>
              </a:rPr>
              <a:t>DISADVANTAGES</a:t>
            </a:r>
          </a:p>
        </p:txBody>
      </p:sp>
      <p:sp>
        <p:nvSpPr>
          <p:cNvPr id="9" name="Content Placeholder 9">
            <a:extLst>
              <a:ext uri="{FF2B5EF4-FFF2-40B4-BE49-F238E27FC236}">
                <a16:creationId xmlns:a16="http://schemas.microsoft.com/office/drawing/2014/main" id="{2AB3442C-8984-5047-90E0-C9A2E24216D8}"/>
              </a:ext>
            </a:extLst>
          </p:cNvPr>
          <p:cNvSpPr txBox="1">
            <a:spLocks/>
          </p:cNvSpPr>
          <p:nvPr/>
        </p:nvSpPr>
        <p:spPr>
          <a:xfrm>
            <a:off x="4282569" y="2565610"/>
            <a:ext cx="3134682" cy="2800068"/>
          </a:xfrm>
          <a:prstGeom prst="rect">
            <a:avLst/>
          </a:prstGeom>
          <a:ln w="19050">
            <a:solidFill>
              <a:srgbClr val="556D19"/>
            </a:solidFill>
          </a:ln>
        </p:spPr>
        <p:txBody>
          <a:bodyPr>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800" dirty="0"/>
              <a:t>Difficult to erect the towers</a:t>
            </a:r>
          </a:p>
          <a:p>
            <a:r>
              <a:rPr lang="en-US" sz="1800" dirty="0"/>
              <a:t>Needs external power source to start turning</a:t>
            </a:r>
          </a:p>
          <a:p>
            <a:r>
              <a:rPr lang="en-US" sz="1800" dirty="0"/>
              <a:t>Turbulent wind near ground creates vibrations, maintenance issues and poor reliability.</a:t>
            </a:r>
          </a:p>
          <a:p>
            <a:r>
              <a:rPr lang="en-US" sz="1800" dirty="0"/>
              <a:t>Drag created as blades go into wind (50% less efficient than HAWT)</a:t>
            </a:r>
          </a:p>
        </p:txBody>
      </p:sp>
      <p:pic>
        <p:nvPicPr>
          <p:cNvPr id="10" name="Content Placeholder 9" descr="darrieus-rotor">
            <a:extLst>
              <a:ext uri="{FF2B5EF4-FFF2-40B4-BE49-F238E27FC236}">
                <a16:creationId xmlns:a16="http://schemas.microsoft.com/office/drawing/2014/main" id="{04C41A59-328B-2947-99CD-EAAAEBB2B3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05201" y="739701"/>
            <a:ext cx="3328782" cy="5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29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5B7A-3D5A-594D-A179-6B079AC9FF21}"/>
              </a:ext>
            </a:extLst>
          </p:cNvPr>
          <p:cNvSpPr>
            <a:spLocks noGrp="1"/>
          </p:cNvSpPr>
          <p:nvPr>
            <p:ph type="title"/>
          </p:nvPr>
        </p:nvSpPr>
        <p:spPr/>
        <p:txBody>
          <a:bodyPr/>
          <a:lstStyle/>
          <a:p>
            <a:r>
              <a:rPr lang="en-US" dirty="0"/>
              <a:t>HAWT Turbines</a:t>
            </a:r>
          </a:p>
        </p:txBody>
      </p:sp>
      <p:sp>
        <p:nvSpPr>
          <p:cNvPr id="3" name="Content Placeholder 2">
            <a:extLst>
              <a:ext uri="{FF2B5EF4-FFF2-40B4-BE49-F238E27FC236}">
                <a16:creationId xmlns:a16="http://schemas.microsoft.com/office/drawing/2014/main" id="{63E2DF6F-1684-C841-AF1A-1A4F309C43FE}"/>
              </a:ext>
            </a:extLst>
          </p:cNvPr>
          <p:cNvSpPr>
            <a:spLocks noGrp="1"/>
          </p:cNvSpPr>
          <p:nvPr>
            <p:ph idx="1"/>
          </p:nvPr>
        </p:nvSpPr>
        <p:spPr>
          <a:xfrm>
            <a:off x="1633847" y="1240047"/>
            <a:ext cx="3579421" cy="415157"/>
          </a:xfrm>
        </p:spPr>
        <p:txBody>
          <a:bodyPr>
            <a:normAutofit fontScale="92500"/>
          </a:bodyPr>
          <a:lstStyle/>
          <a:p>
            <a:r>
              <a:rPr lang="en-US" sz="1600" dirty="0"/>
              <a:t>HAWT = Horizontal Axis Wind Turbine</a:t>
            </a:r>
          </a:p>
        </p:txBody>
      </p:sp>
      <p:sp>
        <p:nvSpPr>
          <p:cNvPr id="4" name="Date Placeholder 3">
            <a:extLst>
              <a:ext uri="{FF2B5EF4-FFF2-40B4-BE49-F238E27FC236}">
                <a16:creationId xmlns:a16="http://schemas.microsoft.com/office/drawing/2014/main" id="{E64EE42B-367F-0F46-8148-90CB7585C6C9}"/>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A8868325-8941-9D4F-9E29-B105980E65F8}"/>
              </a:ext>
            </a:extLst>
          </p:cNvPr>
          <p:cNvSpPr>
            <a:spLocks noGrp="1"/>
          </p:cNvSpPr>
          <p:nvPr>
            <p:ph type="sldNum" sz="quarter" idx="12"/>
          </p:nvPr>
        </p:nvSpPr>
        <p:spPr/>
        <p:txBody>
          <a:bodyPr/>
          <a:lstStyle/>
          <a:p>
            <a:fld id="{F60E4191-B049-AF4C-B31B-63DAE0652CDF}" type="slidenum">
              <a:rPr lang="en-US" smtClean="0"/>
              <a:pPr/>
              <a:t>11</a:t>
            </a:fld>
            <a:endParaRPr lang="en-US" dirty="0"/>
          </a:p>
        </p:txBody>
      </p:sp>
      <p:sp>
        <p:nvSpPr>
          <p:cNvPr id="6" name="Text Placeholder 6">
            <a:extLst>
              <a:ext uri="{FF2B5EF4-FFF2-40B4-BE49-F238E27FC236}">
                <a16:creationId xmlns:a16="http://schemas.microsoft.com/office/drawing/2014/main" id="{B8648F41-E245-044F-B537-3B30EBEA6C88}"/>
              </a:ext>
            </a:extLst>
          </p:cNvPr>
          <p:cNvSpPr txBox="1">
            <a:spLocks/>
          </p:cNvSpPr>
          <p:nvPr/>
        </p:nvSpPr>
        <p:spPr>
          <a:xfrm>
            <a:off x="659937" y="1802748"/>
            <a:ext cx="3134682" cy="762862"/>
          </a:xfrm>
          <a:prstGeom prst="rect">
            <a:avLst/>
          </a:prstGeom>
          <a:solidFill>
            <a:srgbClr val="78A12E"/>
          </a:solidFill>
          <a:ln w="19050">
            <a:solidFill>
              <a:srgbClr val="556D19"/>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400" b="1" dirty="0">
                <a:solidFill>
                  <a:schemeClr val="bg1"/>
                </a:solidFill>
              </a:rPr>
              <a:t>ADVANTAGES</a:t>
            </a:r>
          </a:p>
        </p:txBody>
      </p:sp>
      <p:sp>
        <p:nvSpPr>
          <p:cNvPr id="7" name="Content Placeholder 7">
            <a:extLst>
              <a:ext uri="{FF2B5EF4-FFF2-40B4-BE49-F238E27FC236}">
                <a16:creationId xmlns:a16="http://schemas.microsoft.com/office/drawing/2014/main" id="{6EAACC78-76C8-3344-9035-30DCADCD33BB}"/>
              </a:ext>
            </a:extLst>
          </p:cNvPr>
          <p:cNvSpPr txBox="1">
            <a:spLocks/>
          </p:cNvSpPr>
          <p:nvPr/>
        </p:nvSpPr>
        <p:spPr>
          <a:xfrm>
            <a:off x="659937" y="2565610"/>
            <a:ext cx="3134682" cy="2623908"/>
          </a:xfrm>
          <a:prstGeom prst="rect">
            <a:avLst/>
          </a:prstGeom>
          <a:ln w="19050">
            <a:solidFill>
              <a:srgbClr val="556D19"/>
            </a:solidFill>
          </a:ln>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800" dirty="0"/>
              <a:t>Tall towers to reach higher wind speeds</a:t>
            </a:r>
          </a:p>
          <a:p>
            <a:r>
              <a:rPr lang="en-US" sz="1800" dirty="0"/>
              <a:t>Variable blade pitch, which gives the turbine blades the optimum angle of attack</a:t>
            </a:r>
          </a:p>
          <a:p>
            <a:r>
              <a:rPr lang="en-US" sz="1800" dirty="0"/>
              <a:t>High efficiency since blades always move perpendicular to the wind</a:t>
            </a:r>
          </a:p>
        </p:txBody>
      </p:sp>
      <p:sp>
        <p:nvSpPr>
          <p:cNvPr id="8" name="Text Placeholder 8">
            <a:extLst>
              <a:ext uri="{FF2B5EF4-FFF2-40B4-BE49-F238E27FC236}">
                <a16:creationId xmlns:a16="http://schemas.microsoft.com/office/drawing/2014/main" id="{1F2254DF-31B7-954F-9673-94DCEABC18EB}"/>
              </a:ext>
            </a:extLst>
          </p:cNvPr>
          <p:cNvSpPr txBox="1">
            <a:spLocks/>
          </p:cNvSpPr>
          <p:nvPr/>
        </p:nvSpPr>
        <p:spPr>
          <a:xfrm>
            <a:off x="4282569" y="1802748"/>
            <a:ext cx="3134682" cy="762862"/>
          </a:xfrm>
          <a:prstGeom prst="rect">
            <a:avLst/>
          </a:prstGeom>
          <a:solidFill>
            <a:srgbClr val="78A12E"/>
          </a:solidFill>
          <a:ln w="19050">
            <a:solidFill>
              <a:srgbClr val="556D19"/>
            </a:solidFill>
          </a:ln>
        </p:spPr>
        <p:txBody>
          <a:bodyPr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400" b="1" dirty="0">
                <a:solidFill>
                  <a:schemeClr val="bg1"/>
                </a:solidFill>
              </a:rPr>
              <a:t>DISADVANTAGES</a:t>
            </a:r>
          </a:p>
        </p:txBody>
      </p:sp>
      <p:sp>
        <p:nvSpPr>
          <p:cNvPr id="9" name="Content Placeholder 9">
            <a:extLst>
              <a:ext uri="{FF2B5EF4-FFF2-40B4-BE49-F238E27FC236}">
                <a16:creationId xmlns:a16="http://schemas.microsoft.com/office/drawing/2014/main" id="{2AB3442C-8984-5047-90E0-C9A2E24216D8}"/>
              </a:ext>
            </a:extLst>
          </p:cNvPr>
          <p:cNvSpPr txBox="1">
            <a:spLocks/>
          </p:cNvSpPr>
          <p:nvPr/>
        </p:nvSpPr>
        <p:spPr>
          <a:xfrm>
            <a:off x="4282569" y="2565610"/>
            <a:ext cx="3134682" cy="2623908"/>
          </a:xfrm>
          <a:prstGeom prst="rect">
            <a:avLst/>
          </a:prstGeom>
          <a:ln w="19050">
            <a:solidFill>
              <a:srgbClr val="556D19"/>
            </a:solidFill>
          </a:ln>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800" dirty="0"/>
              <a:t>Difficult to transport (20% of equipment costs)</a:t>
            </a:r>
          </a:p>
          <a:p>
            <a:r>
              <a:rPr lang="en-US" sz="1800" dirty="0"/>
              <a:t>Need very tall and expensive crane and skilled operators to install</a:t>
            </a:r>
          </a:p>
          <a:p>
            <a:r>
              <a:rPr lang="en-US" sz="1800" dirty="0"/>
              <a:t>Massive tower construction is required to support heavy blades, gearbox and generators</a:t>
            </a:r>
          </a:p>
        </p:txBody>
      </p:sp>
      <p:grpSp>
        <p:nvGrpSpPr>
          <p:cNvPr id="11" name="Group 10">
            <a:extLst>
              <a:ext uri="{FF2B5EF4-FFF2-40B4-BE49-F238E27FC236}">
                <a16:creationId xmlns:a16="http://schemas.microsoft.com/office/drawing/2014/main" id="{99B59734-92C8-6445-B180-11D7B22DC050}"/>
              </a:ext>
            </a:extLst>
          </p:cNvPr>
          <p:cNvGrpSpPr>
            <a:grpSpLocks/>
          </p:cNvGrpSpPr>
          <p:nvPr/>
        </p:nvGrpSpPr>
        <p:grpSpPr bwMode="auto">
          <a:xfrm>
            <a:off x="7904486" y="1143335"/>
            <a:ext cx="4117932" cy="4964023"/>
            <a:chOff x="2821" y="921"/>
            <a:chExt cx="2404" cy="2988"/>
          </a:xfrm>
        </p:grpSpPr>
        <p:pic>
          <p:nvPicPr>
            <p:cNvPr id="12" name="Picture 11" descr="HAWT">
              <a:extLst>
                <a:ext uri="{FF2B5EF4-FFF2-40B4-BE49-F238E27FC236}">
                  <a16:creationId xmlns:a16="http://schemas.microsoft.com/office/drawing/2014/main" id="{55FD327B-CC0F-E542-A92F-A3B36D1EAC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1" y="921"/>
              <a:ext cx="2144"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a:extLst>
                <a:ext uri="{FF2B5EF4-FFF2-40B4-BE49-F238E27FC236}">
                  <a16:creationId xmlns:a16="http://schemas.microsoft.com/office/drawing/2014/main" id="{C4E310B1-EC35-E84A-BEC1-8CF7BB9B2825}"/>
                </a:ext>
              </a:extLst>
            </p:cNvPr>
            <p:cNvSpPr txBox="1">
              <a:spLocks noChangeArrowheads="1"/>
            </p:cNvSpPr>
            <p:nvPr/>
          </p:nvSpPr>
          <p:spPr bwMode="auto">
            <a:xfrm>
              <a:off x="3774" y="3779"/>
              <a:ext cx="1451" cy="130"/>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28575">
                  <a:solidFill>
                    <a:schemeClr val="tx1"/>
                  </a:solidFill>
                  <a:prstDash val="dash"/>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1pPr>
              <a:lvl2pPr marL="457200" algn="ctr"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2pPr>
              <a:lvl3pPr marL="914400" algn="ctr"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3pPr>
              <a:lvl4pPr marL="1371600" algn="ctr"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4pPr>
              <a:lvl5pPr marL="1828800" algn="ctr"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9pPr>
            </a:lstStyle>
            <a:p>
              <a:pPr eaLnBrk="1" hangingPunct="1">
                <a:spcBef>
                  <a:spcPct val="50000"/>
                </a:spcBef>
                <a:defRPr/>
              </a:pPr>
              <a:r>
                <a:rPr lang="en-US" sz="800" dirty="0"/>
                <a:t>Image courtesy of Verve Energy </a:t>
              </a:r>
            </a:p>
          </p:txBody>
        </p:sp>
      </p:grpSp>
      <p:sp>
        <p:nvSpPr>
          <p:cNvPr id="14" name="TextBox 13">
            <a:extLst>
              <a:ext uri="{FF2B5EF4-FFF2-40B4-BE49-F238E27FC236}">
                <a16:creationId xmlns:a16="http://schemas.microsoft.com/office/drawing/2014/main" id="{DE2A9AC1-6C24-F943-8B11-648F5BF0E17D}"/>
              </a:ext>
            </a:extLst>
          </p:cNvPr>
          <p:cNvSpPr txBox="1"/>
          <p:nvPr/>
        </p:nvSpPr>
        <p:spPr>
          <a:xfrm>
            <a:off x="818766" y="5554709"/>
            <a:ext cx="5951706" cy="461665"/>
          </a:xfrm>
          <a:prstGeom prst="rect">
            <a:avLst/>
          </a:prstGeom>
          <a:noFill/>
        </p:spPr>
        <p:txBody>
          <a:bodyPr wrap="square" rtlCol="0">
            <a:spAutoFit/>
          </a:bodyPr>
          <a:lstStyle/>
          <a:p>
            <a:r>
              <a:rPr lang="en-US" sz="2400"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This is now the standard in the industry.</a:t>
            </a:r>
          </a:p>
        </p:txBody>
      </p:sp>
    </p:spTree>
    <p:extLst>
      <p:ext uri="{BB962C8B-B14F-4D97-AF65-F5344CB8AC3E}">
        <p14:creationId xmlns:p14="http://schemas.microsoft.com/office/powerpoint/2010/main" val="11325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6DE9-0D24-BC4F-9174-13477CB701BB}"/>
              </a:ext>
            </a:extLst>
          </p:cNvPr>
          <p:cNvSpPr>
            <a:spLocks noGrp="1"/>
          </p:cNvSpPr>
          <p:nvPr>
            <p:ph type="title"/>
          </p:nvPr>
        </p:nvSpPr>
        <p:spPr/>
        <p:txBody>
          <a:bodyPr/>
          <a:lstStyle/>
          <a:p>
            <a:r>
              <a:rPr lang="en-US" dirty="0"/>
              <a:t>Gearbox Turbine</a:t>
            </a:r>
          </a:p>
        </p:txBody>
      </p:sp>
      <p:sp>
        <p:nvSpPr>
          <p:cNvPr id="3" name="Content Placeholder 2">
            <a:extLst>
              <a:ext uri="{FF2B5EF4-FFF2-40B4-BE49-F238E27FC236}">
                <a16:creationId xmlns:a16="http://schemas.microsoft.com/office/drawing/2014/main" id="{A895004E-DE32-AE44-B438-FC31A45BC0F6}"/>
              </a:ext>
            </a:extLst>
          </p:cNvPr>
          <p:cNvSpPr>
            <a:spLocks noGrp="1"/>
          </p:cNvSpPr>
          <p:nvPr>
            <p:ph idx="1"/>
          </p:nvPr>
        </p:nvSpPr>
        <p:spPr>
          <a:xfrm>
            <a:off x="838200" y="1825625"/>
            <a:ext cx="3389986" cy="4351338"/>
          </a:xfrm>
        </p:spPr>
        <p:txBody>
          <a:bodyPr/>
          <a:lstStyle/>
          <a:p>
            <a:r>
              <a:rPr lang="en-US" dirty="0"/>
              <a:t>This is one type of gearbox found in a HAWT turbine</a:t>
            </a:r>
          </a:p>
          <a:p>
            <a:r>
              <a:rPr lang="en-US" dirty="0"/>
              <a:t>The gearbox increases the rotational speed of the rotor to a higher speed for the generator</a:t>
            </a:r>
          </a:p>
          <a:p>
            <a:r>
              <a:rPr lang="en-US" dirty="0"/>
              <a:t>The lifetime of a gearbox is 6-7 years. It is then swapped out with another gearbox</a:t>
            </a:r>
          </a:p>
          <a:p>
            <a:endParaRPr lang="en-US" dirty="0"/>
          </a:p>
        </p:txBody>
      </p:sp>
      <p:sp>
        <p:nvSpPr>
          <p:cNvPr id="4" name="Date Placeholder 3">
            <a:extLst>
              <a:ext uri="{FF2B5EF4-FFF2-40B4-BE49-F238E27FC236}">
                <a16:creationId xmlns:a16="http://schemas.microsoft.com/office/drawing/2014/main" id="{FB216017-6AF6-F24F-BD33-E9D5029E246B}"/>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30FFF7AE-1F78-8740-A28F-50D6434432FE}"/>
              </a:ext>
            </a:extLst>
          </p:cNvPr>
          <p:cNvSpPr>
            <a:spLocks noGrp="1"/>
          </p:cNvSpPr>
          <p:nvPr>
            <p:ph type="sldNum" sz="quarter" idx="12"/>
          </p:nvPr>
        </p:nvSpPr>
        <p:spPr/>
        <p:txBody>
          <a:bodyPr/>
          <a:lstStyle/>
          <a:p>
            <a:fld id="{F60E4191-B049-AF4C-B31B-63DAE0652CDF}" type="slidenum">
              <a:rPr lang="en-US" smtClean="0"/>
              <a:pPr/>
              <a:t>12</a:t>
            </a:fld>
            <a:endParaRPr lang="en-US" dirty="0"/>
          </a:p>
        </p:txBody>
      </p:sp>
      <p:pic>
        <p:nvPicPr>
          <p:cNvPr id="7" name="Content Placeholder 6">
            <a:extLst>
              <a:ext uri="{FF2B5EF4-FFF2-40B4-BE49-F238E27FC236}">
                <a16:creationId xmlns:a16="http://schemas.microsoft.com/office/drawing/2014/main" id="{EF43E526-FC92-714F-B544-33D28B92B9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0275" y="1540488"/>
            <a:ext cx="7359662" cy="4567704"/>
          </a:xfrm>
          <a:prstGeom prst="rect">
            <a:avLst/>
          </a:prstGeom>
        </p:spPr>
      </p:pic>
    </p:spTree>
    <p:extLst>
      <p:ext uri="{BB962C8B-B14F-4D97-AF65-F5344CB8AC3E}">
        <p14:creationId xmlns:p14="http://schemas.microsoft.com/office/powerpoint/2010/main" val="346343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6DE9-0D24-BC4F-9174-13477CB701BB}"/>
              </a:ext>
            </a:extLst>
          </p:cNvPr>
          <p:cNvSpPr>
            <a:spLocks noGrp="1"/>
          </p:cNvSpPr>
          <p:nvPr>
            <p:ph type="title"/>
          </p:nvPr>
        </p:nvSpPr>
        <p:spPr/>
        <p:txBody>
          <a:bodyPr/>
          <a:lstStyle/>
          <a:p>
            <a:r>
              <a:rPr lang="en-US" dirty="0"/>
              <a:t>Direct Drive Turbine</a:t>
            </a:r>
          </a:p>
        </p:txBody>
      </p:sp>
      <p:sp>
        <p:nvSpPr>
          <p:cNvPr id="3" name="Content Placeholder 2">
            <a:extLst>
              <a:ext uri="{FF2B5EF4-FFF2-40B4-BE49-F238E27FC236}">
                <a16:creationId xmlns:a16="http://schemas.microsoft.com/office/drawing/2014/main" id="{A895004E-DE32-AE44-B438-FC31A45BC0F6}"/>
              </a:ext>
            </a:extLst>
          </p:cNvPr>
          <p:cNvSpPr>
            <a:spLocks noGrp="1"/>
          </p:cNvSpPr>
          <p:nvPr>
            <p:ph idx="1"/>
          </p:nvPr>
        </p:nvSpPr>
        <p:spPr>
          <a:xfrm>
            <a:off x="838199" y="1825625"/>
            <a:ext cx="3939073" cy="4351338"/>
          </a:xfrm>
        </p:spPr>
        <p:txBody>
          <a:bodyPr>
            <a:normAutofit/>
          </a:bodyPr>
          <a:lstStyle/>
          <a:p>
            <a:r>
              <a:rPr lang="en-US" dirty="0"/>
              <a:t>This is another type found in a HAWT turbine</a:t>
            </a:r>
          </a:p>
          <a:p>
            <a:r>
              <a:rPr lang="en-US" dirty="0"/>
              <a:t>Most turbine manufacturers have migrated to this technology</a:t>
            </a:r>
          </a:p>
          <a:p>
            <a:r>
              <a:rPr lang="en-US" dirty="0"/>
              <a:t>A permanent magnet is inside the nacelle</a:t>
            </a:r>
          </a:p>
          <a:p>
            <a:r>
              <a:rPr lang="en-US" dirty="0"/>
              <a:t>An electric field is generated from the rotation of the blade</a:t>
            </a:r>
          </a:p>
          <a:p>
            <a:r>
              <a:rPr lang="en-US" dirty="0"/>
              <a:t>The electric field is converted to electricity by the generator</a:t>
            </a:r>
          </a:p>
        </p:txBody>
      </p:sp>
      <p:sp>
        <p:nvSpPr>
          <p:cNvPr id="4" name="Date Placeholder 3">
            <a:extLst>
              <a:ext uri="{FF2B5EF4-FFF2-40B4-BE49-F238E27FC236}">
                <a16:creationId xmlns:a16="http://schemas.microsoft.com/office/drawing/2014/main" id="{FB216017-6AF6-F24F-BD33-E9D5029E246B}"/>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30FFF7AE-1F78-8740-A28F-50D6434432FE}"/>
              </a:ext>
            </a:extLst>
          </p:cNvPr>
          <p:cNvSpPr>
            <a:spLocks noGrp="1"/>
          </p:cNvSpPr>
          <p:nvPr>
            <p:ph type="sldNum" sz="quarter" idx="12"/>
          </p:nvPr>
        </p:nvSpPr>
        <p:spPr/>
        <p:txBody>
          <a:bodyPr/>
          <a:lstStyle/>
          <a:p>
            <a:fld id="{F60E4191-B049-AF4C-B31B-63DAE0652CDF}" type="slidenum">
              <a:rPr lang="en-US" smtClean="0"/>
              <a:pPr/>
              <a:t>13</a:t>
            </a:fld>
            <a:endParaRPr lang="en-US" dirty="0"/>
          </a:p>
        </p:txBody>
      </p:sp>
      <p:pic>
        <p:nvPicPr>
          <p:cNvPr id="8" name="Content Placeholder 5">
            <a:extLst>
              <a:ext uri="{FF2B5EF4-FFF2-40B4-BE49-F238E27FC236}">
                <a16:creationId xmlns:a16="http://schemas.microsoft.com/office/drawing/2014/main" id="{7713B5F1-DB98-B94C-ABB3-3062FDAEE8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5301" y="1271900"/>
            <a:ext cx="6662521" cy="4668043"/>
          </a:xfrm>
          <a:prstGeom prst="rect">
            <a:avLst/>
          </a:prstGeom>
        </p:spPr>
      </p:pic>
      <p:cxnSp>
        <p:nvCxnSpPr>
          <p:cNvPr id="7" name="Straight Arrow Connector 6">
            <a:extLst>
              <a:ext uri="{FF2B5EF4-FFF2-40B4-BE49-F238E27FC236}">
                <a16:creationId xmlns:a16="http://schemas.microsoft.com/office/drawing/2014/main" id="{7AFB1A80-A0DF-2D45-BB80-8D7C845668AC}"/>
              </a:ext>
            </a:extLst>
          </p:cNvPr>
          <p:cNvCxnSpPr>
            <a:cxnSpLocks/>
          </p:cNvCxnSpPr>
          <p:nvPr/>
        </p:nvCxnSpPr>
        <p:spPr>
          <a:xfrm>
            <a:off x="6431903" y="1286992"/>
            <a:ext cx="1565759" cy="1223806"/>
          </a:xfrm>
          <a:prstGeom prst="straightConnector1">
            <a:avLst/>
          </a:prstGeom>
          <a:ln w="28575">
            <a:solidFill>
              <a:srgbClr val="78A12E"/>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29F95C-0354-DB43-BEA3-95683C405BEA}"/>
              </a:ext>
            </a:extLst>
          </p:cNvPr>
          <p:cNvSpPr txBox="1"/>
          <p:nvPr/>
        </p:nvSpPr>
        <p:spPr>
          <a:xfrm>
            <a:off x="5374433" y="855491"/>
            <a:ext cx="2239347" cy="369332"/>
          </a:xfrm>
          <a:prstGeom prst="rect">
            <a:avLst/>
          </a:prstGeom>
          <a:noFill/>
        </p:spPr>
        <p:txBody>
          <a:bodyPr wrap="square" rtlCol="0">
            <a:spAutoFit/>
          </a:bodyPr>
          <a:lstStyle/>
          <a:p>
            <a:r>
              <a:rPr lang="en-US"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Permanent magnet</a:t>
            </a:r>
          </a:p>
        </p:txBody>
      </p:sp>
    </p:spTree>
    <p:extLst>
      <p:ext uri="{BB962C8B-B14F-4D97-AF65-F5344CB8AC3E}">
        <p14:creationId xmlns:p14="http://schemas.microsoft.com/office/powerpoint/2010/main" val="335459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6B2F-E0ED-6549-9FD5-DB3E68152002}"/>
              </a:ext>
            </a:extLst>
          </p:cNvPr>
          <p:cNvSpPr>
            <a:spLocks noGrp="1"/>
          </p:cNvSpPr>
          <p:nvPr>
            <p:ph type="title"/>
          </p:nvPr>
        </p:nvSpPr>
        <p:spPr/>
        <p:txBody>
          <a:bodyPr/>
          <a:lstStyle/>
          <a:p>
            <a:r>
              <a:rPr lang="en-US" dirty="0"/>
              <a:t>Turbine Components</a:t>
            </a:r>
          </a:p>
        </p:txBody>
      </p:sp>
      <p:sp>
        <p:nvSpPr>
          <p:cNvPr id="3" name="Text Placeholder 2">
            <a:extLst>
              <a:ext uri="{FF2B5EF4-FFF2-40B4-BE49-F238E27FC236}">
                <a16:creationId xmlns:a16="http://schemas.microsoft.com/office/drawing/2014/main" id="{018E94F2-4E5B-864C-BD67-17F3780B10FE}"/>
              </a:ext>
            </a:extLst>
          </p:cNvPr>
          <p:cNvSpPr>
            <a:spLocks noGrp="1"/>
          </p:cNvSpPr>
          <p:nvPr>
            <p:ph type="body" idx="1"/>
          </p:nvPr>
        </p:nvSpPr>
        <p:spPr/>
        <p:txBody>
          <a:bodyPr/>
          <a:lstStyle/>
          <a:p>
            <a:r>
              <a:rPr lang="en-US" dirty="0"/>
              <a:t>Tower, nacelle, rotor and blades</a:t>
            </a:r>
          </a:p>
        </p:txBody>
      </p:sp>
      <p:sp>
        <p:nvSpPr>
          <p:cNvPr id="4" name="Date Placeholder 3">
            <a:extLst>
              <a:ext uri="{FF2B5EF4-FFF2-40B4-BE49-F238E27FC236}">
                <a16:creationId xmlns:a16="http://schemas.microsoft.com/office/drawing/2014/main" id="{F65B6FC7-D35A-5D40-8972-091F2CE84643}"/>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13CFD232-ADBF-4D47-8E42-05CFAEBB6EC0}"/>
              </a:ext>
            </a:extLst>
          </p:cNvPr>
          <p:cNvSpPr>
            <a:spLocks noGrp="1"/>
          </p:cNvSpPr>
          <p:nvPr>
            <p:ph type="sldNum" sz="quarter" idx="12"/>
          </p:nvPr>
        </p:nvSpPr>
        <p:spPr/>
        <p:txBody>
          <a:bodyPr/>
          <a:lstStyle/>
          <a:p>
            <a:fld id="{F60E4191-B049-AF4C-B31B-63DAE0652CDF}" type="slidenum">
              <a:rPr lang="en-US" smtClean="0"/>
              <a:pPr/>
              <a:t>14</a:t>
            </a:fld>
            <a:endParaRPr lang="en-US" dirty="0"/>
          </a:p>
        </p:txBody>
      </p:sp>
    </p:spTree>
    <p:extLst>
      <p:ext uri="{BB962C8B-B14F-4D97-AF65-F5344CB8AC3E}">
        <p14:creationId xmlns:p14="http://schemas.microsoft.com/office/powerpoint/2010/main" val="415271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5D13-B38A-0546-A2D0-792B9D43DE4E}"/>
              </a:ext>
            </a:extLst>
          </p:cNvPr>
          <p:cNvSpPr>
            <a:spLocks noGrp="1"/>
          </p:cNvSpPr>
          <p:nvPr>
            <p:ph type="title"/>
          </p:nvPr>
        </p:nvSpPr>
        <p:spPr/>
        <p:txBody>
          <a:bodyPr/>
          <a:lstStyle/>
          <a:p>
            <a:r>
              <a:rPr lang="en-US" dirty="0"/>
              <a:t>Turbine Technology</a:t>
            </a:r>
          </a:p>
        </p:txBody>
      </p:sp>
      <p:sp>
        <p:nvSpPr>
          <p:cNvPr id="3" name="Content Placeholder 2">
            <a:extLst>
              <a:ext uri="{FF2B5EF4-FFF2-40B4-BE49-F238E27FC236}">
                <a16:creationId xmlns:a16="http://schemas.microsoft.com/office/drawing/2014/main" id="{5F9801A4-BDC3-3041-8EF2-B5060BE450D5}"/>
              </a:ext>
            </a:extLst>
          </p:cNvPr>
          <p:cNvSpPr>
            <a:spLocks noGrp="1"/>
          </p:cNvSpPr>
          <p:nvPr>
            <p:ph idx="1"/>
          </p:nvPr>
        </p:nvSpPr>
        <p:spPr/>
        <p:txBody>
          <a:bodyPr/>
          <a:lstStyle/>
          <a:p>
            <a:r>
              <a:rPr lang="en-US" dirty="0"/>
              <a:t>Turbine</a:t>
            </a:r>
          </a:p>
          <a:p>
            <a:r>
              <a:rPr lang="en-US" dirty="0"/>
              <a:t>Balance of Plant</a:t>
            </a:r>
          </a:p>
          <a:p>
            <a:pPr lvl="1"/>
            <a:r>
              <a:rPr lang="en-US" dirty="0"/>
              <a:t>Foundations</a:t>
            </a:r>
          </a:p>
          <a:p>
            <a:pPr lvl="1"/>
            <a:r>
              <a:rPr lang="en-US" dirty="0"/>
              <a:t>Collection System</a:t>
            </a:r>
          </a:p>
          <a:p>
            <a:pPr lvl="1"/>
            <a:r>
              <a:rPr lang="en-US" dirty="0"/>
              <a:t>Access Roads</a:t>
            </a:r>
          </a:p>
          <a:p>
            <a:pPr lvl="1"/>
            <a:r>
              <a:rPr lang="en-US" dirty="0"/>
              <a:t>Communication System</a:t>
            </a:r>
          </a:p>
          <a:p>
            <a:pPr lvl="1"/>
            <a:r>
              <a:rPr lang="en-US" dirty="0"/>
              <a:t>Transformers</a:t>
            </a:r>
          </a:p>
          <a:p>
            <a:pPr lvl="1"/>
            <a:r>
              <a:rPr lang="en-US" dirty="0"/>
              <a:t>Substation</a:t>
            </a:r>
          </a:p>
        </p:txBody>
      </p:sp>
      <p:sp>
        <p:nvSpPr>
          <p:cNvPr id="4" name="Date Placeholder 3">
            <a:extLst>
              <a:ext uri="{FF2B5EF4-FFF2-40B4-BE49-F238E27FC236}">
                <a16:creationId xmlns:a16="http://schemas.microsoft.com/office/drawing/2014/main" id="{74311C71-D398-EE46-9C13-F44B2AB06874}"/>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F8B09CA1-8D9D-094C-98DD-BA7A57D85C81}"/>
              </a:ext>
            </a:extLst>
          </p:cNvPr>
          <p:cNvSpPr>
            <a:spLocks noGrp="1"/>
          </p:cNvSpPr>
          <p:nvPr>
            <p:ph type="sldNum" sz="quarter" idx="12"/>
          </p:nvPr>
        </p:nvSpPr>
        <p:spPr/>
        <p:txBody>
          <a:bodyPr/>
          <a:lstStyle/>
          <a:p>
            <a:fld id="{F60E4191-B049-AF4C-B31B-63DAE0652CDF}" type="slidenum">
              <a:rPr lang="en-US" smtClean="0"/>
              <a:pPr/>
              <a:t>15</a:t>
            </a:fld>
            <a:endParaRPr lang="en-US" dirty="0"/>
          </a:p>
        </p:txBody>
      </p:sp>
      <p:pic>
        <p:nvPicPr>
          <p:cNvPr id="6" name="Picture 5" descr="IMG_8731 shr">
            <a:extLst>
              <a:ext uri="{FF2B5EF4-FFF2-40B4-BE49-F238E27FC236}">
                <a16:creationId xmlns:a16="http://schemas.microsoft.com/office/drawing/2014/main" id="{3616922A-C041-CE41-8272-71A25F40CD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9898" y="1260473"/>
            <a:ext cx="7848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22B3B1DE-0BB2-8249-8DF1-1AE9C289FA92}"/>
              </a:ext>
            </a:extLst>
          </p:cNvPr>
          <p:cNvSpPr txBox="1">
            <a:spLocks noChangeArrowheads="1"/>
          </p:cNvSpPr>
          <p:nvPr/>
        </p:nvSpPr>
        <p:spPr bwMode="auto">
          <a:xfrm>
            <a:off x="9052784" y="3934160"/>
            <a:ext cx="1131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solidFill>
                  <a:srgbClr val="FFFF66"/>
                </a:solidFill>
              </a:rPr>
              <a:t>Roads</a:t>
            </a:r>
          </a:p>
        </p:txBody>
      </p:sp>
      <p:sp>
        <p:nvSpPr>
          <p:cNvPr id="8" name="Text Box 7">
            <a:extLst>
              <a:ext uri="{FF2B5EF4-FFF2-40B4-BE49-F238E27FC236}">
                <a16:creationId xmlns:a16="http://schemas.microsoft.com/office/drawing/2014/main" id="{EE3DD313-905B-174E-81E9-E92414B23F7E}"/>
              </a:ext>
            </a:extLst>
          </p:cNvPr>
          <p:cNvSpPr txBox="1">
            <a:spLocks noChangeArrowheads="1"/>
          </p:cNvSpPr>
          <p:nvPr/>
        </p:nvSpPr>
        <p:spPr bwMode="auto">
          <a:xfrm>
            <a:off x="4503040" y="5077160"/>
            <a:ext cx="1974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FF66"/>
                </a:solidFill>
              </a:rPr>
              <a:t>Collection System</a:t>
            </a:r>
          </a:p>
        </p:txBody>
      </p:sp>
      <p:sp>
        <p:nvSpPr>
          <p:cNvPr id="9" name="Line 8">
            <a:extLst>
              <a:ext uri="{FF2B5EF4-FFF2-40B4-BE49-F238E27FC236}">
                <a16:creationId xmlns:a16="http://schemas.microsoft.com/office/drawing/2014/main" id="{ED82A278-4682-5A46-8F65-1010D90AB734}"/>
              </a:ext>
            </a:extLst>
          </p:cNvPr>
          <p:cNvSpPr>
            <a:spLocks noChangeShapeType="1"/>
          </p:cNvSpPr>
          <p:nvPr/>
        </p:nvSpPr>
        <p:spPr bwMode="auto">
          <a:xfrm flipH="1">
            <a:off x="8514908" y="4054473"/>
            <a:ext cx="597989" cy="0"/>
          </a:xfrm>
          <a:prstGeom prst="line">
            <a:avLst/>
          </a:prstGeom>
          <a:noFill/>
          <a:ln w="254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9">
            <a:extLst>
              <a:ext uri="{FF2B5EF4-FFF2-40B4-BE49-F238E27FC236}">
                <a16:creationId xmlns:a16="http://schemas.microsoft.com/office/drawing/2014/main" id="{A39E38BE-4DD5-B846-8DD1-6F38E155E491}"/>
              </a:ext>
            </a:extLst>
          </p:cNvPr>
          <p:cNvSpPr>
            <a:spLocks noChangeShapeType="1"/>
          </p:cNvSpPr>
          <p:nvPr/>
        </p:nvSpPr>
        <p:spPr bwMode="auto">
          <a:xfrm>
            <a:off x="6542418" y="5287007"/>
            <a:ext cx="1046480" cy="139065"/>
          </a:xfrm>
          <a:prstGeom prst="line">
            <a:avLst/>
          </a:prstGeom>
          <a:noFill/>
          <a:ln w="25400">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6488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B3F198-FE37-9741-92D6-3A6606A69833}"/>
              </a:ext>
            </a:extLst>
          </p:cNvPr>
          <p:cNvSpPr>
            <a:spLocks noGrp="1"/>
          </p:cNvSpPr>
          <p:nvPr>
            <p:ph type="title"/>
          </p:nvPr>
        </p:nvSpPr>
        <p:spPr/>
        <p:txBody>
          <a:bodyPr/>
          <a:lstStyle/>
          <a:p>
            <a:r>
              <a:rPr lang="en-US" dirty="0"/>
              <a:t>Towers</a:t>
            </a:r>
          </a:p>
        </p:txBody>
      </p:sp>
      <p:sp>
        <p:nvSpPr>
          <p:cNvPr id="7" name="Content Placeholder 6">
            <a:extLst>
              <a:ext uri="{FF2B5EF4-FFF2-40B4-BE49-F238E27FC236}">
                <a16:creationId xmlns:a16="http://schemas.microsoft.com/office/drawing/2014/main" id="{C03A73F3-5162-DC4E-B36C-4672AF9CCDD8}"/>
              </a:ext>
            </a:extLst>
          </p:cNvPr>
          <p:cNvSpPr>
            <a:spLocks noGrp="1"/>
          </p:cNvSpPr>
          <p:nvPr>
            <p:ph idx="1"/>
          </p:nvPr>
        </p:nvSpPr>
        <p:spPr>
          <a:xfrm>
            <a:off x="1580693" y="5055228"/>
            <a:ext cx="1100327" cy="389293"/>
          </a:xfrm>
        </p:spPr>
        <p:txBody>
          <a:bodyPr/>
          <a:lstStyle/>
          <a:p>
            <a:pPr marL="0" indent="0" algn="ctr">
              <a:buNone/>
            </a:pPr>
            <a:r>
              <a:rPr lang="en-US" dirty="0"/>
              <a:t>Lattice</a:t>
            </a:r>
          </a:p>
        </p:txBody>
      </p:sp>
      <p:sp>
        <p:nvSpPr>
          <p:cNvPr id="4" name="Date Placeholder 3">
            <a:extLst>
              <a:ext uri="{FF2B5EF4-FFF2-40B4-BE49-F238E27FC236}">
                <a16:creationId xmlns:a16="http://schemas.microsoft.com/office/drawing/2014/main" id="{B405C173-9E4E-C140-94C3-B884BF36DCCE}"/>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48B7A3A3-FC31-4D48-9C8D-16D7531BE853}"/>
              </a:ext>
            </a:extLst>
          </p:cNvPr>
          <p:cNvSpPr>
            <a:spLocks noGrp="1"/>
          </p:cNvSpPr>
          <p:nvPr>
            <p:ph type="sldNum" sz="quarter" idx="12"/>
          </p:nvPr>
        </p:nvSpPr>
        <p:spPr/>
        <p:txBody>
          <a:bodyPr/>
          <a:lstStyle/>
          <a:p>
            <a:fld id="{F60E4191-B049-AF4C-B31B-63DAE0652CDF}" type="slidenum">
              <a:rPr lang="en-US" smtClean="0"/>
              <a:pPr/>
              <a:t>16</a:t>
            </a:fld>
            <a:endParaRPr lang="en-US" dirty="0"/>
          </a:p>
        </p:txBody>
      </p:sp>
      <p:pic>
        <p:nvPicPr>
          <p:cNvPr id="8" name="Content Placeholder 5" descr="wind-turbine-lattice-tower">
            <a:extLst>
              <a:ext uri="{FF2B5EF4-FFF2-40B4-BE49-F238E27FC236}">
                <a16:creationId xmlns:a16="http://schemas.microsoft.com/office/drawing/2014/main" id="{C2215F5B-0074-A242-A68E-1E65C7B19F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0070" y="1587267"/>
            <a:ext cx="1941575" cy="3309503"/>
          </a:xfrm>
          <a:prstGeom prst="rect">
            <a:avLst/>
          </a:prstGeom>
          <a:extLst>
            <a:ext uri="{909E8E84-426E-40DD-AFC4-6F175D3DCCD1}">
              <a14:hiddenFill xmlns:a14="http://schemas.microsoft.com/office/drawing/2010/main">
                <a:solidFill>
                  <a:srgbClr val="FFFFFF"/>
                </a:solidFill>
              </a14:hiddenFill>
            </a:ext>
          </a:extLst>
        </p:spPr>
      </p:pic>
      <p:sp>
        <p:nvSpPr>
          <p:cNvPr id="9" name="Content Placeholder 6">
            <a:extLst>
              <a:ext uri="{FF2B5EF4-FFF2-40B4-BE49-F238E27FC236}">
                <a16:creationId xmlns:a16="http://schemas.microsoft.com/office/drawing/2014/main" id="{23AF4C57-A9DC-FF4C-AF96-EF612F102BB5}"/>
              </a:ext>
            </a:extLst>
          </p:cNvPr>
          <p:cNvSpPr txBox="1">
            <a:spLocks/>
          </p:cNvSpPr>
          <p:nvPr/>
        </p:nvSpPr>
        <p:spPr>
          <a:xfrm>
            <a:off x="5197754" y="5064337"/>
            <a:ext cx="2030577" cy="38018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r>
              <a:rPr lang="en-US" dirty="0"/>
              <a:t>Tubular (Steel)</a:t>
            </a:r>
          </a:p>
        </p:txBody>
      </p:sp>
      <p:sp>
        <p:nvSpPr>
          <p:cNvPr id="10" name="Content Placeholder 6">
            <a:extLst>
              <a:ext uri="{FF2B5EF4-FFF2-40B4-BE49-F238E27FC236}">
                <a16:creationId xmlns:a16="http://schemas.microsoft.com/office/drawing/2014/main" id="{E9278014-EA06-A24B-8557-46D5130B799A}"/>
              </a:ext>
            </a:extLst>
          </p:cNvPr>
          <p:cNvSpPr txBox="1">
            <a:spLocks/>
          </p:cNvSpPr>
          <p:nvPr/>
        </p:nvSpPr>
        <p:spPr>
          <a:xfrm>
            <a:off x="8441389" y="5057676"/>
            <a:ext cx="3402787" cy="389293"/>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r>
              <a:rPr lang="en-US" dirty="0"/>
              <a:t>Tubular (Precast  Concrete)</a:t>
            </a:r>
          </a:p>
        </p:txBody>
      </p:sp>
      <p:pic>
        <p:nvPicPr>
          <p:cNvPr id="11" name="Picture 10" descr="Wind-power-solutions_wind-turbines_20MW - Vestas">
            <a:extLst>
              <a:ext uri="{FF2B5EF4-FFF2-40B4-BE49-F238E27FC236}">
                <a16:creationId xmlns:a16="http://schemas.microsoft.com/office/drawing/2014/main" id="{C2357DFE-D7EE-7041-AC4D-4BBE470F57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8762" y="1603367"/>
            <a:ext cx="3280483" cy="3293404"/>
          </a:xfrm>
          <a:prstGeom prst="rect">
            <a:avLst/>
          </a:prstGeom>
          <a:extLst>
            <a:ext uri="{909E8E84-426E-40DD-AFC4-6F175D3DCCD1}">
              <a14:hiddenFill xmlns:a14="http://schemas.microsoft.com/office/drawing/2010/main">
                <a:solidFill>
                  <a:srgbClr val="FFFFFF"/>
                </a:solidFill>
              </a14:hiddenFill>
            </a:ext>
          </a:extLst>
        </p:spPr>
      </p:pic>
      <p:pic>
        <p:nvPicPr>
          <p:cNvPr id="12" name="Picture 11" descr="enercon">
            <a:extLst>
              <a:ext uri="{FF2B5EF4-FFF2-40B4-BE49-F238E27FC236}">
                <a16:creationId xmlns:a16="http://schemas.microsoft.com/office/drawing/2014/main" id="{208AA85D-82C6-C249-AFDA-6BCBE326358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331250" y="1603366"/>
            <a:ext cx="1623067" cy="32934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90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6EEF-CA62-8B45-A3EE-BD69F8FAD9FC}"/>
              </a:ext>
            </a:extLst>
          </p:cNvPr>
          <p:cNvSpPr>
            <a:spLocks noGrp="1"/>
          </p:cNvSpPr>
          <p:nvPr>
            <p:ph type="title"/>
          </p:nvPr>
        </p:nvSpPr>
        <p:spPr/>
        <p:txBody>
          <a:bodyPr/>
          <a:lstStyle/>
          <a:p>
            <a:r>
              <a:rPr lang="en-US" dirty="0"/>
              <a:t>Nacelle and Rotor</a:t>
            </a:r>
          </a:p>
        </p:txBody>
      </p:sp>
      <p:sp>
        <p:nvSpPr>
          <p:cNvPr id="3" name="Content Placeholder 2">
            <a:extLst>
              <a:ext uri="{FF2B5EF4-FFF2-40B4-BE49-F238E27FC236}">
                <a16:creationId xmlns:a16="http://schemas.microsoft.com/office/drawing/2014/main" id="{F82A19B2-1150-9D41-B44E-5219A7365425}"/>
              </a:ext>
            </a:extLst>
          </p:cNvPr>
          <p:cNvSpPr>
            <a:spLocks noGrp="1"/>
          </p:cNvSpPr>
          <p:nvPr>
            <p:ph idx="1"/>
          </p:nvPr>
        </p:nvSpPr>
        <p:spPr>
          <a:xfrm>
            <a:off x="838200" y="1825625"/>
            <a:ext cx="4319016" cy="4351338"/>
          </a:xfrm>
        </p:spPr>
        <p:txBody>
          <a:bodyPr/>
          <a:lstStyle/>
          <a:p>
            <a:r>
              <a:rPr lang="en-US" b="1" dirty="0"/>
              <a:t>Nacelle</a:t>
            </a:r>
          </a:p>
          <a:p>
            <a:pPr lvl="1"/>
            <a:r>
              <a:rPr lang="en-US" dirty="0"/>
              <a:t>Holds drive train components including main frame, main shaft, gearbox and generator</a:t>
            </a:r>
          </a:p>
          <a:p>
            <a:pPr lvl="1"/>
            <a:r>
              <a:rPr lang="en-US" dirty="0"/>
              <a:t>Heated and cooled</a:t>
            </a:r>
          </a:p>
          <a:p>
            <a:pPr lvl="1"/>
            <a:r>
              <a:rPr lang="en-US" dirty="0"/>
              <a:t>Made of fiberglass and aluminum</a:t>
            </a:r>
          </a:p>
          <a:p>
            <a:endParaRPr lang="en-US" dirty="0"/>
          </a:p>
          <a:p>
            <a:r>
              <a:rPr lang="en-US" b="1" dirty="0"/>
              <a:t>Rotor</a:t>
            </a:r>
          </a:p>
          <a:p>
            <a:pPr lvl="1"/>
            <a:r>
              <a:rPr lang="en-US" dirty="0"/>
              <a:t>Comprised of hub and blades</a:t>
            </a:r>
          </a:p>
          <a:p>
            <a:pPr lvl="1"/>
            <a:r>
              <a:rPr lang="en-US" dirty="0"/>
              <a:t>Hub – made of cast iron and attaches the blades to main shaft</a:t>
            </a:r>
          </a:p>
          <a:p>
            <a:pPr lvl="1"/>
            <a:r>
              <a:rPr lang="en-US" dirty="0"/>
              <a:t>Blades – made of composite materials and can be up to 55m long</a:t>
            </a:r>
          </a:p>
        </p:txBody>
      </p:sp>
      <p:sp>
        <p:nvSpPr>
          <p:cNvPr id="4" name="Date Placeholder 3">
            <a:extLst>
              <a:ext uri="{FF2B5EF4-FFF2-40B4-BE49-F238E27FC236}">
                <a16:creationId xmlns:a16="http://schemas.microsoft.com/office/drawing/2014/main" id="{BEF1B95A-2053-7349-8D0D-FB30AB9E25E3}"/>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CD926674-08EE-B34D-82D6-C41B7D528E8B}"/>
              </a:ext>
            </a:extLst>
          </p:cNvPr>
          <p:cNvSpPr>
            <a:spLocks noGrp="1"/>
          </p:cNvSpPr>
          <p:nvPr>
            <p:ph type="sldNum" sz="quarter" idx="12"/>
          </p:nvPr>
        </p:nvSpPr>
        <p:spPr/>
        <p:txBody>
          <a:bodyPr/>
          <a:lstStyle/>
          <a:p>
            <a:fld id="{F60E4191-B049-AF4C-B31B-63DAE0652CDF}" type="slidenum">
              <a:rPr lang="en-US" smtClean="0"/>
              <a:pPr/>
              <a:t>17</a:t>
            </a:fld>
            <a:endParaRPr lang="en-US" dirty="0"/>
          </a:p>
        </p:txBody>
      </p:sp>
      <p:pic>
        <p:nvPicPr>
          <p:cNvPr id="6" name="Picture 2" descr="http://wpcore.wpe.s3.amazonaws.com/wp-content/uploads/2011/10/Lone-Star-transportation-13-axel-rig.jpg">
            <a:extLst>
              <a:ext uri="{FF2B5EF4-FFF2-40B4-BE49-F238E27FC236}">
                <a16:creationId xmlns:a16="http://schemas.microsoft.com/office/drawing/2014/main" id="{4E1BC9E9-85F5-8747-BF27-3CEE000E4C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5331" y="1825625"/>
            <a:ext cx="6803135" cy="1986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CECB566-9F54-7045-AB6D-741D594399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65331" y="4001294"/>
            <a:ext cx="3482036" cy="2626157"/>
          </a:xfrm>
          <a:prstGeom prst="rect">
            <a:avLst/>
          </a:prstGeom>
        </p:spPr>
      </p:pic>
    </p:spTree>
    <p:extLst>
      <p:ext uri="{BB962C8B-B14F-4D97-AF65-F5344CB8AC3E}">
        <p14:creationId xmlns:p14="http://schemas.microsoft.com/office/powerpoint/2010/main" val="39226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8CB8-87E3-DB41-BE8A-283AA031D24B}"/>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defTabSz="914400"/>
            <a:r>
              <a:rPr lang="en-US" sz="6000" kern="1200">
                <a:solidFill>
                  <a:schemeClr val="tx1"/>
                </a:solidFill>
                <a:latin typeface="+mj-lt"/>
                <a:ea typeface="+mj-ea"/>
                <a:cs typeface="+mj-cs"/>
              </a:rPr>
              <a:t>Foundation</a:t>
            </a:r>
          </a:p>
        </p:txBody>
      </p:sp>
      <p:pic>
        <p:nvPicPr>
          <p:cNvPr id="6" name="Content Placeholder 4" descr="A picture containing sky, outdoor, ground, fence&#13;&#10;&#13;&#10;Description automatically generated">
            <a:extLst>
              <a:ext uri="{FF2B5EF4-FFF2-40B4-BE49-F238E27FC236}">
                <a16:creationId xmlns:a16="http://schemas.microsoft.com/office/drawing/2014/main" id="{0BA49F18-8723-E74C-8E81-9A16F9D1AD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095974" cy="4252522"/>
          </a:xfrm>
          <a:prstGeom prst="rect">
            <a:avLst/>
          </a:prstGeom>
        </p:spPr>
      </p:pic>
      <p:pic>
        <p:nvPicPr>
          <p:cNvPr id="7" name="Content Placeholder 8" descr="Foundation pour.JPG">
            <a:extLst>
              <a:ext uri="{FF2B5EF4-FFF2-40B4-BE49-F238E27FC236}">
                <a16:creationId xmlns:a16="http://schemas.microsoft.com/office/drawing/2014/main" id="{9FD1A3C6-7853-234E-AF76-D03A75152E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E6ED6D6-56DD-2D40-B2D3-517420E4CEB0}"/>
              </a:ext>
            </a:extLst>
          </p:cNvPr>
          <p:cNvSpPr>
            <a:spLocks noGrp="1"/>
          </p:cNvSpPr>
          <p:nvPr>
            <p:ph type="dt" sz="half" idx="10"/>
          </p:nvPr>
        </p:nvSpPr>
        <p:spPr>
          <a:xfrm>
            <a:off x="7658100" y="6356350"/>
            <a:ext cx="2974232" cy="365125"/>
          </a:xfrm>
        </p:spPr>
        <p:txBody>
          <a:bodyPr vert="horz" lIns="91440" tIns="45720" rIns="91440" bIns="45720" rtlCol="0" anchor="ctr">
            <a:normAutofit/>
          </a:bodyPr>
          <a:lstStyle/>
          <a:p>
            <a:pPr algn="r" defTabSz="914400">
              <a:spcAft>
                <a:spcPts val="600"/>
              </a:spcAft>
            </a:pPr>
            <a:r>
              <a:rPr lang="en-US" sz="1200">
                <a:solidFill>
                  <a:schemeClr val="tx1"/>
                </a:solidFill>
                <a:latin typeface="+mn-lt"/>
                <a:ea typeface="+mn-ea"/>
                <a:cs typeface="+mn-cs"/>
              </a:rPr>
              <a:t>25-04-20</a:t>
            </a:r>
          </a:p>
        </p:txBody>
      </p:sp>
      <p:sp>
        <p:nvSpPr>
          <p:cNvPr id="5" name="Slide Number Placeholder 4">
            <a:extLst>
              <a:ext uri="{FF2B5EF4-FFF2-40B4-BE49-F238E27FC236}">
                <a16:creationId xmlns:a16="http://schemas.microsoft.com/office/drawing/2014/main" id="{409FC558-2364-1146-9CE3-82AE421853A6}"/>
              </a:ext>
            </a:extLst>
          </p:cNvPr>
          <p:cNvSpPr>
            <a:spLocks noGrp="1"/>
          </p:cNvSpPr>
          <p:nvPr>
            <p:ph type="sldNum" sz="quarter" idx="12"/>
          </p:nvPr>
        </p:nvSpPr>
        <p:spPr>
          <a:xfrm>
            <a:off x="10739336" y="6356350"/>
            <a:ext cx="614464" cy="365125"/>
          </a:xfrm>
        </p:spPr>
        <p:txBody>
          <a:bodyPr vert="horz" lIns="91440" tIns="45720" rIns="91440" bIns="45720" rtlCol="0" anchor="ctr">
            <a:normAutofit/>
          </a:bodyPr>
          <a:lstStyle/>
          <a:p>
            <a:pPr defTabSz="914400">
              <a:spcAft>
                <a:spcPts val="600"/>
              </a:spcAft>
            </a:pPr>
            <a:fld id="{F60E4191-B049-AF4C-B31B-63DAE0652CDF}" type="slidenum">
              <a:rPr lang="en-US" sz="1200">
                <a:solidFill>
                  <a:schemeClr val="tx1"/>
                </a:solidFill>
                <a:latin typeface="+mn-lt"/>
                <a:ea typeface="+mn-ea"/>
                <a:cs typeface="+mn-cs"/>
              </a:rPr>
              <a:pPr defTabSz="914400">
                <a:spcAft>
                  <a:spcPts val="600"/>
                </a:spcAft>
              </a:pPr>
              <a:t>18</a:t>
            </a:fld>
            <a:endParaRPr lang="en-US" sz="1200">
              <a:solidFill>
                <a:schemeClr val="tx1"/>
              </a:solidFill>
              <a:latin typeface="+mn-lt"/>
              <a:ea typeface="+mn-ea"/>
              <a:cs typeface="+mn-cs"/>
            </a:endParaRPr>
          </a:p>
        </p:txBody>
      </p:sp>
    </p:spTree>
    <p:extLst>
      <p:ext uri="{BB962C8B-B14F-4D97-AF65-F5344CB8AC3E}">
        <p14:creationId xmlns:p14="http://schemas.microsoft.com/office/powerpoint/2010/main" val="362640149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F788-AF9D-6C4B-8287-9016A829335F}"/>
              </a:ext>
            </a:extLst>
          </p:cNvPr>
          <p:cNvSpPr>
            <a:spLocks noGrp="1"/>
          </p:cNvSpPr>
          <p:nvPr>
            <p:ph type="title"/>
          </p:nvPr>
        </p:nvSpPr>
        <p:spPr/>
        <p:txBody>
          <a:bodyPr/>
          <a:lstStyle/>
          <a:p>
            <a:r>
              <a:rPr lang="en-US" dirty="0"/>
              <a:t>Blades</a:t>
            </a:r>
          </a:p>
        </p:txBody>
      </p:sp>
      <p:sp>
        <p:nvSpPr>
          <p:cNvPr id="3" name="Content Placeholder 2">
            <a:extLst>
              <a:ext uri="{FF2B5EF4-FFF2-40B4-BE49-F238E27FC236}">
                <a16:creationId xmlns:a16="http://schemas.microsoft.com/office/drawing/2014/main" id="{2AD3858B-9AE5-8A4F-85FF-699746125776}"/>
              </a:ext>
            </a:extLst>
          </p:cNvPr>
          <p:cNvSpPr>
            <a:spLocks noGrp="1"/>
          </p:cNvSpPr>
          <p:nvPr>
            <p:ph idx="1"/>
          </p:nvPr>
        </p:nvSpPr>
        <p:spPr/>
        <p:txBody>
          <a:bodyPr/>
          <a:lstStyle/>
          <a:p>
            <a:r>
              <a:rPr lang="en-US" dirty="0"/>
              <a:t>Similar to an airplane wing</a:t>
            </a:r>
          </a:p>
          <a:p>
            <a:r>
              <a:rPr lang="en-US" dirty="0"/>
              <a:t>The high and low pressures are on opposite sides of the blade actually push and pull the rotor in a circle</a:t>
            </a:r>
          </a:p>
        </p:txBody>
      </p:sp>
      <p:sp>
        <p:nvSpPr>
          <p:cNvPr id="4" name="Date Placeholder 3">
            <a:extLst>
              <a:ext uri="{FF2B5EF4-FFF2-40B4-BE49-F238E27FC236}">
                <a16:creationId xmlns:a16="http://schemas.microsoft.com/office/drawing/2014/main" id="{65AA16A6-DC6D-444B-B622-CCDBF1EDF9F4}"/>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D021514E-3459-5F40-B85F-46703521F3A2}"/>
              </a:ext>
            </a:extLst>
          </p:cNvPr>
          <p:cNvSpPr>
            <a:spLocks noGrp="1"/>
          </p:cNvSpPr>
          <p:nvPr>
            <p:ph type="sldNum" sz="quarter" idx="12"/>
          </p:nvPr>
        </p:nvSpPr>
        <p:spPr/>
        <p:txBody>
          <a:bodyPr/>
          <a:lstStyle/>
          <a:p>
            <a:fld id="{F60E4191-B049-AF4C-B31B-63DAE0652CDF}" type="slidenum">
              <a:rPr lang="en-US" smtClean="0"/>
              <a:pPr/>
              <a:t>19</a:t>
            </a:fld>
            <a:endParaRPr lang="en-US" dirty="0"/>
          </a:p>
        </p:txBody>
      </p:sp>
      <p:pic>
        <p:nvPicPr>
          <p:cNvPr id="7" name="Picture 6">
            <a:extLst>
              <a:ext uri="{FF2B5EF4-FFF2-40B4-BE49-F238E27FC236}">
                <a16:creationId xmlns:a16="http://schemas.microsoft.com/office/drawing/2014/main" id="{1A948CF4-849D-5E4B-B422-6AE74B952BE8}"/>
              </a:ext>
            </a:extLst>
          </p:cNvPr>
          <p:cNvPicPr>
            <a:picLocks noChangeAspect="1"/>
          </p:cNvPicPr>
          <p:nvPr/>
        </p:nvPicPr>
        <p:blipFill>
          <a:blip r:embed="rId3"/>
          <a:stretch>
            <a:fillRect/>
          </a:stretch>
        </p:blipFill>
        <p:spPr>
          <a:xfrm>
            <a:off x="2506219" y="3110563"/>
            <a:ext cx="7179561" cy="2935772"/>
          </a:xfrm>
          <a:prstGeom prst="rect">
            <a:avLst/>
          </a:prstGeom>
        </p:spPr>
      </p:pic>
    </p:spTree>
    <p:extLst>
      <p:ext uri="{BB962C8B-B14F-4D97-AF65-F5344CB8AC3E}">
        <p14:creationId xmlns:p14="http://schemas.microsoft.com/office/powerpoint/2010/main" val="157110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2046-6359-3043-8DE9-FEB187598087}"/>
              </a:ext>
            </a:extLst>
          </p:cNvPr>
          <p:cNvSpPr>
            <a:spLocks noGrp="1"/>
          </p:cNvSpPr>
          <p:nvPr>
            <p:ph type="title"/>
          </p:nvPr>
        </p:nvSpPr>
        <p:spPr/>
        <p:txBody>
          <a:bodyPr/>
          <a:lstStyle/>
          <a:p>
            <a:r>
              <a:rPr lang="en-US" dirty="0"/>
              <a:t>Circle of Concern, Control and Influence</a:t>
            </a:r>
          </a:p>
        </p:txBody>
      </p:sp>
      <p:sp>
        <p:nvSpPr>
          <p:cNvPr id="3" name="Content Placeholder 2">
            <a:extLst>
              <a:ext uri="{FF2B5EF4-FFF2-40B4-BE49-F238E27FC236}">
                <a16:creationId xmlns:a16="http://schemas.microsoft.com/office/drawing/2014/main" id="{0E6AA7BE-B985-5C49-9BBF-E4036BF4C4C1}"/>
              </a:ext>
            </a:extLst>
          </p:cNvPr>
          <p:cNvSpPr>
            <a:spLocks noGrp="1"/>
          </p:cNvSpPr>
          <p:nvPr>
            <p:ph idx="1"/>
          </p:nvPr>
        </p:nvSpPr>
        <p:spPr>
          <a:xfrm>
            <a:off x="838200" y="1825625"/>
            <a:ext cx="4940508" cy="4351338"/>
          </a:xfrm>
        </p:spPr>
        <p:txBody>
          <a:bodyPr/>
          <a:lstStyle/>
          <a:p>
            <a:r>
              <a:rPr lang="en-US" sz="2400" b="1" dirty="0"/>
              <a:t>Circle of concern  - </a:t>
            </a:r>
            <a:r>
              <a:rPr lang="en-US" sz="2400" dirty="0"/>
              <a:t>things we may not have direct control over.</a:t>
            </a:r>
          </a:p>
          <a:p>
            <a:endParaRPr lang="en-US" sz="2400" b="1" dirty="0"/>
          </a:p>
          <a:p>
            <a:r>
              <a:rPr lang="en-US" sz="2400" b="1" dirty="0"/>
              <a:t>Circle of influence  - </a:t>
            </a:r>
            <a:r>
              <a:rPr lang="en-US" sz="2400" dirty="0"/>
              <a:t>things that I can influence and others can do something.</a:t>
            </a:r>
          </a:p>
          <a:p>
            <a:endParaRPr lang="en-US" sz="2400" dirty="0"/>
          </a:p>
          <a:p>
            <a:r>
              <a:rPr lang="en-US" sz="2400" b="1" dirty="0"/>
              <a:t>Circle of control  - </a:t>
            </a:r>
            <a:r>
              <a:rPr lang="en-US" sz="2400" dirty="0"/>
              <a:t>things I can actually do </a:t>
            </a:r>
          </a:p>
          <a:p>
            <a:endParaRPr lang="en-US" dirty="0"/>
          </a:p>
        </p:txBody>
      </p:sp>
      <p:sp>
        <p:nvSpPr>
          <p:cNvPr id="4" name="Date Placeholder 3">
            <a:extLst>
              <a:ext uri="{FF2B5EF4-FFF2-40B4-BE49-F238E27FC236}">
                <a16:creationId xmlns:a16="http://schemas.microsoft.com/office/drawing/2014/main" id="{9AE82B3E-E7B5-794B-9082-CD3E4E74F97B}"/>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EBD0EF6E-579D-8545-9EAB-3597FAB94DC3}"/>
              </a:ext>
            </a:extLst>
          </p:cNvPr>
          <p:cNvSpPr>
            <a:spLocks noGrp="1"/>
          </p:cNvSpPr>
          <p:nvPr>
            <p:ph type="sldNum" sz="quarter" idx="12"/>
          </p:nvPr>
        </p:nvSpPr>
        <p:spPr/>
        <p:txBody>
          <a:bodyPr/>
          <a:lstStyle/>
          <a:p>
            <a:fld id="{F60E4191-B049-AF4C-B31B-63DAE0652CDF}" type="slidenum">
              <a:rPr lang="en-US" smtClean="0"/>
              <a:pPr/>
              <a:t>2</a:t>
            </a:fld>
            <a:endParaRPr lang="en-US" dirty="0"/>
          </a:p>
        </p:txBody>
      </p:sp>
      <p:pic>
        <p:nvPicPr>
          <p:cNvPr id="6" name="Content Placeholder 5">
            <a:extLst>
              <a:ext uri="{FF2B5EF4-FFF2-40B4-BE49-F238E27FC236}">
                <a16:creationId xmlns:a16="http://schemas.microsoft.com/office/drawing/2014/main" id="{DE955127-557C-0D46-94DA-40CB9F318D3C}"/>
              </a:ext>
            </a:extLst>
          </p:cNvPr>
          <p:cNvPicPr>
            <a:picLocks noChangeAspect="1"/>
          </p:cNvPicPr>
          <p:nvPr/>
        </p:nvPicPr>
        <p:blipFill>
          <a:blip r:embed="rId3" cstate="email">
            <a:extLst>
              <a:ext uri="{28A0092B-C50C-407E-A947-70E740481C1C}">
                <a14:useLocalDpi xmlns:a14="http://schemas.microsoft.com/office/drawing/2010/main"/>
              </a:ext>
            </a:extLst>
          </a:blip>
          <a:srcRect l="-29365" r="-29365"/>
          <a:stretch>
            <a:fillRect/>
          </a:stretch>
        </p:blipFill>
        <p:spPr>
          <a:xfrm>
            <a:off x="6267934" y="1825625"/>
            <a:ext cx="5566756" cy="3507056"/>
          </a:xfrm>
          <a:prstGeom prst="rect">
            <a:avLst/>
          </a:prstGeom>
        </p:spPr>
      </p:pic>
    </p:spTree>
    <p:extLst>
      <p:ext uri="{BB962C8B-B14F-4D97-AF65-F5344CB8AC3E}">
        <p14:creationId xmlns:p14="http://schemas.microsoft.com/office/powerpoint/2010/main" val="133021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C419-772D-E546-9567-745EDAEB9516}"/>
              </a:ext>
            </a:extLst>
          </p:cNvPr>
          <p:cNvSpPr>
            <a:spLocks noGrp="1"/>
          </p:cNvSpPr>
          <p:nvPr>
            <p:ph type="title"/>
          </p:nvPr>
        </p:nvSpPr>
        <p:spPr/>
        <p:txBody>
          <a:bodyPr/>
          <a:lstStyle/>
          <a:p>
            <a:r>
              <a:rPr lang="en-US" dirty="0"/>
              <a:t>Size of a Turbine Blade</a:t>
            </a:r>
          </a:p>
        </p:txBody>
      </p:sp>
      <p:sp>
        <p:nvSpPr>
          <p:cNvPr id="4" name="Date Placeholder 3">
            <a:extLst>
              <a:ext uri="{FF2B5EF4-FFF2-40B4-BE49-F238E27FC236}">
                <a16:creationId xmlns:a16="http://schemas.microsoft.com/office/drawing/2014/main" id="{80BFEE48-D042-B94D-B15C-BC73669D6121}"/>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1EB8748D-FAE3-BB4D-B613-B1D17E3B5916}"/>
              </a:ext>
            </a:extLst>
          </p:cNvPr>
          <p:cNvSpPr>
            <a:spLocks noGrp="1"/>
          </p:cNvSpPr>
          <p:nvPr>
            <p:ph type="sldNum" sz="quarter" idx="12"/>
          </p:nvPr>
        </p:nvSpPr>
        <p:spPr/>
        <p:txBody>
          <a:bodyPr/>
          <a:lstStyle/>
          <a:p>
            <a:fld id="{F60E4191-B049-AF4C-B31B-63DAE0652CDF}" type="slidenum">
              <a:rPr lang="en-US" smtClean="0"/>
              <a:pPr/>
              <a:t>20</a:t>
            </a:fld>
            <a:endParaRPr lang="en-US" dirty="0"/>
          </a:p>
        </p:txBody>
      </p:sp>
      <p:pic>
        <p:nvPicPr>
          <p:cNvPr id="6" name="Content Placeholder 5">
            <a:extLst>
              <a:ext uri="{FF2B5EF4-FFF2-40B4-BE49-F238E27FC236}">
                <a16:creationId xmlns:a16="http://schemas.microsoft.com/office/drawing/2014/main" id="{CE3BCCCC-A91B-9D4E-8C1C-20DA6B987DA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161464" y="1294636"/>
            <a:ext cx="7235789" cy="542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89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C6C90E2D-4F95-844A-BB84-D93B83403CAF}"/>
              </a:ext>
            </a:extLst>
          </p:cNvPr>
          <p:cNvGraphicFramePr>
            <a:graphicFrameLocks noGrp="1"/>
          </p:cNvGraphicFramePr>
          <p:nvPr>
            <p:extLst/>
          </p:nvPr>
        </p:nvGraphicFramePr>
        <p:xfrm>
          <a:off x="838200" y="1690690"/>
          <a:ext cx="10164417" cy="4322484"/>
        </p:xfrm>
        <a:graphic>
          <a:graphicData uri="http://schemas.openxmlformats.org/drawingml/2006/table">
            <a:tbl>
              <a:tblPr firstRow="1" bandRow="1">
                <a:tableStyleId>{5940675A-B579-460E-94D1-54222C63F5DA}</a:tableStyleId>
              </a:tblPr>
              <a:tblGrid>
                <a:gridCol w="672548">
                  <a:extLst>
                    <a:ext uri="{9D8B030D-6E8A-4147-A177-3AD203B41FA5}">
                      <a16:colId xmlns:a16="http://schemas.microsoft.com/office/drawing/2014/main" val="1662779841"/>
                    </a:ext>
                  </a:extLst>
                </a:gridCol>
                <a:gridCol w="4393095">
                  <a:extLst>
                    <a:ext uri="{9D8B030D-6E8A-4147-A177-3AD203B41FA5}">
                      <a16:colId xmlns:a16="http://schemas.microsoft.com/office/drawing/2014/main" val="2127381497"/>
                    </a:ext>
                  </a:extLst>
                </a:gridCol>
                <a:gridCol w="5098774">
                  <a:extLst>
                    <a:ext uri="{9D8B030D-6E8A-4147-A177-3AD203B41FA5}">
                      <a16:colId xmlns:a16="http://schemas.microsoft.com/office/drawing/2014/main" val="3270369109"/>
                    </a:ext>
                  </a:extLst>
                </a:gridCol>
              </a:tblGrid>
              <a:tr h="2161242">
                <a:tc>
                  <a:txBody>
                    <a:bodyPr/>
                    <a:lstStyle/>
                    <a:p>
                      <a:pPr algn="ctr"/>
                      <a:r>
                        <a:rPr lang="en-US" sz="2400" b="1" dirty="0">
                          <a:solidFill>
                            <a:schemeClr val="bg1"/>
                          </a:solidFill>
                          <a:latin typeface="Helvetica" pitchFamily="2" charset="0"/>
                        </a:rPr>
                        <a:t>Large</a:t>
                      </a:r>
                    </a:p>
                  </a:txBody>
                  <a:tcPr vert="vert270" anchor="ctr">
                    <a:lnL w="28575" cap="flat" cmpd="sng" algn="ctr">
                      <a:solidFill>
                        <a:srgbClr val="5A6A23"/>
                      </a:solidFill>
                      <a:prstDash val="solid"/>
                      <a:round/>
                      <a:headEnd type="none" w="med" len="med"/>
                      <a:tailEnd type="none" w="med" len="med"/>
                    </a:lnL>
                    <a:lnR w="28575" cap="flat" cmpd="sng" algn="ctr">
                      <a:solidFill>
                        <a:srgbClr val="5A6A23"/>
                      </a:solidFill>
                      <a:prstDash val="solid"/>
                      <a:round/>
                      <a:headEnd type="none" w="med" len="med"/>
                      <a:tailEnd type="none" w="med" len="med"/>
                    </a:lnR>
                    <a:lnT w="28575" cap="flat" cmpd="sng" algn="ctr">
                      <a:solidFill>
                        <a:srgbClr val="5A6A23"/>
                      </a:solidFill>
                      <a:prstDash val="solid"/>
                      <a:round/>
                      <a:headEnd type="none" w="med" len="med"/>
                      <a:tailEnd type="none" w="med" len="med"/>
                    </a:lnT>
                    <a:lnB w="28575" cap="flat" cmpd="sng" algn="ctr">
                      <a:solidFill>
                        <a:srgbClr val="5A6A23"/>
                      </a:solidFill>
                      <a:prstDash val="solid"/>
                      <a:round/>
                      <a:headEnd type="none" w="med" len="med"/>
                      <a:tailEnd type="none" w="med" len="med"/>
                    </a:lnB>
                    <a:solidFill>
                      <a:srgbClr val="819F42"/>
                    </a:solidFill>
                  </a:tcPr>
                </a:tc>
                <a:tc>
                  <a:txBody>
                    <a:bodyPr/>
                    <a:lstStyle/>
                    <a:p>
                      <a:pPr algn="l"/>
                      <a:r>
                        <a:rPr lang="en-US" sz="1600" dirty="0">
                          <a:solidFill>
                            <a:srgbClr val="45535F"/>
                          </a:solidFill>
                          <a:latin typeface="Helvetica" pitchFamily="2" charset="0"/>
                        </a:rPr>
                        <a:t>Onshore (utility-scale)</a:t>
                      </a:r>
                    </a:p>
                    <a:p>
                      <a:pPr algn="l"/>
                      <a:r>
                        <a:rPr lang="en-US" sz="1600" dirty="0">
                          <a:solidFill>
                            <a:srgbClr val="45535F"/>
                          </a:solidFill>
                          <a:latin typeface="Helvetica" pitchFamily="2" charset="0"/>
                        </a:rPr>
                        <a:t>&gt; 100 kW</a:t>
                      </a:r>
                    </a:p>
                    <a:p>
                      <a:pPr algn="l"/>
                      <a:r>
                        <a:rPr lang="en-US" sz="1600" dirty="0">
                          <a:solidFill>
                            <a:srgbClr val="45535F"/>
                          </a:solidFill>
                          <a:latin typeface="Helvetica" pitchFamily="2" charset="0"/>
                        </a:rPr>
                        <a:t>Ground</a:t>
                      </a:r>
                    </a:p>
                  </a:txBody>
                  <a:tcPr>
                    <a:lnL w="28575" cap="flat" cmpd="sng" algn="ctr">
                      <a:solidFill>
                        <a:srgbClr val="5A6A23"/>
                      </a:solidFill>
                      <a:prstDash val="solid"/>
                      <a:round/>
                      <a:headEnd type="none" w="med" len="med"/>
                      <a:tailEnd type="none" w="med" len="med"/>
                    </a:lnL>
                    <a:lnR w="28575" cap="flat" cmpd="sng" algn="ctr">
                      <a:solidFill>
                        <a:srgbClr val="5A6A23"/>
                      </a:solidFill>
                      <a:prstDash val="solid"/>
                      <a:round/>
                      <a:headEnd type="none" w="med" len="med"/>
                      <a:tailEnd type="none" w="med" len="med"/>
                    </a:lnR>
                    <a:lnT w="28575" cap="flat" cmpd="sng" algn="ctr">
                      <a:solidFill>
                        <a:srgbClr val="5A6A23"/>
                      </a:solidFill>
                      <a:prstDash val="solid"/>
                      <a:round/>
                      <a:headEnd type="none" w="med" len="med"/>
                      <a:tailEnd type="none" w="med" len="med"/>
                    </a:lnT>
                    <a:lnB w="28575" cap="flat" cmpd="sng" algn="ctr">
                      <a:solidFill>
                        <a:srgbClr val="5A6A23"/>
                      </a:solidFill>
                      <a:prstDash val="solid"/>
                      <a:round/>
                      <a:headEnd type="none" w="med" len="med"/>
                      <a:tailEnd type="none" w="med" len="med"/>
                    </a:lnB>
                    <a:noFill/>
                  </a:tcPr>
                </a:tc>
                <a:tc>
                  <a:txBody>
                    <a:bodyPr/>
                    <a:lstStyle/>
                    <a:p>
                      <a:pPr algn="l"/>
                      <a:r>
                        <a:rPr lang="en-US" sz="1600" dirty="0">
                          <a:solidFill>
                            <a:srgbClr val="45535F"/>
                          </a:solidFill>
                          <a:latin typeface="Helvetica" pitchFamily="2" charset="0"/>
                        </a:rPr>
                        <a:t>Offshore</a:t>
                      </a:r>
                    </a:p>
                    <a:p>
                      <a:pPr algn="l"/>
                      <a:r>
                        <a:rPr lang="en-US" sz="1600" dirty="0">
                          <a:solidFill>
                            <a:srgbClr val="45535F"/>
                          </a:solidFill>
                          <a:latin typeface="Helvetica" pitchFamily="2" charset="0"/>
                        </a:rPr>
                        <a:t>&gt;100 kW</a:t>
                      </a:r>
                    </a:p>
                    <a:p>
                      <a:pPr algn="l"/>
                      <a:r>
                        <a:rPr lang="en-US" sz="1600" dirty="0">
                          <a:solidFill>
                            <a:srgbClr val="45535F"/>
                          </a:solidFill>
                          <a:latin typeface="Helvetica" pitchFamily="2" charset="0"/>
                        </a:rPr>
                        <a:t>Water</a:t>
                      </a:r>
                    </a:p>
                  </a:txBody>
                  <a:tcPr>
                    <a:lnL w="28575" cap="flat" cmpd="sng" algn="ctr">
                      <a:solidFill>
                        <a:srgbClr val="5A6A23"/>
                      </a:solidFill>
                      <a:prstDash val="solid"/>
                      <a:round/>
                      <a:headEnd type="none" w="med" len="med"/>
                      <a:tailEnd type="none" w="med" len="med"/>
                    </a:lnL>
                    <a:lnR w="28575" cap="flat" cmpd="sng" algn="ctr">
                      <a:solidFill>
                        <a:srgbClr val="5A6A23"/>
                      </a:solidFill>
                      <a:prstDash val="solid"/>
                      <a:round/>
                      <a:headEnd type="none" w="med" len="med"/>
                      <a:tailEnd type="none" w="med" len="med"/>
                    </a:lnR>
                    <a:lnT w="28575" cap="flat" cmpd="sng" algn="ctr">
                      <a:solidFill>
                        <a:srgbClr val="5A6A23"/>
                      </a:solidFill>
                      <a:prstDash val="solid"/>
                      <a:round/>
                      <a:headEnd type="none" w="med" len="med"/>
                      <a:tailEnd type="none" w="med" len="med"/>
                    </a:lnT>
                    <a:lnB w="28575" cap="flat" cmpd="sng" algn="ctr">
                      <a:solidFill>
                        <a:srgbClr val="5A6A23"/>
                      </a:solidFill>
                      <a:prstDash val="solid"/>
                      <a:round/>
                      <a:headEnd type="none" w="med" len="med"/>
                      <a:tailEnd type="none" w="med" len="med"/>
                    </a:lnB>
                    <a:noFill/>
                  </a:tcPr>
                </a:tc>
                <a:extLst>
                  <a:ext uri="{0D108BD9-81ED-4DB2-BD59-A6C34878D82A}">
                    <a16:rowId xmlns:a16="http://schemas.microsoft.com/office/drawing/2014/main" val="3463568575"/>
                  </a:ext>
                </a:extLst>
              </a:tr>
              <a:tr h="2161242">
                <a:tc>
                  <a:txBody>
                    <a:bodyPr/>
                    <a:lstStyle/>
                    <a:p>
                      <a:pPr algn="ctr"/>
                      <a:r>
                        <a:rPr lang="en-US" sz="2400" b="1" dirty="0">
                          <a:solidFill>
                            <a:schemeClr val="bg1"/>
                          </a:solidFill>
                          <a:latin typeface="Helvetica" pitchFamily="2" charset="0"/>
                        </a:rPr>
                        <a:t>Small</a:t>
                      </a:r>
                    </a:p>
                  </a:txBody>
                  <a:tcPr vert="vert270" anchor="ctr">
                    <a:lnL w="28575" cap="flat" cmpd="sng" algn="ctr">
                      <a:solidFill>
                        <a:srgbClr val="5A6A23"/>
                      </a:solidFill>
                      <a:prstDash val="solid"/>
                      <a:round/>
                      <a:headEnd type="none" w="med" len="med"/>
                      <a:tailEnd type="none" w="med" len="med"/>
                    </a:lnL>
                    <a:lnR w="28575" cap="flat" cmpd="sng" algn="ctr">
                      <a:solidFill>
                        <a:srgbClr val="5A6A23"/>
                      </a:solidFill>
                      <a:prstDash val="solid"/>
                      <a:round/>
                      <a:headEnd type="none" w="med" len="med"/>
                      <a:tailEnd type="none" w="med" len="med"/>
                    </a:lnR>
                    <a:lnT w="28575" cap="flat" cmpd="sng" algn="ctr">
                      <a:solidFill>
                        <a:srgbClr val="5A6A23"/>
                      </a:solidFill>
                      <a:prstDash val="solid"/>
                      <a:round/>
                      <a:headEnd type="none" w="med" len="med"/>
                      <a:tailEnd type="none" w="med" len="med"/>
                    </a:lnT>
                    <a:lnB w="28575" cap="flat" cmpd="sng" algn="ctr">
                      <a:solidFill>
                        <a:srgbClr val="5A6A23"/>
                      </a:solidFill>
                      <a:prstDash val="solid"/>
                      <a:round/>
                      <a:headEnd type="none" w="med" len="med"/>
                      <a:tailEnd type="none" w="med" len="med"/>
                    </a:lnB>
                    <a:lnTlToBr w="12700" cmpd="sng">
                      <a:noFill/>
                      <a:prstDash val="solid"/>
                    </a:lnTlToBr>
                    <a:lnBlToTr w="12700" cmpd="sng">
                      <a:noFill/>
                      <a:prstDash val="solid"/>
                    </a:lnBlToTr>
                    <a:solidFill>
                      <a:srgbClr val="819F42"/>
                    </a:solidFill>
                  </a:tcPr>
                </a:tc>
                <a:tc>
                  <a:txBody>
                    <a:bodyPr/>
                    <a:lstStyle/>
                    <a:p>
                      <a:pPr algn="l"/>
                      <a:r>
                        <a:rPr lang="en-US" sz="1600" dirty="0">
                          <a:solidFill>
                            <a:srgbClr val="45535F"/>
                          </a:solidFill>
                          <a:latin typeface="Helvetica" pitchFamily="2" charset="0"/>
                        </a:rPr>
                        <a:t>Distributed wind</a:t>
                      </a:r>
                    </a:p>
                    <a:p>
                      <a:pPr algn="l"/>
                      <a:r>
                        <a:rPr lang="en-US" sz="1600" dirty="0">
                          <a:solidFill>
                            <a:srgbClr val="45535F"/>
                          </a:solidFill>
                          <a:latin typeface="Helvetica" pitchFamily="2" charset="0"/>
                        </a:rPr>
                        <a:t>&lt; 100 kW</a:t>
                      </a:r>
                    </a:p>
                    <a:p>
                      <a:pPr algn="l"/>
                      <a:r>
                        <a:rPr lang="en-US" sz="1600" dirty="0">
                          <a:solidFill>
                            <a:srgbClr val="45535F"/>
                          </a:solidFill>
                          <a:latin typeface="Helvetica" pitchFamily="2" charset="0"/>
                        </a:rPr>
                        <a:t>Ground</a:t>
                      </a:r>
                    </a:p>
                  </a:txBody>
                  <a:tcPr>
                    <a:lnL w="28575" cap="flat" cmpd="sng" algn="ctr">
                      <a:solidFill>
                        <a:srgbClr val="5A6A23"/>
                      </a:solidFill>
                      <a:prstDash val="solid"/>
                      <a:round/>
                      <a:headEnd type="none" w="med" len="med"/>
                      <a:tailEnd type="none" w="med" len="med"/>
                    </a:lnL>
                    <a:lnR w="28575" cap="flat" cmpd="sng" algn="ctr">
                      <a:solidFill>
                        <a:srgbClr val="5A6A23"/>
                      </a:solidFill>
                      <a:prstDash val="solid"/>
                      <a:round/>
                      <a:headEnd type="none" w="med" len="med"/>
                      <a:tailEnd type="none" w="med" len="med"/>
                    </a:lnR>
                    <a:lnT w="28575" cap="flat" cmpd="sng" algn="ctr">
                      <a:solidFill>
                        <a:srgbClr val="5A6A23"/>
                      </a:solidFill>
                      <a:prstDash val="solid"/>
                      <a:round/>
                      <a:headEnd type="none" w="med" len="med"/>
                      <a:tailEnd type="none" w="med" len="med"/>
                    </a:lnT>
                    <a:lnB w="28575" cap="flat" cmpd="sng" algn="ctr">
                      <a:solidFill>
                        <a:srgbClr val="608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rgbClr val="45535F"/>
                          </a:solidFill>
                          <a:latin typeface="Helvetica" pitchFamily="2" charset="0"/>
                        </a:rPr>
                        <a:t>N/A</a:t>
                      </a:r>
                    </a:p>
                  </a:txBody>
                  <a:tcPr>
                    <a:lnL w="28575" cap="flat" cmpd="sng" algn="ctr">
                      <a:solidFill>
                        <a:srgbClr val="5A6A23"/>
                      </a:solidFill>
                      <a:prstDash val="solid"/>
                      <a:round/>
                      <a:headEnd type="none" w="med" len="med"/>
                      <a:tailEnd type="none" w="med" len="med"/>
                    </a:lnL>
                    <a:lnR w="28575" cap="flat" cmpd="sng" algn="ctr">
                      <a:solidFill>
                        <a:srgbClr val="5A6A23"/>
                      </a:solidFill>
                      <a:prstDash val="solid"/>
                      <a:round/>
                      <a:headEnd type="none" w="med" len="med"/>
                      <a:tailEnd type="none" w="med" len="med"/>
                    </a:lnR>
                    <a:lnT w="28575" cap="flat" cmpd="sng" algn="ctr">
                      <a:solidFill>
                        <a:srgbClr val="5A6A23"/>
                      </a:solidFill>
                      <a:prstDash val="solid"/>
                      <a:round/>
                      <a:headEnd type="none" w="med" len="med"/>
                      <a:tailEnd type="none" w="med" len="med"/>
                    </a:lnT>
                    <a:lnB w="28575" cap="flat" cmpd="sng" algn="ctr">
                      <a:solidFill>
                        <a:srgbClr val="5A6A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127838"/>
                  </a:ext>
                </a:extLst>
              </a:tr>
            </a:tbl>
          </a:graphicData>
        </a:graphic>
      </p:graphicFrame>
      <p:sp>
        <p:nvSpPr>
          <p:cNvPr id="2" name="Title 1">
            <a:extLst>
              <a:ext uri="{FF2B5EF4-FFF2-40B4-BE49-F238E27FC236}">
                <a16:creationId xmlns:a16="http://schemas.microsoft.com/office/drawing/2014/main" id="{9056EE09-A91F-0448-90F8-0A2533FBDE71}"/>
              </a:ext>
            </a:extLst>
          </p:cNvPr>
          <p:cNvSpPr>
            <a:spLocks noGrp="1"/>
          </p:cNvSpPr>
          <p:nvPr>
            <p:ph type="title"/>
          </p:nvPr>
        </p:nvSpPr>
        <p:spPr/>
        <p:txBody>
          <a:bodyPr/>
          <a:lstStyle/>
          <a:p>
            <a:r>
              <a:rPr lang="en-US" dirty="0"/>
              <a:t>Types of Wind Power</a:t>
            </a:r>
          </a:p>
        </p:txBody>
      </p:sp>
      <p:sp>
        <p:nvSpPr>
          <p:cNvPr id="4" name="Date Placeholder 3">
            <a:extLst>
              <a:ext uri="{FF2B5EF4-FFF2-40B4-BE49-F238E27FC236}">
                <a16:creationId xmlns:a16="http://schemas.microsoft.com/office/drawing/2014/main" id="{50C8BEAC-47EB-EF48-93D5-DA4CB71F93A7}"/>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8F900BFA-842C-134A-A2AB-DB360825E94E}"/>
              </a:ext>
            </a:extLst>
          </p:cNvPr>
          <p:cNvSpPr>
            <a:spLocks noGrp="1"/>
          </p:cNvSpPr>
          <p:nvPr>
            <p:ph type="sldNum" sz="quarter" idx="12"/>
          </p:nvPr>
        </p:nvSpPr>
        <p:spPr/>
        <p:txBody>
          <a:bodyPr/>
          <a:lstStyle/>
          <a:p>
            <a:fld id="{F60E4191-B049-AF4C-B31B-63DAE0652CDF}" type="slidenum">
              <a:rPr lang="en-US" smtClean="0"/>
              <a:pPr/>
              <a:t>21</a:t>
            </a:fld>
            <a:endParaRPr lang="en-US" dirty="0"/>
          </a:p>
        </p:txBody>
      </p:sp>
      <p:pic>
        <p:nvPicPr>
          <p:cNvPr id="10" name="Picture 9">
            <a:extLst>
              <a:ext uri="{FF2B5EF4-FFF2-40B4-BE49-F238E27FC236}">
                <a16:creationId xmlns:a16="http://schemas.microsoft.com/office/drawing/2014/main" id="{D33739DF-7EC6-7C4E-86AC-1283B02872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2914" y="2059082"/>
            <a:ext cx="2492208" cy="1652137"/>
          </a:xfrm>
          <a:prstGeom prst="rect">
            <a:avLst/>
          </a:prstGeom>
        </p:spPr>
      </p:pic>
      <p:pic>
        <p:nvPicPr>
          <p:cNvPr id="9" name="Picture 8">
            <a:extLst>
              <a:ext uri="{FF2B5EF4-FFF2-40B4-BE49-F238E27FC236}">
                <a16:creationId xmlns:a16="http://schemas.microsoft.com/office/drawing/2014/main" id="{E88A50F6-B7CE-D146-8F68-595AF359A3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2914" y="4322884"/>
            <a:ext cx="2492208" cy="1377264"/>
          </a:xfrm>
          <a:prstGeom prst="rect">
            <a:avLst/>
          </a:prstGeom>
        </p:spPr>
      </p:pic>
      <p:pic>
        <p:nvPicPr>
          <p:cNvPr id="11" name="Picture 10">
            <a:extLst>
              <a:ext uri="{FF2B5EF4-FFF2-40B4-BE49-F238E27FC236}">
                <a16:creationId xmlns:a16="http://schemas.microsoft.com/office/drawing/2014/main" id="{C887C329-3348-8748-84F0-A94729701B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492" y="2065227"/>
            <a:ext cx="2940082" cy="1645992"/>
          </a:xfrm>
          <a:prstGeom prst="rect">
            <a:avLst/>
          </a:prstGeom>
        </p:spPr>
      </p:pic>
    </p:spTree>
    <p:extLst>
      <p:ext uri="{BB962C8B-B14F-4D97-AF65-F5344CB8AC3E}">
        <p14:creationId xmlns:p14="http://schemas.microsoft.com/office/powerpoint/2010/main" val="3910442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BF19-26B3-B440-8668-F1AD92D62F60}"/>
              </a:ext>
            </a:extLst>
          </p:cNvPr>
          <p:cNvSpPr>
            <a:spLocks noGrp="1"/>
          </p:cNvSpPr>
          <p:nvPr>
            <p:ph type="title"/>
          </p:nvPr>
        </p:nvSpPr>
        <p:spPr>
          <a:xfrm>
            <a:off x="871701" y="367256"/>
            <a:ext cx="10515600" cy="1325563"/>
          </a:xfrm>
        </p:spPr>
        <p:txBody>
          <a:bodyPr/>
          <a:lstStyle/>
          <a:p>
            <a:r>
              <a:rPr lang="en-US" dirty="0"/>
              <a:t>The Evolution of Wind Turbine Sizes</a:t>
            </a:r>
          </a:p>
        </p:txBody>
      </p:sp>
      <p:sp>
        <p:nvSpPr>
          <p:cNvPr id="3" name="Content Placeholder 2">
            <a:extLst>
              <a:ext uri="{FF2B5EF4-FFF2-40B4-BE49-F238E27FC236}">
                <a16:creationId xmlns:a16="http://schemas.microsoft.com/office/drawing/2014/main" id="{550DFD5B-43E1-BB47-80B0-7A687C5950FF}"/>
              </a:ext>
            </a:extLst>
          </p:cNvPr>
          <p:cNvSpPr>
            <a:spLocks noGrp="1"/>
          </p:cNvSpPr>
          <p:nvPr>
            <p:ph idx="1"/>
          </p:nvPr>
        </p:nvSpPr>
        <p:spPr>
          <a:xfrm>
            <a:off x="1271066" y="1602187"/>
            <a:ext cx="5157061" cy="415974"/>
          </a:xfrm>
        </p:spPr>
        <p:txBody>
          <a:bodyPr/>
          <a:lstStyle/>
          <a:p>
            <a:pPr marL="0" indent="0">
              <a:buNone/>
            </a:pPr>
            <a:r>
              <a:rPr lang="en-US" dirty="0"/>
              <a:t>Alberta’s Wind Turbine Sizes since 1993</a:t>
            </a:r>
          </a:p>
        </p:txBody>
      </p:sp>
      <p:sp>
        <p:nvSpPr>
          <p:cNvPr id="4" name="Date Placeholder 3">
            <a:extLst>
              <a:ext uri="{FF2B5EF4-FFF2-40B4-BE49-F238E27FC236}">
                <a16:creationId xmlns:a16="http://schemas.microsoft.com/office/drawing/2014/main" id="{F93CD6B8-02A7-3142-ABBC-16EDC6598C32}"/>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4ABA2A8E-34B0-B44A-8A0E-60C30B395970}"/>
              </a:ext>
            </a:extLst>
          </p:cNvPr>
          <p:cNvSpPr>
            <a:spLocks noGrp="1"/>
          </p:cNvSpPr>
          <p:nvPr>
            <p:ph type="sldNum" sz="quarter" idx="12"/>
          </p:nvPr>
        </p:nvSpPr>
        <p:spPr/>
        <p:txBody>
          <a:bodyPr/>
          <a:lstStyle/>
          <a:p>
            <a:fld id="{F60E4191-B049-AF4C-B31B-63DAE0652CDF}" type="slidenum">
              <a:rPr lang="en-US" smtClean="0"/>
              <a:pPr/>
              <a:t>22</a:t>
            </a:fld>
            <a:endParaRPr lang="en-US" dirty="0"/>
          </a:p>
        </p:txBody>
      </p:sp>
      <p:pic>
        <p:nvPicPr>
          <p:cNvPr id="7" name="Picture 6">
            <a:extLst>
              <a:ext uri="{FF2B5EF4-FFF2-40B4-BE49-F238E27FC236}">
                <a16:creationId xmlns:a16="http://schemas.microsoft.com/office/drawing/2014/main" id="{37ABC7E3-0164-214B-8794-9FC760081E38}"/>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3209901" y="4891990"/>
            <a:ext cx="571499" cy="909887"/>
          </a:xfrm>
          <a:prstGeom prst="rect">
            <a:avLst/>
          </a:prstGeom>
        </p:spPr>
      </p:pic>
      <p:sp>
        <p:nvSpPr>
          <p:cNvPr id="8" name="TextBox 7">
            <a:extLst>
              <a:ext uri="{FF2B5EF4-FFF2-40B4-BE49-F238E27FC236}">
                <a16:creationId xmlns:a16="http://schemas.microsoft.com/office/drawing/2014/main" id="{BDCF9D7F-7EE6-B449-9333-B9C45236201E}"/>
              </a:ext>
            </a:extLst>
          </p:cNvPr>
          <p:cNvSpPr txBox="1"/>
          <p:nvPr/>
        </p:nvSpPr>
        <p:spPr>
          <a:xfrm rot="16200000" flipH="1">
            <a:off x="1402781" y="3682046"/>
            <a:ext cx="1446791" cy="307777"/>
          </a:xfrm>
          <a:prstGeom prst="rect">
            <a:avLst/>
          </a:prstGeom>
          <a:noFill/>
        </p:spPr>
        <p:txBody>
          <a:bodyPr wrap="square" rtlCol="0">
            <a:spAutoFit/>
          </a:bodyPr>
          <a:lstStyle/>
          <a:p>
            <a:r>
              <a:rPr lang="en-US" sz="1400" dirty="0">
                <a:solidFill>
                  <a:srgbClr val="45535F"/>
                </a:solidFill>
                <a:latin typeface="Helvetica Neue" charset="0"/>
                <a:ea typeface="Helvetica Neue" charset="0"/>
                <a:cs typeface="Helvetica Neue" charset="0"/>
              </a:rPr>
              <a:t>Hub Height (m)</a:t>
            </a:r>
          </a:p>
        </p:txBody>
      </p:sp>
      <p:sp>
        <p:nvSpPr>
          <p:cNvPr id="9" name="TextBox 8">
            <a:extLst>
              <a:ext uri="{FF2B5EF4-FFF2-40B4-BE49-F238E27FC236}">
                <a16:creationId xmlns:a16="http://schemas.microsoft.com/office/drawing/2014/main" id="{6D1C1E0D-9CA4-EF43-9833-81C7197D47C8}"/>
              </a:ext>
            </a:extLst>
          </p:cNvPr>
          <p:cNvSpPr txBox="1"/>
          <p:nvPr/>
        </p:nvSpPr>
        <p:spPr>
          <a:xfrm>
            <a:off x="3162147" y="4493800"/>
            <a:ext cx="679994" cy="507831"/>
          </a:xfrm>
          <a:prstGeom prst="rect">
            <a:avLst/>
          </a:prstGeom>
          <a:noFill/>
        </p:spPr>
        <p:txBody>
          <a:bodyPr wrap="none" rtlCol="0">
            <a:spAutoFit/>
          </a:bodyPr>
          <a:lstStyle/>
          <a:p>
            <a:pPr algn="ctr"/>
            <a:r>
              <a:rPr lang="en-US" sz="1350" b="1" dirty="0">
                <a:solidFill>
                  <a:schemeClr val="accent1">
                    <a:lumMod val="50000"/>
                  </a:schemeClr>
                </a:solidFill>
              </a:rPr>
              <a:t>33m</a:t>
            </a:r>
          </a:p>
          <a:p>
            <a:pPr algn="ctr"/>
            <a:r>
              <a:rPr lang="en-US" sz="1350" b="1" dirty="0">
                <a:solidFill>
                  <a:schemeClr val="accent1">
                    <a:lumMod val="50000"/>
                  </a:schemeClr>
                </a:solidFill>
              </a:rPr>
              <a:t>375kW</a:t>
            </a:r>
          </a:p>
        </p:txBody>
      </p:sp>
      <p:pic>
        <p:nvPicPr>
          <p:cNvPr id="10" name="Picture 9">
            <a:extLst>
              <a:ext uri="{FF2B5EF4-FFF2-40B4-BE49-F238E27FC236}">
                <a16:creationId xmlns:a16="http://schemas.microsoft.com/office/drawing/2014/main" id="{B0611B1A-6552-DB4C-852C-62E0AD950A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5331" y="4736174"/>
            <a:ext cx="623647" cy="992911"/>
          </a:xfrm>
          <a:prstGeom prst="rect">
            <a:avLst/>
          </a:prstGeom>
        </p:spPr>
      </p:pic>
      <p:pic>
        <p:nvPicPr>
          <p:cNvPr id="11" name="Picture 10">
            <a:extLst>
              <a:ext uri="{FF2B5EF4-FFF2-40B4-BE49-F238E27FC236}">
                <a16:creationId xmlns:a16="http://schemas.microsoft.com/office/drawing/2014/main" id="{9981707A-B9B9-684E-93CC-37367DB4DB39}"/>
              </a:ext>
            </a:extLst>
          </p:cNvPr>
          <p:cNvPicPr>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4997316" y="3845620"/>
            <a:ext cx="1228723" cy="1956257"/>
          </a:xfrm>
          <a:prstGeom prst="rect">
            <a:avLst/>
          </a:prstGeom>
        </p:spPr>
      </p:pic>
      <p:pic>
        <p:nvPicPr>
          <p:cNvPr id="12" name="Picture 11">
            <a:extLst>
              <a:ext uri="{FF2B5EF4-FFF2-40B4-BE49-F238E27FC236}">
                <a16:creationId xmlns:a16="http://schemas.microsoft.com/office/drawing/2014/main" id="{369D51C3-270D-B54E-BB4B-2D86262A5BAE}"/>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6129501" y="3112540"/>
            <a:ext cx="1735136" cy="2762519"/>
          </a:xfrm>
          <a:prstGeom prst="rect">
            <a:avLst/>
          </a:prstGeom>
        </p:spPr>
      </p:pic>
      <p:pic>
        <p:nvPicPr>
          <p:cNvPr id="13" name="Picture 12">
            <a:extLst>
              <a:ext uri="{FF2B5EF4-FFF2-40B4-BE49-F238E27FC236}">
                <a16:creationId xmlns:a16="http://schemas.microsoft.com/office/drawing/2014/main" id="{D6EADC0A-FA53-8A4B-8660-2261AAB47F5C}"/>
              </a:ext>
            </a:extLst>
          </p:cNvPr>
          <p:cNvPicPr>
            <a:picLocks noChangeAspect="1"/>
          </p:cNvPicPr>
          <p:nvPr/>
        </p:nvPicPr>
        <p:blipFill>
          <a:blip r:embed="rId6">
            <a:alphaModFix/>
          </a:blip>
          <a:stretch>
            <a:fillRect/>
          </a:stretch>
        </p:blipFill>
        <p:spPr>
          <a:xfrm>
            <a:off x="8014415" y="1178306"/>
            <a:ext cx="3067182" cy="4883279"/>
          </a:xfrm>
          <a:prstGeom prst="rect">
            <a:avLst/>
          </a:prstGeom>
        </p:spPr>
      </p:pic>
      <p:sp>
        <p:nvSpPr>
          <p:cNvPr id="14" name="TextBox 13">
            <a:extLst>
              <a:ext uri="{FF2B5EF4-FFF2-40B4-BE49-F238E27FC236}">
                <a16:creationId xmlns:a16="http://schemas.microsoft.com/office/drawing/2014/main" id="{DEC53484-8C49-2741-9EE2-A1AE9C5F52CF}"/>
              </a:ext>
            </a:extLst>
          </p:cNvPr>
          <p:cNvSpPr txBox="1"/>
          <p:nvPr/>
        </p:nvSpPr>
        <p:spPr>
          <a:xfrm>
            <a:off x="4174569" y="4316957"/>
            <a:ext cx="679994" cy="507831"/>
          </a:xfrm>
          <a:prstGeom prst="rect">
            <a:avLst/>
          </a:prstGeom>
          <a:noFill/>
        </p:spPr>
        <p:txBody>
          <a:bodyPr wrap="none" rtlCol="0">
            <a:spAutoFit/>
          </a:bodyPr>
          <a:lstStyle/>
          <a:p>
            <a:pPr algn="ctr"/>
            <a:r>
              <a:rPr lang="en-US" sz="1350" b="1" dirty="0">
                <a:solidFill>
                  <a:schemeClr val="accent1">
                    <a:lumMod val="50000"/>
                  </a:schemeClr>
                </a:solidFill>
              </a:rPr>
              <a:t>47m</a:t>
            </a:r>
          </a:p>
          <a:p>
            <a:pPr algn="ctr"/>
            <a:r>
              <a:rPr lang="en-US" sz="1350" b="1" dirty="0">
                <a:solidFill>
                  <a:schemeClr val="accent1">
                    <a:lumMod val="50000"/>
                  </a:schemeClr>
                </a:solidFill>
              </a:rPr>
              <a:t>660kW</a:t>
            </a:r>
          </a:p>
        </p:txBody>
      </p:sp>
      <p:sp>
        <p:nvSpPr>
          <p:cNvPr id="15" name="TextBox 14">
            <a:extLst>
              <a:ext uri="{FF2B5EF4-FFF2-40B4-BE49-F238E27FC236}">
                <a16:creationId xmlns:a16="http://schemas.microsoft.com/office/drawing/2014/main" id="{843CCCA6-2901-B848-8449-00EDDA3D3A7B}"/>
              </a:ext>
            </a:extLst>
          </p:cNvPr>
          <p:cNvSpPr txBox="1"/>
          <p:nvPr/>
        </p:nvSpPr>
        <p:spPr>
          <a:xfrm>
            <a:off x="5225995" y="3509047"/>
            <a:ext cx="771365" cy="507831"/>
          </a:xfrm>
          <a:prstGeom prst="rect">
            <a:avLst/>
          </a:prstGeom>
          <a:noFill/>
        </p:spPr>
        <p:txBody>
          <a:bodyPr wrap="none" rtlCol="0">
            <a:spAutoFit/>
          </a:bodyPr>
          <a:lstStyle/>
          <a:p>
            <a:pPr algn="ctr"/>
            <a:r>
              <a:rPr lang="en-US" sz="1350" b="1" dirty="0">
                <a:solidFill>
                  <a:schemeClr val="accent1">
                    <a:lumMod val="50000"/>
                  </a:schemeClr>
                </a:solidFill>
              </a:rPr>
              <a:t>80m</a:t>
            </a:r>
          </a:p>
          <a:p>
            <a:pPr algn="ctr"/>
            <a:r>
              <a:rPr lang="en-US" sz="1350" b="1" dirty="0">
                <a:solidFill>
                  <a:schemeClr val="accent1">
                    <a:lumMod val="50000"/>
                  </a:schemeClr>
                </a:solidFill>
              </a:rPr>
              <a:t>1800kW</a:t>
            </a:r>
          </a:p>
        </p:txBody>
      </p:sp>
      <p:sp>
        <p:nvSpPr>
          <p:cNvPr id="16" name="TextBox 15">
            <a:extLst>
              <a:ext uri="{FF2B5EF4-FFF2-40B4-BE49-F238E27FC236}">
                <a16:creationId xmlns:a16="http://schemas.microsoft.com/office/drawing/2014/main" id="{E8F9EE3F-89B5-5248-905C-E8A71CD693AD}"/>
              </a:ext>
            </a:extLst>
          </p:cNvPr>
          <p:cNvSpPr txBox="1"/>
          <p:nvPr/>
        </p:nvSpPr>
        <p:spPr>
          <a:xfrm>
            <a:off x="6650336" y="2849150"/>
            <a:ext cx="771365" cy="507831"/>
          </a:xfrm>
          <a:prstGeom prst="rect">
            <a:avLst/>
          </a:prstGeom>
          <a:noFill/>
        </p:spPr>
        <p:txBody>
          <a:bodyPr wrap="none" rtlCol="0">
            <a:spAutoFit/>
          </a:bodyPr>
          <a:lstStyle/>
          <a:p>
            <a:pPr algn="ctr"/>
            <a:r>
              <a:rPr lang="en-US" sz="1350" b="1" dirty="0">
                <a:solidFill>
                  <a:schemeClr val="accent1">
                    <a:lumMod val="50000"/>
                  </a:schemeClr>
                </a:solidFill>
              </a:rPr>
              <a:t>101m</a:t>
            </a:r>
          </a:p>
          <a:p>
            <a:pPr algn="ctr"/>
            <a:r>
              <a:rPr lang="en-US" sz="1350" b="1" dirty="0">
                <a:solidFill>
                  <a:schemeClr val="accent1">
                    <a:lumMod val="50000"/>
                  </a:schemeClr>
                </a:solidFill>
              </a:rPr>
              <a:t>2300kW</a:t>
            </a:r>
          </a:p>
        </p:txBody>
      </p:sp>
      <p:sp>
        <p:nvSpPr>
          <p:cNvPr id="17" name="TextBox 16">
            <a:extLst>
              <a:ext uri="{FF2B5EF4-FFF2-40B4-BE49-F238E27FC236}">
                <a16:creationId xmlns:a16="http://schemas.microsoft.com/office/drawing/2014/main" id="{59EB1CEC-ECAC-CF48-B1D5-78733B29B55C}"/>
              </a:ext>
            </a:extLst>
          </p:cNvPr>
          <p:cNvSpPr txBox="1"/>
          <p:nvPr/>
        </p:nvSpPr>
        <p:spPr>
          <a:xfrm>
            <a:off x="7835943" y="2296541"/>
            <a:ext cx="1191352" cy="507831"/>
          </a:xfrm>
          <a:prstGeom prst="rect">
            <a:avLst/>
          </a:prstGeom>
          <a:noFill/>
        </p:spPr>
        <p:txBody>
          <a:bodyPr wrap="none" rtlCol="0">
            <a:spAutoFit/>
          </a:bodyPr>
          <a:lstStyle/>
          <a:p>
            <a:pPr algn="ctr"/>
            <a:r>
              <a:rPr lang="en-US" sz="1350" b="1" dirty="0">
                <a:solidFill>
                  <a:schemeClr val="accent1">
                    <a:lumMod val="50000"/>
                  </a:schemeClr>
                </a:solidFill>
              </a:rPr>
              <a:t>130-141m</a:t>
            </a:r>
          </a:p>
          <a:p>
            <a:pPr algn="ctr"/>
            <a:r>
              <a:rPr lang="en-US" sz="1350" b="1" dirty="0">
                <a:solidFill>
                  <a:schemeClr val="accent1">
                    <a:lumMod val="50000"/>
                  </a:schemeClr>
                </a:solidFill>
              </a:rPr>
              <a:t>3450-4200kW</a:t>
            </a:r>
          </a:p>
        </p:txBody>
      </p:sp>
      <p:sp>
        <p:nvSpPr>
          <p:cNvPr id="18" name="TextBox 17">
            <a:extLst>
              <a:ext uri="{FF2B5EF4-FFF2-40B4-BE49-F238E27FC236}">
                <a16:creationId xmlns:a16="http://schemas.microsoft.com/office/drawing/2014/main" id="{4C9233EA-0305-664C-BF4A-D8CCB3DBD244}"/>
              </a:ext>
            </a:extLst>
          </p:cNvPr>
          <p:cNvSpPr txBox="1"/>
          <p:nvPr/>
        </p:nvSpPr>
        <p:spPr>
          <a:xfrm>
            <a:off x="3051223" y="2538915"/>
            <a:ext cx="1750219" cy="715581"/>
          </a:xfrm>
          <a:prstGeom prst="rect">
            <a:avLst/>
          </a:prstGeom>
          <a:noFill/>
        </p:spPr>
        <p:txBody>
          <a:bodyPr wrap="square" rtlCol="0">
            <a:spAutoFit/>
          </a:bodyPr>
          <a:lstStyle/>
          <a:p>
            <a:r>
              <a:rPr lang="en-US" sz="1350" b="1" dirty="0">
                <a:solidFill>
                  <a:schemeClr val="accent1">
                    <a:lumMod val="50000"/>
                  </a:schemeClr>
                </a:solidFill>
              </a:rPr>
              <a:t>Rotor diameter (m)</a:t>
            </a:r>
          </a:p>
          <a:p>
            <a:r>
              <a:rPr lang="en-US" sz="1350" b="1" dirty="0">
                <a:solidFill>
                  <a:schemeClr val="accent1">
                    <a:lumMod val="50000"/>
                  </a:schemeClr>
                </a:solidFill>
              </a:rPr>
              <a:t>Rating (kW)</a:t>
            </a:r>
          </a:p>
          <a:p>
            <a:endParaRPr lang="en-US" sz="1350" b="1" dirty="0">
              <a:solidFill>
                <a:schemeClr val="accent1">
                  <a:lumMod val="50000"/>
                </a:schemeClr>
              </a:solidFill>
            </a:endParaRPr>
          </a:p>
        </p:txBody>
      </p:sp>
      <p:graphicFrame>
        <p:nvGraphicFramePr>
          <p:cNvPr id="19" name="Chart 18">
            <a:extLst>
              <a:ext uri="{FF2B5EF4-FFF2-40B4-BE49-F238E27FC236}">
                <a16:creationId xmlns:a16="http://schemas.microsoft.com/office/drawing/2014/main" id="{80C77F00-D472-0C47-B5DA-4F3F5E344346}"/>
              </a:ext>
            </a:extLst>
          </p:cNvPr>
          <p:cNvGraphicFramePr>
            <a:graphicFrameLocks/>
          </p:cNvGraphicFramePr>
          <p:nvPr>
            <p:extLst>
              <p:ext uri="{D42A27DB-BD31-4B8C-83A1-F6EECF244321}">
                <p14:modId xmlns:p14="http://schemas.microsoft.com/office/powerpoint/2010/main" val="1335297672"/>
              </p:ext>
            </p:extLst>
          </p:nvPr>
        </p:nvGraphicFramePr>
        <p:xfrm>
          <a:off x="2264677" y="2149856"/>
          <a:ext cx="8208962" cy="3988594"/>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id="{8A44C6E0-ECEF-C54B-BC68-EB4EC66E082B}"/>
              </a:ext>
            </a:extLst>
          </p:cNvPr>
          <p:cNvSpPr txBox="1"/>
          <p:nvPr/>
        </p:nvSpPr>
        <p:spPr>
          <a:xfrm flipH="1">
            <a:off x="6028200" y="6138841"/>
            <a:ext cx="770297" cy="307777"/>
          </a:xfrm>
          <a:prstGeom prst="rect">
            <a:avLst/>
          </a:prstGeom>
          <a:noFill/>
        </p:spPr>
        <p:txBody>
          <a:bodyPr wrap="square" rtlCol="0">
            <a:spAutoFit/>
          </a:bodyPr>
          <a:lstStyle/>
          <a:p>
            <a:r>
              <a:rPr lang="en-US" sz="1400" dirty="0">
                <a:solidFill>
                  <a:srgbClr val="45535F"/>
                </a:solidFill>
                <a:latin typeface="Helvetica Neue" charset="0"/>
                <a:ea typeface="Helvetica Neue" charset="0"/>
                <a:cs typeface="Helvetica Neue" charset="0"/>
              </a:rPr>
              <a:t>YEAR</a:t>
            </a:r>
          </a:p>
        </p:txBody>
      </p:sp>
      <p:sp>
        <p:nvSpPr>
          <p:cNvPr id="22" name="TextBox 21">
            <a:extLst>
              <a:ext uri="{FF2B5EF4-FFF2-40B4-BE49-F238E27FC236}">
                <a16:creationId xmlns:a16="http://schemas.microsoft.com/office/drawing/2014/main" id="{227CF089-8CCC-9648-8103-BF0B9AB9E0D8}"/>
              </a:ext>
            </a:extLst>
          </p:cNvPr>
          <p:cNvSpPr txBox="1"/>
          <p:nvPr/>
        </p:nvSpPr>
        <p:spPr>
          <a:xfrm flipH="1">
            <a:off x="9327230" y="6097691"/>
            <a:ext cx="1244272" cy="300082"/>
          </a:xfrm>
          <a:prstGeom prst="rect">
            <a:avLst/>
          </a:prstGeom>
          <a:noFill/>
        </p:spPr>
        <p:txBody>
          <a:bodyPr wrap="square" rtlCol="0">
            <a:spAutoFit/>
          </a:bodyPr>
          <a:lstStyle/>
          <a:p>
            <a:r>
              <a:rPr lang="en-US" sz="1350" dirty="0">
                <a:solidFill>
                  <a:schemeClr val="accent1">
                    <a:lumMod val="50000"/>
                  </a:schemeClr>
                </a:solidFill>
              </a:rPr>
              <a:t>Expected</a:t>
            </a:r>
          </a:p>
        </p:txBody>
      </p:sp>
      <p:pic>
        <p:nvPicPr>
          <p:cNvPr id="23" name="Picture 22">
            <a:extLst>
              <a:ext uri="{FF2B5EF4-FFF2-40B4-BE49-F238E27FC236}">
                <a16:creationId xmlns:a16="http://schemas.microsoft.com/office/drawing/2014/main" id="{AC672EA8-40CC-9D4D-9EEF-9F969FCD44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74858" y="5555573"/>
            <a:ext cx="183859" cy="173512"/>
          </a:xfrm>
          <a:prstGeom prst="rect">
            <a:avLst/>
          </a:prstGeom>
        </p:spPr>
      </p:pic>
      <p:pic>
        <p:nvPicPr>
          <p:cNvPr id="24" name="Picture 23">
            <a:extLst>
              <a:ext uri="{FF2B5EF4-FFF2-40B4-BE49-F238E27FC236}">
                <a16:creationId xmlns:a16="http://schemas.microsoft.com/office/drawing/2014/main" id="{EE3160C8-0CC3-E741-9721-7886EA8D46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706"/>
          <a:stretch/>
        </p:blipFill>
        <p:spPr>
          <a:xfrm>
            <a:off x="7922898" y="3662745"/>
            <a:ext cx="651242" cy="2146855"/>
          </a:xfrm>
          <a:prstGeom prst="rect">
            <a:avLst/>
          </a:prstGeom>
        </p:spPr>
      </p:pic>
      <p:pic>
        <p:nvPicPr>
          <p:cNvPr id="25" name="Picture 24">
            <a:extLst>
              <a:ext uri="{FF2B5EF4-FFF2-40B4-BE49-F238E27FC236}">
                <a16:creationId xmlns:a16="http://schemas.microsoft.com/office/drawing/2014/main" id="{89EF6AC6-5E62-EC48-9FE1-8CEE15548B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26798" y="5516048"/>
            <a:ext cx="183859" cy="173512"/>
          </a:xfrm>
          <a:prstGeom prst="rect">
            <a:avLst/>
          </a:prstGeom>
        </p:spPr>
      </p:pic>
      <p:sp>
        <p:nvSpPr>
          <p:cNvPr id="26" name="TextBox 25">
            <a:extLst>
              <a:ext uri="{FF2B5EF4-FFF2-40B4-BE49-F238E27FC236}">
                <a16:creationId xmlns:a16="http://schemas.microsoft.com/office/drawing/2014/main" id="{36D2C46C-8503-5648-8C05-59C08C293731}"/>
              </a:ext>
            </a:extLst>
          </p:cNvPr>
          <p:cNvSpPr txBox="1"/>
          <p:nvPr/>
        </p:nvSpPr>
        <p:spPr>
          <a:xfrm>
            <a:off x="2126176" y="6306736"/>
            <a:ext cx="3680273" cy="213585"/>
          </a:xfrm>
          <a:prstGeom prst="rect">
            <a:avLst/>
          </a:prstGeom>
          <a:noFill/>
        </p:spPr>
        <p:txBody>
          <a:bodyPr wrap="square" rtlCol="0">
            <a:spAutoFit/>
          </a:bodyPr>
          <a:lstStyle/>
          <a:p>
            <a:r>
              <a:rPr lang="en-US" sz="788"/>
              <a:t>Ref: Solas Energy Consulting</a:t>
            </a:r>
          </a:p>
        </p:txBody>
      </p:sp>
    </p:spTree>
    <p:extLst>
      <p:ext uri="{BB962C8B-B14F-4D97-AF65-F5344CB8AC3E}">
        <p14:creationId xmlns:p14="http://schemas.microsoft.com/office/powerpoint/2010/main" val="24430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4" descr="A picture containing outdoor, sky, road, ground&#13;&#10;&#13;&#10;Description automatically generated">
            <a:extLst>
              <a:ext uri="{FF2B5EF4-FFF2-40B4-BE49-F238E27FC236}">
                <a16:creationId xmlns:a16="http://schemas.microsoft.com/office/drawing/2014/main" id="{ACEABFA5-607C-8B43-8C2C-6FEC8227D9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DDB0D-E391-8C48-AB84-A72FBC3F82D2}"/>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defTabSz="914400"/>
            <a:r>
              <a:rPr lang="en-US" sz="3600">
                <a:solidFill>
                  <a:schemeClr val="tx1">
                    <a:lumMod val="85000"/>
                    <a:lumOff val="15000"/>
                  </a:schemeClr>
                </a:solidFill>
                <a:latin typeface="+mj-lt"/>
                <a:ea typeface="+mj-ea"/>
                <a:cs typeface="+mj-cs"/>
              </a:rPr>
              <a:t>Size of a Turbine</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4C227A6-89D7-9F4F-8FCB-2C146DEF730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a:solidFill>
                  <a:srgbClr val="FFFFFF"/>
                </a:solidFill>
                <a:latin typeface="+mn-lt"/>
                <a:ea typeface="+mn-ea"/>
                <a:cs typeface="+mn-cs"/>
              </a:rPr>
              <a:t>25-04-20</a:t>
            </a:r>
          </a:p>
        </p:txBody>
      </p:sp>
      <p:sp>
        <p:nvSpPr>
          <p:cNvPr id="5" name="Slide Number Placeholder 4">
            <a:extLst>
              <a:ext uri="{FF2B5EF4-FFF2-40B4-BE49-F238E27FC236}">
                <a16:creationId xmlns:a16="http://schemas.microsoft.com/office/drawing/2014/main" id="{9D998B48-EC26-0547-BF79-BD6F51F7B86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60E4191-B049-AF4C-B31B-63DAE0652CDF}" type="slidenum">
              <a:rPr lang="en-US" sz="1200">
                <a:solidFill>
                  <a:srgbClr val="FFFFFF"/>
                </a:solidFill>
                <a:latin typeface="+mn-lt"/>
                <a:ea typeface="+mn-ea"/>
                <a:cs typeface="+mn-cs"/>
              </a:rPr>
              <a:pPr>
                <a:spcAft>
                  <a:spcPts val="600"/>
                </a:spcAft>
              </a:pPr>
              <a:t>23</a:t>
            </a:fld>
            <a:endParaRPr lang="en-US" sz="1200">
              <a:solidFill>
                <a:srgbClr val="FFFFFF"/>
              </a:solidFill>
              <a:latin typeface="+mn-lt"/>
              <a:ea typeface="+mn-ea"/>
              <a:cs typeface="+mn-cs"/>
            </a:endParaRPr>
          </a:p>
        </p:txBody>
      </p:sp>
    </p:spTree>
    <p:extLst>
      <p:ext uri="{BB962C8B-B14F-4D97-AF65-F5344CB8AC3E}">
        <p14:creationId xmlns:p14="http://schemas.microsoft.com/office/powerpoint/2010/main" val="195531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6B2F-E0ED-6549-9FD5-DB3E68152002}"/>
              </a:ext>
            </a:extLst>
          </p:cNvPr>
          <p:cNvSpPr>
            <a:spLocks noGrp="1"/>
          </p:cNvSpPr>
          <p:nvPr>
            <p:ph type="title"/>
          </p:nvPr>
        </p:nvSpPr>
        <p:spPr/>
        <p:txBody>
          <a:bodyPr/>
          <a:lstStyle/>
          <a:p>
            <a:r>
              <a:rPr lang="en-US" dirty="0"/>
              <a:t>How to Build a Wind Turbine</a:t>
            </a:r>
          </a:p>
        </p:txBody>
      </p:sp>
      <p:sp>
        <p:nvSpPr>
          <p:cNvPr id="3" name="Text Placeholder 2">
            <a:extLst>
              <a:ext uri="{FF2B5EF4-FFF2-40B4-BE49-F238E27FC236}">
                <a16:creationId xmlns:a16="http://schemas.microsoft.com/office/drawing/2014/main" id="{018E94F2-4E5B-864C-BD67-17F3780B10F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65B6FC7-D35A-5D40-8972-091F2CE84643}"/>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13CFD232-ADBF-4D47-8E42-05CFAEBB6EC0}"/>
              </a:ext>
            </a:extLst>
          </p:cNvPr>
          <p:cNvSpPr>
            <a:spLocks noGrp="1"/>
          </p:cNvSpPr>
          <p:nvPr>
            <p:ph type="sldNum" sz="quarter" idx="12"/>
          </p:nvPr>
        </p:nvSpPr>
        <p:spPr/>
        <p:txBody>
          <a:bodyPr/>
          <a:lstStyle/>
          <a:p>
            <a:fld id="{F60E4191-B049-AF4C-B31B-63DAE0652CDF}" type="slidenum">
              <a:rPr lang="en-US" smtClean="0"/>
              <a:pPr/>
              <a:t>24</a:t>
            </a:fld>
            <a:endParaRPr lang="en-US" dirty="0"/>
          </a:p>
        </p:txBody>
      </p:sp>
    </p:spTree>
    <p:extLst>
      <p:ext uri="{BB962C8B-B14F-4D97-AF65-F5344CB8AC3E}">
        <p14:creationId xmlns:p14="http://schemas.microsoft.com/office/powerpoint/2010/main" val="179577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D278-3D49-E94E-AA11-07C62194B7C5}"/>
              </a:ext>
            </a:extLst>
          </p:cNvPr>
          <p:cNvSpPr>
            <a:spLocks noGrp="1"/>
          </p:cNvSpPr>
          <p:nvPr>
            <p:ph type="title"/>
          </p:nvPr>
        </p:nvSpPr>
        <p:spPr/>
        <p:txBody>
          <a:bodyPr/>
          <a:lstStyle/>
          <a:p>
            <a:r>
              <a:rPr lang="en-US" dirty="0"/>
              <a:t>Time Lapse of a Wind Turbine Construction</a:t>
            </a:r>
          </a:p>
        </p:txBody>
      </p:sp>
      <p:sp>
        <p:nvSpPr>
          <p:cNvPr id="3" name="Content Placeholder 2">
            <a:extLst>
              <a:ext uri="{FF2B5EF4-FFF2-40B4-BE49-F238E27FC236}">
                <a16:creationId xmlns:a16="http://schemas.microsoft.com/office/drawing/2014/main" id="{9207CBCE-B369-2F48-BAA7-C787FD6011DC}"/>
              </a:ext>
            </a:extLst>
          </p:cNvPr>
          <p:cNvSpPr>
            <a:spLocks noGrp="1"/>
          </p:cNvSpPr>
          <p:nvPr>
            <p:ph idx="1"/>
          </p:nvPr>
        </p:nvSpPr>
        <p:spPr/>
        <p:txBody>
          <a:bodyPr/>
          <a:lstStyle/>
          <a:p>
            <a:r>
              <a:rPr lang="en-CA" dirty="0"/>
              <a:t>From the Ground Up: Building our energy future, one turbine at a time</a:t>
            </a:r>
            <a:r>
              <a:rPr lang="en-US" dirty="0"/>
              <a:t> – </a:t>
            </a:r>
            <a:r>
              <a:rPr lang="en-US" dirty="0" err="1"/>
              <a:t>MidAmericanEnergyCo</a:t>
            </a:r>
            <a:endParaRPr lang="en-US" dirty="0"/>
          </a:p>
          <a:p>
            <a:pPr lvl="1"/>
            <a:r>
              <a:rPr lang="en-US" dirty="0"/>
              <a:t>Published April 22, 2015</a:t>
            </a:r>
          </a:p>
          <a:p>
            <a:pPr lvl="1"/>
            <a:r>
              <a:rPr lang="en-US" dirty="0"/>
              <a:t>This video is 5 min, 48 seconds</a:t>
            </a:r>
          </a:p>
          <a:p>
            <a:pPr lvl="1"/>
            <a:r>
              <a:rPr lang="en-US" dirty="0"/>
              <a:t>All units are in imperial</a:t>
            </a:r>
          </a:p>
          <a:p>
            <a:r>
              <a:rPr lang="en-US" dirty="0">
                <a:hlinkClick r:id="rId3"/>
              </a:rPr>
              <a:t>https://www.youtube.com/watch?v=84BeVq2Jm88&amp;feature=player_embedded </a:t>
            </a:r>
            <a:endParaRPr lang="en-US" dirty="0"/>
          </a:p>
        </p:txBody>
      </p:sp>
      <p:sp>
        <p:nvSpPr>
          <p:cNvPr id="4" name="Date Placeholder 3">
            <a:extLst>
              <a:ext uri="{FF2B5EF4-FFF2-40B4-BE49-F238E27FC236}">
                <a16:creationId xmlns:a16="http://schemas.microsoft.com/office/drawing/2014/main" id="{0ABF1C15-7BC7-484A-B5B6-44A69FC41EE4}"/>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2A4AFE68-F353-E349-B2AE-B94F82761F34}"/>
              </a:ext>
            </a:extLst>
          </p:cNvPr>
          <p:cNvSpPr>
            <a:spLocks noGrp="1"/>
          </p:cNvSpPr>
          <p:nvPr>
            <p:ph type="sldNum" sz="quarter" idx="12"/>
          </p:nvPr>
        </p:nvSpPr>
        <p:spPr/>
        <p:txBody>
          <a:bodyPr/>
          <a:lstStyle/>
          <a:p>
            <a:fld id="{F60E4191-B049-AF4C-B31B-63DAE0652CDF}" type="slidenum">
              <a:rPr lang="en-US" smtClean="0"/>
              <a:pPr/>
              <a:t>25</a:t>
            </a:fld>
            <a:endParaRPr lang="en-US" dirty="0"/>
          </a:p>
        </p:txBody>
      </p:sp>
      <p:pic>
        <p:nvPicPr>
          <p:cNvPr id="6" name="Picture 5">
            <a:extLst>
              <a:ext uri="{FF2B5EF4-FFF2-40B4-BE49-F238E27FC236}">
                <a16:creationId xmlns:a16="http://schemas.microsoft.com/office/drawing/2014/main" id="{583F71A3-3DB2-3E46-B9BD-104C2E047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3984" y="3768861"/>
            <a:ext cx="5624031" cy="2952616"/>
          </a:xfrm>
          <a:prstGeom prst="rect">
            <a:avLst/>
          </a:prstGeom>
        </p:spPr>
      </p:pic>
    </p:spTree>
    <p:extLst>
      <p:ext uri="{BB962C8B-B14F-4D97-AF65-F5344CB8AC3E}">
        <p14:creationId xmlns:p14="http://schemas.microsoft.com/office/powerpoint/2010/main" val="51573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74D6-7731-8A45-BC97-3AA7CFC3B99A}"/>
              </a:ext>
            </a:extLst>
          </p:cNvPr>
          <p:cNvSpPr>
            <a:spLocks noGrp="1"/>
          </p:cNvSpPr>
          <p:nvPr>
            <p:ph type="title"/>
          </p:nvPr>
        </p:nvSpPr>
        <p:spPr>
          <a:xfrm>
            <a:off x="395713" y="1550389"/>
            <a:ext cx="3515436" cy="3604903"/>
          </a:xfrm>
          <a:noFill/>
          <a:ln w="76200" cmpd="thickThin">
            <a:solidFill>
              <a:srgbClr val="085782"/>
            </a:solidFill>
          </a:ln>
        </p:spPr>
        <p:txBody>
          <a:bodyPr>
            <a:normAutofit/>
          </a:bodyPr>
          <a:lstStyle/>
          <a:p>
            <a:pPr algn="ctr"/>
            <a:r>
              <a:rPr lang="en-US" dirty="0"/>
              <a:t>1. A large hole is dug out for the foundation</a:t>
            </a:r>
          </a:p>
        </p:txBody>
      </p:sp>
      <p:sp>
        <p:nvSpPr>
          <p:cNvPr id="4" name="Date Placeholder 3">
            <a:extLst>
              <a:ext uri="{FF2B5EF4-FFF2-40B4-BE49-F238E27FC236}">
                <a16:creationId xmlns:a16="http://schemas.microsoft.com/office/drawing/2014/main" id="{8526CE04-B385-2244-B73D-95AA54E074A0}"/>
              </a:ext>
            </a:extLst>
          </p:cNvPr>
          <p:cNvSpPr>
            <a:spLocks noGrp="1"/>
          </p:cNvSpPr>
          <p:nvPr>
            <p:ph type="dt" sz="half" idx="10"/>
          </p:nvPr>
        </p:nvSpPr>
        <p:spPr>
          <a:xfrm>
            <a:off x="1271066" y="6381566"/>
            <a:ext cx="2310333" cy="339911"/>
          </a:xfrm>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6E7CD1C8-47B8-234B-87AA-225B7FBB0224}"/>
              </a:ext>
            </a:extLst>
          </p:cNvPr>
          <p:cNvSpPr>
            <a:spLocks noGrp="1"/>
          </p:cNvSpPr>
          <p:nvPr>
            <p:ph type="sldNum" sz="quarter" idx="12"/>
          </p:nvPr>
        </p:nvSpPr>
        <p:spPr>
          <a:xfrm>
            <a:off x="8610601" y="6356352"/>
            <a:ext cx="1573305" cy="365125"/>
          </a:xfrm>
        </p:spPr>
        <p:txBody>
          <a:bodyPr/>
          <a:lstStyle/>
          <a:p>
            <a:fld id="{F60E4191-B049-AF4C-B31B-63DAE0652CDF}" type="slidenum">
              <a:rPr lang="en-US" smtClean="0"/>
              <a:pPr/>
              <a:t>26</a:t>
            </a:fld>
            <a:endParaRPr lang="en-US" dirty="0"/>
          </a:p>
        </p:txBody>
      </p:sp>
      <p:pic>
        <p:nvPicPr>
          <p:cNvPr id="7" name="Content Placeholder 5" descr="DSC07039.JPG">
            <a:extLst>
              <a:ext uri="{FF2B5EF4-FFF2-40B4-BE49-F238E27FC236}">
                <a16:creationId xmlns:a16="http://schemas.microsoft.com/office/drawing/2014/main" id="{A0416CEA-B459-6147-B72D-11A540F6F310}"/>
              </a:ext>
            </a:extLst>
          </p:cNvPr>
          <p:cNvPicPr>
            <a:picLocks noGrp="1" noChangeAspect="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4258148" y="365127"/>
            <a:ext cx="7933852" cy="597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2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53AC4C-84DB-434E-8BED-162920F41525}"/>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BE8FAF5C-95E4-AC41-9164-982A4EC9DE88}"/>
              </a:ext>
            </a:extLst>
          </p:cNvPr>
          <p:cNvSpPr>
            <a:spLocks noGrp="1"/>
          </p:cNvSpPr>
          <p:nvPr>
            <p:ph type="sldNum" sz="quarter" idx="12"/>
          </p:nvPr>
        </p:nvSpPr>
        <p:spPr/>
        <p:txBody>
          <a:bodyPr/>
          <a:lstStyle/>
          <a:p>
            <a:fld id="{F60E4191-B049-AF4C-B31B-63DAE0652CDF}" type="slidenum">
              <a:rPr lang="en-US" smtClean="0"/>
              <a:pPr/>
              <a:t>27</a:t>
            </a:fld>
            <a:endParaRPr lang="en-US" dirty="0"/>
          </a:p>
        </p:txBody>
      </p:sp>
      <p:pic>
        <p:nvPicPr>
          <p:cNvPr id="6" name="Content Placeholder 4" descr="DSC00342.JPG">
            <a:extLst>
              <a:ext uri="{FF2B5EF4-FFF2-40B4-BE49-F238E27FC236}">
                <a16:creationId xmlns:a16="http://schemas.microsoft.com/office/drawing/2014/main" id="{32B22325-C6EC-2C4E-B9FE-96FC15336D2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352982"/>
            <a:ext cx="7856865" cy="58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7" name="Title 1">
            <a:extLst>
              <a:ext uri="{FF2B5EF4-FFF2-40B4-BE49-F238E27FC236}">
                <a16:creationId xmlns:a16="http://schemas.microsoft.com/office/drawing/2014/main" id="{C27F847C-600A-894D-A672-87B6068B5841}"/>
              </a:ext>
            </a:extLst>
          </p:cNvPr>
          <p:cNvSpPr txBox="1">
            <a:spLocks/>
          </p:cNvSpPr>
          <p:nvPr/>
        </p:nvSpPr>
        <p:spPr>
          <a:xfrm>
            <a:off x="8278547" y="1626548"/>
            <a:ext cx="3515436" cy="3604903"/>
          </a:xfrm>
          <a:prstGeom prst="rect">
            <a:avLst/>
          </a:prstGeom>
          <a:noFill/>
          <a:ln w="76200" cmpd="thickThin">
            <a:solidFill>
              <a:srgbClr val="08578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182A9"/>
                </a:solidFill>
                <a:latin typeface="Helvetica Neue" charset="0"/>
                <a:ea typeface="Helvetica Neue" charset="0"/>
                <a:cs typeface="Helvetica Neue" charset="0"/>
              </a:defRPr>
            </a:lvl1pPr>
          </a:lstStyle>
          <a:p>
            <a:pPr algn="ctr"/>
            <a:r>
              <a:rPr lang="en-US" dirty="0"/>
              <a:t>2. Foundation is laid</a:t>
            </a:r>
          </a:p>
        </p:txBody>
      </p:sp>
    </p:spTree>
    <p:extLst>
      <p:ext uri="{BB962C8B-B14F-4D97-AF65-F5344CB8AC3E}">
        <p14:creationId xmlns:p14="http://schemas.microsoft.com/office/powerpoint/2010/main" val="3965787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AE87-A1A9-054C-B20D-57BE69B1B140}"/>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defTabSz="914400"/>
            <a:r>
              <a:rPr lang="en-US" sz="5600" kern="1200">
                <a:solidFill>
                  <a:schemeClr val="tx1"/>
                </a:solidFill>
                <a:latin typeface="+mj-lt"/>
                <a:ea typeface="+mj-ea"/>
                <a:cs typeface="+mj-cs"/>
              </a:rPr>
              <a:t>3. Blades are transported to the site</a:t>
            </a:r>
          </a:p>
        </p:txBody>
      </p:sp>
      <p:sp>
        <p:nvSpPr>
          <p:cNvPr id="3" name="Content Placeholder 2">
            <a:extLst>
              <a:ext uri="{FF2B5EF4-FFF2-40B4-BE49-F238E27FC236}">
                <a16:creationId xmlns:a16="http://schemas.microsoft.com/office/drawing/2014/main" id="{3D11A063-6A27-3149-8274-DA0E4AC9CEF8}"/>
              </a:ext>
            </a:extLst>
          </p:cNvPr>
          <p:cNvSpPr>
            <a:spLocks noGrp="1"/>
          </p:cNvSpPr>
          <p:nvPr>
            <p:ph idx="1"/>
          </p:nvPr>
        </p:nvSpPr>
        <p:spPr>
          <a:xfrm>
            <a:off x="609600" y="5702709"/>
            <a:ext cx="10923638" cy="521109"/>
          </a:xfrm>
        </p:spPr>
        <p:txBody>
          <a:bodyPr vert="horz" lIns="91440" tIns="45720" rIns="91440" bIns="45720" rtlCol="0">
            <a:normAutofit/>
          </a:bodyPr>
          <a:lstStyle/>
          <a:p>
            <a:pPr marL="0" indent="0" defTabSz="914400">
              <a:spcBef>
                <a:spcPts val="1000"/>
              </a:spcBef>
              <a:buNone/>
            </a:pPr>
            <a:r>
              <a:rPr lang="en-US" sz="2400" kern="1200">
                <a:solidFill>
                  <a:schemeClr val="tx1"/>
                </a:solidFill>
                <a:latin typeface="+mn-lt"/>
                <a:ea typeface="+mn-ea"/>
                <a:cs typeface="+mn-cs"/>
              </a:rPr>
              <a:t>A single turbine blade is commonly 40 meters long!</a:t>
            </a:r>
          </a:p>
        </p:txBody>
      </p:sp>
      <p:pic>
        <p:nvPicPr>
          <p:cNvPr id="6" name="Picture 5" descr="A train traveling down train tracks near a forest&#13;&#10;&#13;&#10;Description automatically generated">
            <a:extLst>
              <a:ext uri="{FF2B5EF4-FFF2-40B4-BE49-F238E27FC236}">
                <a16:creationId xmlns:a16="http://schemas.microsoft.com/office/drawing/2014/main" id="{AA08FAC8-4BE8-E94F-BCE4-51F2DD471CE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descr="moving blades2.jpg">
            <a:extLst>
              <a:ext uri="{FF2B5EF4-FFF2-40B4-BE49-F238E27FC236}">
                <a16:creationId xmlns:a16="http://schemas.microsoft.com/office/drawing/2014/main" id="{443A975F-B155-614A-BD3D-49F26F1217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D6A9B24F-3740-F648-8F38-0C32DE8A5CCE}"/>
              </a:ext>
            </a:extLst>
          </p:cNvPr>
          <p:cNvSpPr>
            <a:spLocks noGrp="1"/>
          </p:cNvSpPr>
          <p:nvPr>
            <p:ph type="dt" sz="half" idx="10"/>
          </p:nvPr>
        </p:nvSpPr>
        <p:spPr>
          <a:xfrm>
            <a:off x="1079879" y="6356350"/>
            <a:ext cx="2974232" cy="365125"/>
          </a:xfrm>
        </p:spPr>
        <p:txBody>
          <a:bodyPr vert="horz" lIns="91440" tIns="45720" rIns="91440" bIns="45720" rtlCol="0" anchor="ctr">
            <a:normAutofit/>
          </a:bodyPr>
          <a:lstStyle/>
          <a:p>
            <a:pPr defTabSz="914400">
              <a:spcAft>
                <a:spcPts val="600"/>
              </a:spcAft>
            </a:pPr>
            <a:r>
              <a:rPr lang="en-US" sz="1200" dirty="0">
                <a:solidFill>
                  <a:schemeClr val="tx1"/>
                </a:solidFill>
                <a:latin typeface="+mn-lt"/>
                <a:ea typeface="+mn-ea"/>
                <a:cs typeface="+mn-cs"/>
              </a:rPr>
              <a:t>25-04-20</a:t>
            </a:r>
          </a:p>
        </p:txBody>
      </p:sp>
      <p:sp>
        <p:nvSpPr>
          <p:cNvPr id="5" name="Slide Number Placeholder 4">
            <a:extLst>
              <a:ext uri="{FF2B5EF4-FFF2-40B4-BE49-F238E27FC236}">
                <a16:creationId xmlns:a16="http://schemas.microsoft.com/office/drawing/2014/main" id="{27D0996F-7D84-874D-9138-9A941563F6E3}"/>
              </a:ext>
            </a:extLst>
          </p:cNvPr>
          <p:cNvSpPr>
            <a:spLocks noGrp="1"/>
          </p:cNvSpPr>
          <p:nvPr>
            <p:ph type="sldNum" sz="quarter" idx="12"/>
          </p:nvPr>
        </p:nvSpPr>
        <p:spPr>
          <a:xfrm>
            <a:off x="9756698" y="6380139"/>
            <a:ext cx="614464" cy="365125"/>
          </a:xfrm>
        </p:spPr>
        <p:txBody>
          <a:bodyPr vert="horz" lIns="91440" tIns="45720" rIns="91440" bIns="45720" rtlCol="0" anchor="ctr">
            <a:normAutofit/>
          </a:bodyPr>
          <a:lstStyle/>
          <a:p>
            <a:pPr defTabSz="914400">
              <a:spcAft>
                <a:spcPts val="600"/>
              </a:spcAft>
            </a:pPr>
            <a:r>
              <a:rPr lang="en-US" sz="1200" dirty="0">
                <a:solidFill>
                  <a:schemeClr val="tx1"/>
                </a:solidFill>
                <a:latin typeface="+mn-lt"/>
                <a:ea typeface="+mn-ea"/>
                <a:cs typeface="+mn-cs"/>
              </a:rPr>
              <a:t>28</a:t>
            </a:r>
          </a:p>
        </p:txBody>
      </p:sp>
    </p:spTree>
    <p:extLst>
      <p:ext uri="{BB962C8B-B14F-4D97-AF65-F5344CB8AC3E}">
        <p14:creationId xmlns:p14="http://schemas.microsoft.com/office/powerpoint/2010/main" val="187457841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oving blade.jpg">
            <a:extLst>
              <a:ext uri="{FF2B5EF4-FFF2-40B4-BE49-F238E27FC236}">
                <a16:creationId xmlns:a16="http://schemas.microsoft.com/office/drawing/2014/main" id="{2612B649-71DA-6A42-90CC-B679D2539F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74236616-173E-A149-9231-1B37CF82CE13}"/>
              </a:ext>
            </a:extLst>
          </p:cNvPr>
          <p:cNvSpPr>
            <a:spLocks noGrp="1"/>
          </p:cNvSpPr>
          <p:nvPr>
            <p:ph type="dt" sz="half" idx="10"/>
          </p:nvPr>
        </p:nvSpPr>
        <p:spPr>
          <a:xfrm>
            <a:off x="1271066" y="6381566"/>
            <a:ext cx="2310333" cy="339911"/>
          </a:xfrm>
        </p:spPr>
        <p:txBody>
          <a:bodyPr/>
          <a:lstStyle/>
          <a:p>
            <a:r>
              <a:rPr lang="en-CA" dirty="0">
                <a:solidFill>
                  <a:schemeClr val="bg1"/>
                </a:solidFill>
              </a:rPr>
              <a:t>25-04-20</a:t>
            </a:r>
            <a:endParaRPr lang="en-US" dirty="0">
              <a:solidFill>
                <a:schemeClr val="bg1"/>
              </a:solidFill>
            </a:endParaRPr>
          </a:p>
        </p:txBody>
      </p:sp>
      <p:sp>
        <p:nvSpPr>
          <p:cNvPr id="5" name="Slide Number Placeholder 4">
            <a:extLst>
              <a:ext uri="{FF2B5EF4-FFF2-40B4-BE49-F238E27FC236}">
                <a16:creationId xmlns:a16="http://schemas.microsoft.com/office/drawing/2014/main" id="{C499D426-F7F5-1844-9250-6FCE323FCF94}"/>
              </a:ext>
            </a:extLst>
          </p:cNvPr>
          <p:cNvSpPr>
            <a:spLocks noGrp="1"/>
          </p:cNvSpPr>
          <p:nvPr>
            <p:ph type="sldNum" sz="quarter" idx="12"/>
          </p:nvPr>
        </p:nvSpPr>
        <p:spPr>
          <a:xfrm>
            <a:off x="8610601" y="6356352"/>
            <a:ext cx="1573305" cy="365125"/>
          </a:xfrm>
        </p:spPr>
        <p:txBody>
          <a:bodyPr/>
          <a:lstStyle/>
          <a:p>
            <a:fld id="{F60E4191-B049-AF4C-B31B-63DAE0652CDF}" type="slidenum">
              <a:rPr lang="en-US" smtClean="0">
                <a:solidFill>
                  <a:schemeClr val="bg1"/>
                </a:solidFill>
              </a:rPr>
              <a:pPr/>
              <a:t>29</a:t>
            </a:fld>
            <a:endParaRPr lang="en-US" dirty="0">
              <a:solidFill>
                <a:schemeClr val="bg1"/>
              </a:solidFill>
            </a:endParaRPr>
          </a:p>
        </p:txBody>
      </p:sp>
      <p:sp>
        <p:nvSpPr>
          <p:cNvPr id="2" name="Oval 1">
            <a:extLst>
              <a:ext uri="{FF2B5EF4-FFF2-40B4-BE49-F238E27FC236}">
                <a16:creationId xmlns:a16="http://schemas.microsoft.com/office/drawing/2014/main" id="{BCF6FDA4-2A3B-D241-A5B0-25E88D5DE907}"/>
              </a:ext>
            </a:extLst>
          </p:cNvPr>
          <p:cNvSpPr/>
          <p:nvPr/>
        </p:nvSpPr>
        <p:spPr>
          <a:xfrm>
            <a:off x="0" y="0"/>
            <a:ext cx="4223657" cy="4184652"/>
          </a:xfrm>
          <a:prstGeom prst="ellipse">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The long blades require caution during transportation as corners are difficult to navigate</a:t>
            </a:r>
          </a:p>
          <a:p>
            <a:pPr algn="ctr"/>
            <a:endParaRPr lang="en-US" dirty="0"/>
          </a:p>
        </p:txBody>
      </p:sp>
    </p:spTree>
    <p:extLst>
      <p:ext uri="{BB962C8B-B14F-4D97-AF65-F5344CB8AC3E}">
        <p14:creationId xmlns:p14="http://schemas.microsoft.com/office/powerpoint/2010/main" val="98758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65A5-02DB-DC47-AAFA-728923CFCAAD}"/>
              </a:ext>
            </a:extLst>
          </p:cNvPr>
          <p:cNvSpPr>
            <a:spLocks noGrp="1"/>
          </p:cNvSpPr>
          <p:nvPr>
            <p:ph type="title"/>
          </p:nvPr>
        </p:nvSpPr>
        <p:spPr/>
        <p:txBody>
          <a:bodyPr/>
          <a:lstStyle/>
          <a:p>
            <a:r>
              <a:rPr lang="en-US" dirty="0"/>
              <a:t>Video on Wind Energy</a:t>
            </a:r>
          </a:p>
        </p:txBody>
      </p:sp>
      <p:sp>
        <p:nvSpPr>
          <p:cNvPr id="3" name="Content Placeholder 2">
            <a:extLst>
              <a:ext uri="{FF2B5EF4-FFF2-40B4-BE49-F238E27FC236}">
                <a16:creationId xmlns:a16="http://schemas.microsoft.com/office/drawing/2014/main" id="{FF9203D4-ED90-BF41-8CC0-2673275A218F}"/>
              </a:ext>
            </a:extLst>
          </p:cNvPr>
          <p:cNvSpPr>
            <a:spLocks noGrp="1"/>
          </p:cNvSpPr>
          <p:nvPr>
            <p:ph idx="1"/>
          </p:nvPr>
        </p:nvSpPr>
        <p:spPr/>
        <p:txBody>
          <a:bodyPr/>
          <a:lstStyle/>
          <a:p>
            <a:r>
              <a:rPr lang="en-US" dirty="0"/>
              <a:t>Wind Power 101 – </a:t>
            </a:r>
            <a:r>
              <a:rPr lang="en-US" dirty="0" err="1"/>
              <a:t>StudentEnergy</a:t>
            </a:r>
            <a:endParaRPr lang="en-US" dirty="0"/>
          </a:p>
          <a:p>
            <a:pPr lvl="1"/>
            <a:r>
              <a:rPr lang="en-US" dirty="0"/>
              <a:t>Published December 1, 2014</a:t>
            </a:r>
          </a:p>
          <a:p>
            <a:pPr lvl="1"/>
            <a:r>
              <a:rPr lang="en-US" dirty="0"/>
              <a:t>This video is 1 min, 46 seconds</a:t>
            </a:r>
          </a:p>
          <a:p>
            <a:r>
              <a:rPr lang="en-US" dirty="0">
                <a:hlinkClick r:id="rId3"/>
              </a:rPr>
              <a:t>https://www.youtube.com/watch?v=Z5c50-_hcD0</a:t>
            </a:r>
            <a:r>
              <a:rPr lang="en-US" dirty="0"/>
              <a:t> </a:t>
            </a:r>
          </a:p>
          <a:p>
            <a:endParaRPr lang="en-US" dirty="0"/>
          </a:p>
          <a:p>
            <a:r>
              <a:rPr lang="en-US" dirty="0"/>
              <a:t>Wind power is now the cheapest form of electricity</a:t>
            </a:r>
          </a:p>
        </p:txBody>
      </p:sp>
      <p:sp>
        <p:nvSpPr>
          <p:cNvPr id="4" name="Date Placeholder 3">
            <a:extLst>
              <a:ext uri="{FF2B5EF4-FFF2-40B4-BE49-F238E27FC236}">
                <a16:creationId xmlns:a16="http://schemas.microsoft.com/office/drawing/2014/main" id="{6B86C9FA-8887-DE45-A072-C4BC6DADB32D}"/>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AFD60F37-A2E5-FF41-9B31-410601CB8156}"/>
              </a:ext>
            </a:extLst>
          </p:cNvPr>
          <p:cNvSpPr>
            <a:spLocks noGrp="1"/>
          </p:cNvSpPr>
          <p:nvPr>
            <p:ph type="sldNum" sz="quarter" idx="12"/>
          </p:nvPr>
        </p:nvSpPr>
        <p:spPr/>
        <p:txBody>
          <a:bodyPr/>
          <a:lstStyle/>
          <a:p>
            <a:fld id="{F60E4191-B049-AF4C-B31B-63DAE0652CDF}" type="slidenum">
              <a:rPr lang="en-US" smtClean="0"/>
              <a:pPr/>
              <a:t>3</a:t>
            </a:fld>
            <a:endParaRPr lang="en-US" dirty="0"/>
          </a:p>
        </p:txBody>
      </p:sp>
    </p:spTree>
    <p:extLst>
      <p:ext uri="{BB962C8B-B14F-4D97-AF65-F5344CB8AC3E}">
        <p14:creationId xmlns:p14="http://schemas.microsoft.com/office/powerpoint/2010/main" val="190492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schnabel2.jpg">
            <a:extLst>
              <a:ext uri="{FF2B5EF4-FFF2-40B4-BE49-F238E27FC236}">
                <a16:creationId xmlns:a16="http://schemas.microsoft.com/office/drawing/2014/main" id="{598C3AB2-3B91-6442-8A86-FF29DBFC57C0}"/>
              </a:ext>
            </a:extLst>
          </p:cNvPr>
          <p:cNvPicPr>
            <a:picLocks noGrp="1" noChangeAspect="1"/>
          </p:cNvPicPr>
          <p:nvPr/>
        </p:nvPicPr>
        <p:blipFill rotWithShape="1">
          <a:blip r:embed="rId3" cstate="email">
            <a:extLst>
              <a:ext uri="{28A0092B-C50C-407E-A947-70E740481C1C}">
                <a14:useLocalDpi xmlns:a14="http://schemas.microsoft.com/office/drawing/2010/main"/>
              </a:ext>
            </a:extLst>
          </a:blip>
          <a:srcRect l="-226"/>
          <a:stretch/>
        </p:blipFill>
        <p:spPr bwMode="auto">
          <a:xfrm>
            <a:off x="-1" y="0"/>
            <a:ext cx="12192001" cy="68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8" name="Picture 7">
            <a:extLst>
              <a:ext uri="{FF2B5EF4-FFF2-40B4-BE49-F238E27FC236}">
                <a16:creationId xmlns:a16="http://schemas.microsoft.com/office/drawing/2014/main" id="{146D49F2-4855-D546-B260-47AB6677B7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4" y="6197600"/>
            <a:ext cx="873125" cy="682626"/>
          </a:xfrm>
          <a:prstGeom prst="rect">
            <a:avLst/>
          </a:prstGeom>
        </p:spPr>
      </p:pic>
      <p:sp>
        <p:nvSpPr>
          <p:cNvPr id="4" name="Date Placeholder 3">
            <a:extLst>
              <a:ext uri="{FF2B5EF4-FFF2-40B4-BE49-F238E27FC236}">
                <a16:creationId xmlns:a16="http://schemas.microsoft.com/office/drawing/2014/main" id="{B786A6B6-E3F0-D345-952D-DADC77740B3E}"/>
              </a:ext>
            </a:extLst>
          </p:cNvPr>
          <p:cNvSpPr>
            <a:spLocks noGrp="1"/>
          </p:cNvSpPr>
          <p:nvPr>
            <p:ph type="dt" sz="half" idx="10"/>
          </p:nvPr>
        </p:nvSpPr>
        <p:spPr>
          <a:xfrm>
            <a:off x="1271066" y="6381566"/>
            <a:ext cx="2310333" cy="339911"/>
          </a:xfrm>
        </p:spPr>
        <p:txBody>
          <a:bodyPr/>
          <a:lstStyle/>
          <a:p>
            <a:r>
              <a:rPr lang="en-CA" dirty="0">
                <a:solidFill>
                  <a:schemeClr val="bg1"/>
                </a:solidFill>
              </a:rPr>
              <a:t>25-04-20</a:t>
            </a:r>
            <a:endParaRPr lang="en-US" dirty="0">
              <a:solidFill>
                <a:schemeClr val="bg1"/>
              </a:solidFill>
            </a:endParaRPr>
          </a:p>
        </p:txBody>
      </p:sp>
      <p:sp>
        <p:nvSpPr>
          <p:cNvPr id="5" name="Slide Number Placeholder 4">
            <a:extLst>
              <a:ext uri="{FF2B5EF4-FFF2-40B4-BE49-F238E27FC236}">
                <a16:creationId xmlns:a16="http://schemas.microsoft.com/office/drawing/2014/main" id="{748384AF-8D0A-BD4C-8529-B99645492120}"/>
              </a:ext>
            </a:extLst>
          </p:cNvPr>
          <p:cNvSpPr>
            <a:spLocks noGrp="1"/>
          </p:cNvSpPr>
          <p:nvPr>
            <p:ph type="sldNum" sz="quarter" idx="12"/>
          </p:nvPr>
        </p:nvSpPr>
        <p:spPr>
          <a:xfrm>
            <a:off x="8610601" y="6356352"/>
            <a:ext cx="1573305" cy="365125"/>
          </a:xfrm>
        </p:spPr>
        <p:txBody>
          <a:bodyPr/>
          <a:lstStyle/>
          <a:p>
            <a:fld id="{F60E4191-B049-AF4C-B31B-63DAE0652CDF}" type="slidenum">
              <a:rPr lang="en-US" smtClean="0">
                <a:solidFill>
                  <a:schemeClr val="bg1"/>
                </a:solidFill>
              </a:rPr>
              <a:pPr/>
              <a:t>30</a:t>
            </a:fld>
            <a:endParaRPr lang="en-US" dirty="0">
              <a:solidFill>
                <a:schemeClr val="bg1"/>
              </a:solidFill>
            </a:endParaRPr>
          </a:p>
        </p:txBody>
      </p:sp>
      <p:pic>
        <p:nvPicPr>
          <p:cNvPr id="10" name="Picture 9" descr="A close up of a logo&#13;&#10;&#13;&#10;Description automatically generated">
            <a:extLst>
              <a:ext uri="{FF2B5EF4-FFF2-40B4-BE49-F238E27FC236}">
                <a16:creationId xmlns:a16="http://schemas.microsoft.com/office/drawing/2014/main" id="{2675F66B-97FB-4F44-AA28-2A03134B28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9878" y="6373726"/>
            <a:ext cx="1307471" cy="330374"/>
          </a:xfrm>
          <a:prstGeom prst="rect">
            <a:avLst/>
          </a:prstGeom>
        </p:spPr>
      </p:pic>
      <p:sp>
        <p:nvSpPr>
          <p:cNvPr id="14" name="Oval 13">
            <a:extLst>
              <a:ext uri="{FF2B5EF4-FFF2-40B4-BE49-F238E27FC236}">
                <a16:creationId xmlns:a16="http://schemas.microsoft.com/office/drawing/2014/main" id="{1DB56876-95D9-A949-AE46-38FB6B36B2BA}"/>
              </a:ext>
            </a:extLst>
          </p:cNvPr>
          <p:cNvSpPr/>
          <p:nvPr/>
        </p:nvSpPr>
        <p:spPr>
          <a:xfrm>
            <a:off x="7968343" y="2695574"/>
            <a:ext cx="4223657" cy="4184652"/>
          </a:xfrm>
          <a:prstGeom prst="ellipse">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182A9"/>
                </a:solidFill>
                <a:latin typeface="Helvetica Neue" panose="02000503000000020004" pitchFamily="2" charset="0"/>
                <a:ea typeface="Helvetica Neue" panose="02000503000000020004" pitchFamily="2" charset="0"/>
                <a:cs typeface="Helvetica Neue" panose="02000503000000020004" pitchFamily="2" charset="0"/>
              </a:rPr>
              <a:t>4. Tower sections are transported to the site</a:t>
            </a:r>
          </a:p>
          <a:p>
            <a:pPr algn="ctr"/>
            <a:r>
              <a:rPr lang="en-US" sz="2400" dirty="0">
                <a:solidFill>
                  <a:srgbClr val="45535F"/>
                </a:solidFill>
              </a:rPr>
              <a:t>This photo shows one tower section being transported</a:t>
            </a:r>
          </a:p>
          <a:p>
            <a:pPr algn="ctr"/>
            <a:endParaRPr lang="en-US" dirty="0"/>
          </a:p>
        </p:txBody>
      </p:sp>
    </p:spTree>
    <p:extLst>
      <p:ext uri="{BB962C8B-B14F-4D97-AF65-F5344CB8AC3E}">
        <p14:creationId xmlns:p14="http://schemas.microsoft.com/office/powerpoint/2010/main" val="131754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06AE86-06E2-E140-81B5-1CCA7483C2B7}"/>
              </a:ext>
            </a:extLst>
          </p:cNvPr>
          <p:cNvSpPr>
            <a:spLocks noGrp="1"/>
          </p:cNvSpPr>
          <p:nvPr>
            <p:ph type="title"/>
          </p:nvPr>
        </p:nvSpPr>
        <p:spPr>
          <a:xfrm>
            <a:off x="5021821" y="3812954"/>
            <a:ext cx="6465287" cy="1516014"/>
          </a:xfrm>
        </p:spPr>
        <p:txBody>
          <a:bodyPr vert="horz" lIns="91440" tIns="45720" rIns="91440" bIns="45720" rtlCol="0" anchor="b">
            <a:normAutofit/>
          </a:bodyPr>
          <a:lstStyle/>
          <a:p>
            <a:pPr defTabSz="914400"/>
            <a:r>
              <a:rPr lang="en-US" sz="4800" kern="1200">
                <a:solidFill>
                  <a:srgbClr val="FFFFFF"/>
                </a:solidFill>
                <a:latin typeface="+mj-lt"/>
                <a:ea typeface="+mj-ea"/>
                <a:cs typeface="+mj-cs"/>
              </a:rPr>
              <a:t>5. Installing the turbine</a:t>
            </a:r>
          </a:p>
        </p:txBody>
      </p:sp>
      <p:pic>
        <p:nvPicPr>
          <p:cNvPr id="6" name="Content Placeholder 5" descr="IMG_5561.JPG">
            <a:extLst>
              <a:ext uri="{FF2B5EF4-FFF2-40B4-BE49-F238E27FC236}">
                <a16:creationId xmlns:a16="http://schemas.microsoft.com/office/drawing/2014/main" id="{B5DE2990-7C5B-7340-B1DA-CCDCFC58ED5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2" b="-2"/>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G_5525.JPG">
            <a:extLst>
              <a:ext uri="{FF2B5EF4-FFF2-40B4-BE49-F238E27FC236}">
                <a16:creationId xmlns:a16="http://schemas.microsoft.com/office/drawing/2014/main" id="{EB4A1FE8-2300-0741-9B50-D7BE646F3C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0B2EDE6C-053F-DD4A-8262-8897E0E22832}"/>
              </a:ext>
            </a:extLst>
          </p:cNvPr>
          <p:cNvSpPr>
            <a:spLocks noGrp="1"/>
          </p:cNvSpPr>
          <p:nvPr>
            <p:ph type="dt" sz="half" idx="10"/>
          </p:nvPr>
        </p:nvSpPr>
        <p:spPr>
          <a:xfrm>
            <a:off x="863545" y="6529442"/>
            <a:ext cx="2743200" cy="306928"/>
          </a:xfrm>
        </p:spPr>
        <p:txBody>
          <a:bodyPr vert="horz" lIns="91440" tIns="45720" rIns="91440" bIns="45720" rtlCol="0" anchor="ctr">
            <a:normAutofit/>
          </a:bodyPr>
          <a:lstStyle/>
          <a:p>
            <a:pPr defTabSz="914400">
              <a:spcAft>
                <a:spcPts val="600"/>
              </a:spcAft>
            </a:pPr>
            <a:r>
              <a:rPr lang="en-US" sz="1200" dirty="0">
                <a:solidFill>
                  <a:schemeClr val="tx1">
                    <a:tint val="75000"/>
                  </a:schemeClr>
                </a:solidFill>
                <a:latin typeface="+mn-lt"/>
                <a:ea typeface="+mn-ea"/>
                <a:cs typeface="+mn-cs"/>
              </a:rPr>
              <a:t>25-04-20</a:t>
            </a:r>
          </a:p>
        </p:txBody>
      </p:sp>
      <p:pic>
        <p:nvPicPr>
          <p:cNvPr id="8" name="Picture 7" descr="picture6">
            <a:extLst>
              <a:ext uri="{FF2B5EF4-FFF2-40B4-BE49-F238E27FC236}">
                <a16:creationId xmlns:a16="http://schemas.microsoft.com/office/drawing/2014/main" id="{A385097D-386F-EF46-9A77-A01B69A02B0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 b="-1"/>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9749B5D-4965-7F4E-9277-D32D036975A9}"/>
              </a:ext>
            </a:extLst>
          </p:cNvPr>
          <p:cNvSpPr>
            <a:spLocks noGrp="1"/>
          </p:cNvSpPr>
          <p:nvPr>
            <p:ph type="sldNum" sz="quarter" idx="12"/>
          </p:nvPr>
        </p:nvSpPr>
        <p:spPr>
          <a:xfrm>
            <a:off x="7759567" y="6536267"/>
            <a:ext cx="2743200" cy="306928"/>
          </a:xfrm>
        </p:spPr>
        <p:txBody>
          <a:bodyPr vert="horz" lIns="91440" tIns="45720" rIns="91440" bIns="45720" rtlCol="0" anchor="ctr">
            <a:normAutofit/>
          </a:bodyPr>
          <a:lstStyle/>
          <a:p>
            <a:pPr defTabSz="914400">
              <a:spcAft>
                <a:spcPts val="600"/>
              </a:spcAft>
            </a:pPr>
            <a:fld id="{F60E4191-B049-AF4C-B31B-63DAE0652CDF}" type="slidenum">
              <a:rPr lang="en-US" sz="1200" smtClean="0">
                <a:solidFill>
                  <a:schemeClr val="tx1">
                    <a:tint val="75000"/>
                  </a:schemeClr>
                </a:solidFill>
                <a:latin typeface="+mn-lt"/>
                <a:ea typeface="+mn-ea"/>
                <a:cs typeface="+mn-cs"/>
              </a:rPr>
              <a:pPr defTabSz="914400">
                <a:spcAft>
                  <a:spcPts val="600"/>
                </a:spcAft>
              </a:pPr>
              <a:t>31</a:t>
            </a:fld>
            <a:r>
              <a:rPr lang="en-US" sz="1200" dirty="0">
                <a:solidFill>
                  <a:schemeClr val="tx1">
                    <a:tint val="75000"/>
                  </a:schemeClr>
                </a:solidFill>
                <a:latin typeface="+mn-lt"/>
                <a:ea typeface="+mn-ea"/>
                <a:cs typeface="+mn-cs"/>
              </a:rPr>
              <a:t>1</a:t>
            </a:r>
          </a:p>
        </p:txBody>
      </p:sp>
    </p:spTree>
    <p:extLst>
      <p:ext uri="{BB962C8B-B14F-4D97-AF65-F5344CB8AC3E}">
        <p14:creationId xmlns:p14="http://schemas.microsoft.com/office/powerpoint/2010/main" val="3006145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picture10">
            <a:extLst>
              <a:ext uri="{FF2B5EF4-FFF2-40B4-BE49-F238E27FC236}">
                <a16:creationId xmlns:a16="http://schemas.microsoft.com/office/drawing/2014/main" id="{22BB3EB8-3649-B14E-98E4-9C3F24C566EF}"/>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b="-2"/>
          <a:stretch/>
        </p:blipFill>
        <p:spPr bwMode="auto">
          <a:xfrm>
            <a:off x="321731" y="321732"/>
            <a:ext cx="5728548" cy="62145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14">
            <a:extLst>
              <a:ext uri="{FF2B5EF4-FFF2-40B4-BE49-F238E27FC236}">
                <a16:creationId xmlns:a16="http://schemas.microsoft.com/office/drawing/2014/main" id="{42762D46-0A46-3948-ADFD-C6C5111117E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2"/>
          <a:stretch/>
        </p:blipFill>
        <p:spPr bwMode="auto">
          <a:xfrm>
            <a:off x="6141721" y="321732"/>
            <a:ext cx="5728547" cy="62145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E3A72BBD-D975-4347-8B15-FA0FD5B22CB9}"/>
              </a:ext>
            </a:extLst>
          </p:cNvPr>
          <p:cNvSpPr>
            <a:spLocks noGrp="1"/>
          </p:cNvSpPr>
          <p:nvPr>
            <p:ph type="dt" sz="half" idx="10"/>
          </p:nvPr>
        </p:nvSpPr>
        <p:spPr>
          <a:xfrm>
            <a:off x="930512" y="6557043"/>
            <a:ext cx="2743200" cy="274320"/>
          </a:xfrm>
        </p:spPr>
        <p:txBody>
          <a:bodyPr vert="horz" lIns="91440" tIns="45720" rIns="91440" bIns="45720" rtlCol="0" anchor="ctr">
            <a:normAutofit/>
          </a:bodyPr>
          <a:lstStyle/>
          <a:p>
            <a:pPr defTabSz="914400">
              <a:spcAft>
                <a:spcPts val="600"/>
              </a:spcAft>
            </a:pPr>
            <a:r>
              <a:rPr lang="en-US" sz="1200" dirty="0">
                <a:solidFill>
                  <a:schemeClr val="tx1">
                    <a:tint val="75000"/>
                  </a:schemeClr>
                </a:solidFill>
                <a:latin typeface="+mn-lt"/>
                <a:ea typeface="+mn-ea"/>
                <a:cs typeface="+mn-cs"/>
              </a:rPr>
              <a:t>25-04-20</a:t>
            </a:r>
          </a:p>
        </p:txBody>
      </p:sp>
      <p:sp>
        <p:nvSpPr>
          <p:cNvPr id="5" name="Slide Number Placeholder 4">
            <a:extLst>
              <a:ext uri="{FF2B5EF4-FFF2-40B4-BE49-F238E27FC236}">
                <a16:creationId xmlns:a16="http://schemas.microsoft.com/office/drawing/2014/main" id="{D100BBCA-D8BC-094E-97BA-02BF2108DF78}"/>
              </a:ext>
            </a:extLst>
          </p:cNvPr>
          <p:cNvSpPr>
            <a:spLocks noGrp="1"/>
          </p:cNvSpPr>
          <p:nvPr>
            <p:ph type="sldNum" sz="quarter" idx="12"/>
          </p:nvPr>
        </p:nvSpPr>
        <p:spPr>
          <a:xfrm>
            <a:off x="9621229" y="6536265"/>
            <a:ext cx="952499" cy="274320"/>
          </a:xfrm>
        </p:spPr>
        <p:txBody>
          <a:bodyPr vert="horz" lIns="91440" tIns="45720" rIns="91440" bIns="45720" rtlCol="0" anchor="ctr">
            <a:normAutofit/>
          </a:bodyPr>
          <a:lstStyle/>
          <a:p>
            <a:pPr defTabSz="914400">
              <a:spcAft>
                <a:spcPts val="600"/>
              </a:spcAft>
            </a:pPr>
            <a:r>
              <a:rPr lang="en-US" sz="1200" dirty="0">
                <a:solidFill>
                  <a:schemeClr val="tx1">
                    <a:tint val="75000"/>
                  </a:schemeClr>
                </a:solidFill>
                <a:latin typeface="+mn-lt"/>
                <a:ea typeface="+mn-ea"/>
                <a:cs typeface="+mn-cs"/>
              </a:rPr>
              <a:t>3</a:t>
            </a:r>
            <a:fld id="{F60E4191-B049-AF4C-B31B-63DAE0652CDF}" type="slidenum">
              <a:rPr lang="en-US" sz="1200" smtClean="0">
                <a:solidFill>
                  <a:schemeClr val="tx1">
                    <a:tint val="75000"/>
                  </a:schemeClr>
                </a:solidFill>
                <a:latin typeface="+mn-lt"/>
                <a:ea typeface="+mn-ea"/>
                <a:cs typeface="+mn-cs"/>
              </a:rPr>
              <a:pPr defTabSz="914400">
                <a:spcAft>
                  <a:spcPts val="600"/>
                </a:spcAft>
              </a:pPr>
              <a:t>32</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226955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7DE8F1-73A8-EC4B-9A42-1572736DB936}"/>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8970327E-A569-3349-8205-38A8E7649A32}"/>
              </a:ext>
            </a:extLst>
          </p:cNvPr>
          <p:cNvSpPr>
            <a:spLocks noGrp="1"/>
          </p:cNvSpPr>
          <p:nvPr>
            <p:ph type="sldNum" sz="quarter" idx="12"/>
          </p:nvPr>
        </p:nvSpPr>
        <p:spPr/>
        <p:txBody>
          <a:bodyPr/>
          <a:lstStyle/>
          <a:p>
            <a:fld id="{F60E4191-B049-AF4C-B31B-63DAE0652CDF}" type="slidenum">
              <a:rPr lang="en-US" smtClean="0"/>
              <a:pPr/>
              <a:t>33</a:t>
            </a:fld>
            <a:endParaRPr lang="en-US" dirty="0"/>
          </a:p>
        </p:txBody>
      </p:sp>
      <p:pic>
        <p:nvPicPr>
          <p:cNvPr id="6" name="Content Placeholder 5" descr="picture7">
            <a:extLst>
              <a:ext uri="{FF2B5EF4-FFF2-40B4-BE49-F238E27FC236}">
                <a16:creationId xmlns:a16="http://schemas.microsoft.com/office/drawing/2014/main" id="{736F90C8-F170-624E-80AF-070E220B3560}"/>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271066" y="370158"/>
            <a:ext cx="4824934" cy="601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8">
            <a:extLst>
              <a:ext uri="{FF2B5EF4-FFF2-40B4-BE49-F238E27FC236}">
                <a16:creationId xmlns:a16="http://schemas.microsoft.com/office/drawing/2014/main" id="{BF5A38FE-0DCE-AD47-B8B7-EDC5721D090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5999" y="370158"/>
            <a:ext cx="4554071" cy="598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320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5471.JPG">
            <a:extLst>
              <a:ext uri="{FF2B5EF4-FFF2-40B4-BE49-F238E27FC236}">
                <a16:creationId xmlns:a16="http://schemas.microsoft.com/office/drawing/2014/main" id="{9293A309-F66A-CB46-A85A-0F61D9395D2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42EA7D6-EA0B-FB4C-8759-329537893DB7}"/>
              </a:ext>
            </a:extLst>
          </p:cNvPr>
          <p:cNvSpPr>
            <a:spLocks noGrp="1"/>
          </p:cNvSpPr>
          <p:nvPr>
            <p:ph type="title"/>
          </p:nvPr>
        </p:nvSpPr>
        <p:spPr/>
        <p:txBody>
          <a:bodyPr/>
          <a:lstStyle/>
          <a:p>
            <a:r>
              <a:rPr lang="en-US" dirty="0"/>
              <a:t>6. Completed Turbine and Wind Farm</a:t>
            </a:r>
          </a:p>
        </p:txBody>
      </p:sp>
      <p:sp>
        <p:nvSpPr>
          <p:cNvPr id="4" name="Date Placeholder 3">
            <a:extLst>
              <a:ext uri="{FF2B5EF4-FFF2-40B4-BE49-F238E27FC236}">
                <a16:creationId xmlns:a16="http://schemas.microsoft.com/office/drawing/2014/main" id="{E972631B-EA09-6D44-A4F5-40619BE9D745}"/>
              </a:ext>
            </a:extLst>
          </p:cNvPr>
          <p:cNvSpPr>
            <a:spLocks noGrp="1"/>
          </p:cNvSpPr>
          <p:nvPr>
            <p:ph type="dt" sz="half" idx="10"/>
          </p:nvPr>
        </p:nvSpPr>
        <p:spPr/>
        <p:txBody>
          <a:bodyPr/>
          <a:lstStyle/>
          <a:p>
            <a:r>
              <a:rPr lang="en-CA" dirty="0">
                <a:solidFill>
                  <a:schemeClr val="bg1"/>
                </a:solidFill>
              </a:rPr>
              <a:t>25-04-20</a:t>
            </a:r>
            <a:endParaRPr lang="en-US" dirty="0">
              <a:solidFill>
                <a:schemeClr val="bg1"/>
              </a:solidFill>
            </a:endParaRPr>
          </a:p>
        </p:txBody>
      </p:sp>
      <p:sp>
        <p:nvSpPr>
          <p:cNvPr id="5" name="Slide Number Placeholder 4">
            <a:extLst>
              <a:ext uri="{FF2B5EF4-FFF2-40B4-BE49-F238E27FC236}">
                <a16:creationId xmlns:a16="http://schemas.microsoft.com/office/drawing/2014/main" id="{117572E7-147D-604B-863B-4F0719E6DFFC}"/>
              </a:ext>
            </a:extLst>
          </p:cNvPr>
          <p:cNvSpPr>
            <a:spLocks noGrp="1"/>
          </p:cNvSpPr>
          <p:nvPr>
            <p:ph type="sldNum" sz="quarter" idx="12"/>
          </p:nvPr>
        </p:nvSpPr>
        <p:spPr/>
        <p:txBody>
          <a:bodyPr/>
          <a:lstStyle/>
          <a:p>
            <a:fld id="{F60E4191-B049-AF4C-B31B-63DAE0652CDF}" type="slidenum">
              <a:rPr lang="en-US" smtClean="0">
                <a:solidFill>
                  <a:schemeClr val="bg1"/>
                </a:solidFill>
              </a:rPr>
              <a:pPr/>
              <a:t>34</a:t>
            </a:fld>
            <a:endParaRPr lang="en-US" dirty="0">
              <a:solidFill>
                <a:schemeClr val="bg1"/>
              </a:solidFill>
            </a:endParaRPr>
          </a:p>
        </p:txBody>
      </p:sp>
      <p:pic>
        <p:nvPicPr>
          <p:cNvPr id="7" name="Picture 6">
            <a:extLst>
              <a:ext uri="{FF2B5EF4-FFF2-40B4-BE49-F238E27FC236}">
                <a16:creationId xmlns:a16="http://schemas.microsoft.com/office/drawing/2014/main" id="{294C12C4-0499-6642-8BE5-57159196EE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4" y="6197600"/>
            <a:ext cx="873125" cy="682626"/>
          </a:xfrm>
          <a:prstGeom prst="rect">
            <a:avLst/>
          </a:prstGeom>
        </p:spPr>
      </p:pic>
      <p:pic>
        <p:nvPicPr>
          <p:cNvPr id="8" name="Picture 7" descr="A close up of a logo&#13;&#10;&#13;&#10;Description automatically generated">
            <a:extLst>
              <a:ext uri="{FF2B5EF4-FFF2-40B4-BE49-F238E27FC236}">
                <a16:creationId xmlns:a16="http://schemas.microsoft.com/office/drawing/2014/main" id="{FCB884C7-57C4-1A4C-9D15-091442A2B6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9878" y="6373726"/>
            <a:ext cx="1307471" cy="330374"/>
          </a:xfrm>
          <a:prstGeom prst="rect">
            <a:avLst/>
          </a:prstGeom>
        </p:spPr>
      </p:pic>
    </p:spTree>
    <p:extLst>
      <p:ext uri="{BB962C8B-B14F-4D97-AF65-F5344CB8AC3E}">
        <p14:creationId xmlns:p14="http://schemas.microsoft.com/office/powerpoint/2010/main" val="184026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8F1D-F6CF-1F4E-A6FB-BC3EA3100934}"/>
              </a:ext>
            </a:extLst>
          </p:cNvPr>
          <p:cNvSpPr>
            <a:spLocks noGrp="1"/>
          </p:cNvSpPr>
          <p:nvPr>
            <p:ph type="title"/>
          </p:nvPr>
        </p:nvSpPr>
        <p:spPr/>
        <p:txBody>
          <a:bodyPr/>
          <a:lstStyle/>
          <a:p>
            <a:r>
              <a:rPr lang="en-US" dirty="0"/>
              <a:t>Important Studies Before Construction</a:t>
            </a:r>
          </a:p>
        </p:txBody>
      </p:sp>
      <p:sp>
        <p:nvSpPr>
          <p:cNvPr id="3" name="Content Placeholder 2">
            <a:extLst>
              <a:ext uri="{FF2B5EF4-FFF2-40B4-BE49-F238E27FC236}">
                <a16:creationId xmlns:a16="http://schemas.microsoft.com/office/drawing/2014/main" id="{844687FF-008B-B149-9FD8-2F0EC3CC1126}"/>
              </a:ext>
            </a:extLst>
          </p:cNvPr>
          <p:cNvSpPr>
            <a:spLocks noGrp="1"/>
          </p:cNvSpPr>
          <p:nvPr>
            <p:ph idx="1"/>
          </p:nvPr>
        </p:nvSpPr>
        <p:spPr/>
        <p:txBody>
          <a:bodyPr/>
          <a:lstStyle/>
          <a:p>
            <a:r>
              <a:rPr lang="en-US" b="1" dirty="0">
                <a:solidFill>
                  <a:srgbClr val="78A12E"/>
                </a:solidFill>
              </a:rPr>
              <a:t>Environmental Studies:</a:t>
            </a:r>
          </a:p>
          <a:p>
            <a:pPr lvl="1"/>
            <a:r>
              <a:rPr lang="en-US" dirty="0"/>
              <a:t>Birds and bats</a:t>
            </a:r>
          </a:p>
          <a:p>
            <a:pPr lvl="1"/>
            <a:r>
              <a:rPr lang="en-US" dirty="0"/>
              <a:t>Vegetation</a:t>
            </a:r>
          </a:p>
          <a:p>
            <a:pPr lvl="1"/>
            <a:r>
              <a:rPr lang="en-US" dirty="0"/>
              <a:t>Wetlands</a:t>
            </a:r>
          </a:p>
          <a:p>
            <a:r>
              <a:rPr lang="en-US" b="1" dirty="0">
                <a:solidFill>
                  <a:srgbClr val="78A12E"/>
                </a:solidFill>
              </a:rPr>
              <a:t>Noise Studies:</a:t>
            </a:r>
          </a:p>
          <a:p>
            <a:pPr lvl="1"/>
            <a:r>
              <a:rPr lang="en-US" dirty="0"/>
              <a:t>How loud will the turbines and substations be at nearby houses</a:t>
            </a:r>
          </a:p>
          <a:p>
            <a:r>
              <a:rPr lang="en-US" b="1" dirty="0">
                <a:solidFill>
                  <a:srgbClr val="78A12E"/>
                </a:solidFill>
              </a:rPr>
              <a:t>Visual and Shadow Flicker Studies:</a:t>
            </a:r>
          </a:p>
          <a:p>
            <a:pPr lvl="1"/>
            <a:r>
              <a:rPr lang="en-US" dirty="0"/>
              <a:t>How will the Wind Power Project look on the landscape</a:t>
            </a:r>
          </a:p>
          <a:p>
            <a:pPr lvl="1"/>
            <a:r>
              <a:rPr lang="en-US" dirty="0"/>
              <a:t>Will the rotation of the blades create a strobe like effect and cause irritation to nearby homeowners</a:t>
            </a:r>
          </a:p>
        </p:txBody>
      </p:sp>
      <p:sp>
        <p:nvSpPr>
          <p:cNvPr id="4" name="Date Placeholder 3">
            <a:extLst>
              <a:ext uri="{FF2B5EF4-FFF2-40B4-BE49-F238E27FC236}">
                <a16:creationId xmlns:a16="http://schemas.microsoft.com/office/drawing/2014/main" id="{C11F6815-03B0-F54E-B2A0-DFFDC7019407}"/>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060C6953-7284-B74C-819E-9C4E51002D8E}"/>
              </a:ext>
            </a:extLst>
          </p:cNvPr>
          <p:cNvSpPr>
            <a:spLocks noGrp="1"/>
          </p:cNvSpPr>
          <p:nvPr>
            <p:ph type="sldNum" sz="quarter" idx="12"/>
          </p:nvPr>
        </p:nvSpPr>
        <p:spPr/>
        <p:txBody>
          <a:bodyPr/>
          <a:lstStyle/>
          <a:p>
            <a:fld id="{F60E4191-B049-AF4C-B31B-63DAE0652CDF}" type="slidenum">
              <a:rPr lang="en-US" smtClean="0"/>
              <a:pPr/>
              <a:t>35</a:t>
            </a:fld>
            <a:endParaRPr lang="en-US" dirty="0"/>
          </a:p>
        </p:txBody>
      </p:sp>
    </p:spTree>
    <p:extLst>
      <p:ext uri="{BB962C8B-B14F-4D97-AF65-F5344CB8AC3E}">
        <p14:creationId xmlns:p14="http://schemas.microsoft.com/office/powerpoint/2010/main" val="2675682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FE5A-F411-E947-9B9B-D284DDD0EE6A}"/>
              </a:ext>
            </a:extLst>
          </p:cNvPr>
          <p:cNvSpPr>
            <a:spLocks noGrp="1"/>
          </p:cNvSpPr>
          <p:nvPr>
            <p:ph type="title"/>
          </p:nvPr>
        </p:nvSpPr>
        <p:spPr/>
        <p:txBody>
          <a:bodyPr/>
          <a:lstStyle/>
          <a:p>
            <a:r>
              <a:rPr lang="en-US" dirty="0"/>
              <a:t>Design Considerations</a:t>
            </a:r>
          </a:p>
        </p:txBody>
      </p:sp>
      <p:sp>
        <p:nvSpPr>
          <p:cNvPr id="3" name="Content Placeholder 2">
            <a:extLst>
              <a:ext uri="{FF2B5EF4-FFF2-40B4-BE49-F238E27FC236}">
                <a16:creationId xmlns:a16="http://schemas.microsoft.com/office/drawing/2014/main" id="{DBEE4807-9EB8-784D-9750-B2DFB00F3B9D}"/>
              </a:ext>
            </a:extLst>
          </p:cNvPr>
          <p:cNvSpPr>
            <a:spLocks noGrp="1"/>
          </p:cNvSpPr>
          <p:nvPr>
            <p:ph idx="1"/>
          </p:nvPr>
        </p:nvSpPr>
        <p:spPr>
          <a:xfrm>
            <a:off x="838200" y="1825625"/>
            <a:ext cx="10515600" cy="4351338"/>
          </a:xfrm>
        </p:spPr>
        <p:txBody>
          <a:bodyPr/>
          <a:lstStyle/>
          <a:p>
            <a:r>
              <a:rPr lang="en-US" dirty="0">
                <a:solidFill>
                  <a:srgbClr val="78A12E"/>
                </a:solidFill>
              </a:rPr>
              <a:t>Wake Losses: </a:t>
            </a:r>
            <a:r>
              <a:rPr lang="en-US" dirty="0"/>
              <a:t>a wind turbine creates a wake, which is the turbulence downstream. This can impact the windspeed at the next turbine, and reduce the energy generation.</a:t>
            </a:r>
          </a:p>
          <a:p>
            <a:endParaRPr lang="en-US" dirty="0"/>
          </a:p>
        </p:txBody>
      </p:sp>
      <p:sp>
        <p:nvSpPr>
          <p:cNvPr id="4" name="Date Placeholder 3">
            <a:extLst>
              <a:ext uri="{FF2B5EF4-FFF2-40B4-BE49-F238E27FC236}">
                <a16:creationId xmlns:a16="http://schemas.microsoft.com/office/drawing/2014/main" id="{24172B4C-8D82-1A44-9B07-EED4F15A9B90}"/>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79F04119-B363-A740-994D-F8EDF5CADBB0}"/>
              </a:ext>
            </a:extLst>
          </p:cNvPr>
          <p:cNvSpPr>
            <a:spLocks noGrp="1"/>
          </p:cNvSpPr>
          <p:nvPr>
            <p:ph type="sldNum" sz="quarter" idx="12"/>
          </p:nvPr>
        </p:nvSpPr>
        <p:spPr/>
        <p:txBody>
          <a:bodyPr/>
          <a:lstStyle/>
          <a:p>
            <a:fld id="{F60E4191-B049-AF4C-B31B-63DAE0652CDF}" type="slidenum">
              <a:rPr lang="en-US" smtClean="0"/>
              <a:pPr/>
              <a:t>36</a:t>
            </a:fld>
            <a:endParaRPr lang="en-US" dirty="0"/>
          </a:p>
        </p:txBody>
      </p:sp>
      <p:pic>
        <p:nvPicPr>
          <p:cNvPr id="6" name="Content Placeholder 8">
            <a:extLst>
              <a:ext uri="{FF2B5EF4-FFF2-40B4-BE49-F238E27FC236}">
                <a16:creationId xmlns:a16="http://schemas.microsoft.com/office/drawing/2014/main" id="{0B6F1955-02B7-4643-9D34-D52210AC97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6569" y="2734084"/>
            <a:ext cx="6198862" cy="3758789"/>
          </a:xfrm>
          <a:prstGeom prst="rect">
            <a:avLst/>
          </a:prstGeom>
        </p:spPr>
      </p:pic>
    </p:spTree>
    <p:extLst>
      <p:ext uri="{BB962C8B-B14F-4D97-AF65-F5344CB8AC3E}">
        <p14:creationId xmlns:p14="http://schemas.microsoft.com/office/powerpoint/2010/main" val="1307942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8B64E-3B76-FE43-9102-AE993835AB23}"/>
              </a:ext>
            </a:extLst>
          </p:cNvPr>
          <p:cNvSpPr>
            <a:spLocks noGrp="1"/>
          </p:cNvSpPr>
          <p:nvPr>
            <p:ph type="title"/>
          </p:nvPr>
        </p:nvSpPr>
        <p:spPr/>
        <p:txBody>
          <a:bodyPr/>
          <a:lstStyle/>
          <a:p>
            <a:r>
              <a:rPr lang="en-US" dirty="0"/>
              <a:t>Wind Measurements</a:t>
            </a:r>
          </a:p>
        </p:txBody>
      </p:sp>
      <p:sp>
        <p:nvSpPr>
          <p:cNvPr id="7" name="Text Placeholder 6">
            <a:extLst>
              <a:ext uri="{FF2B5EF4-FFF2-40B4-BE49-F238E27FC236}">
                <a16:creationId xmlns:a16="http://schemas.microsoft.com/office/drawing/2014/main" id="{D082F243-6739-D64F-9496-3B45F994A5E3}"/>
              </a:ext>
            </a:extLst>
          </p:cNvPr>
          <p:cNvSpPr>
            <a:spLocks noGrp="1"/>
          </p:cNvSpPr>
          <p:nvPr>
            <p:ph type="body" idx="1"/>
          </p:nvPr>
        </p:nvSpPr>
        <p:spPr/>
        <p:txBody>
          <a:bodyPr/>
          <a:lstStyle/>
          <a:p>
            <a:r>
              <a:rPr lang="en-US" dirty="0">
                <a:solidFill>
                  <a:srgbClr val="0182A9"/>
                </a:solidFill>
              </a:rPr>
              <a:t>Met towers, SODAR, LIDAR</a:t>
            </a:r>
          </a:p>
        </p:txBody>
      </p:sp>
      <p:sp>
        <p:nvSpPr>
          <p:cNvPr id="4" name="Date Placeholder 3">
            <a:extLst>
              <a:ext uri="{FF2B5EF4-FFF2-40B4-BE49-F238E27FC236}">
                <a16:creationId xmlns:a16="http://schemas.microsoft.com/office/drawing/2014/main" id="{8FD547E9-CAD8-0441-AA75-3E22E7084BA8}"/>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E8D9E3E9-0503-2340-9800-D96DDE644649}"/>
              </a:ext>
            </a:extLst>
          </p:cNvPr>
          <p:cNvSpPr>
            <a:spLocks noGrp="1"/>
          </p:cNvSpPr>
          <p:nvPr>
            <p:ph type="sldNum" sz="quarter" idx="12"/>
          </p:nvPr>
        </p:nvSpPr>
        <p:spPr/>
        <p:txBody>
          <a:bodyPr/>
          <a:lstStyle/>
          <a:p>
            <a:fld id="{F60E4191-B049-AF4C-B31B-63DAE0652CDF}" type="slidenum">
              <a:rPr lang="en-US" smtClean="0"/>
              <a:pPr/>
              <a:t>37</a:t>
            </a:fld>
            <a:endParaRPr lang="en-US" dirty="0"/>
          </a:p>
        </p:txBody>
      </p:sp>
    </p:spTree>
    <p:extLst>
      <p:ext uri="{BB962C8B-B14F-4D97-AF65-F5344CB8AC3E}">
        <p14:creationId xmlns:p14="http://schemas.microsoft.com/office/powerpoint/2010/main" val="894578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lstStyle/>
          <a:p>
            <a:r>
              <a:rPr lang="en-US"/>
              <a:t>How is the Wind Resource Determined?</a:t>
            </a:r>
            <a:endParaRPr lang="en-US" dirty="0"/>
          </a:p>
        </p:txBody>
      </p:sp>
      <p:sp>
        <p:nvSpPr>
          <p:cNvPr id="3" name="Content Placeholder 2"/>
          <p:cNvSpPr>
            <a:spLocks noGrp="1"/>
          </p:cNvSpPr>
          <p:nvPr>
            <p:ph idx="1"/>
          </p:nvPr>
        </p:nvSpPr>
        <p:spPr>
          <a:xfrm>
            <a:off x="838200" y="1825625"/>
            <a:ext cx="6547338" cy="4351338"/>
          </a:xfrm>
        </p:spPr>
        <p:txBody>
          <a:bodyPr>
            <a:normAutofit/>
          </a:bodyPr>
          <a:lstStyle/>
          <a:p>
            <a:r>
              <a:rPr lang="en-US" dirty="0">
                <a:solidFill>
                  <a:srgbClr val="78A12E"/>
                </a:solidFill>
              </a:rPr>
              <a:t>Meteorological (Met) Towers are used to measure the wind’s speed and direction, and air temperature and pressure </a:t>
            </a:r>
          </a:p>
          <a:p>
            <a:r>
              <a:rPr lang="en-US" b="1" dirty="0"/>
              <a:t>Met Towers</a:t>
            </a:r>
            <a:endParaRPr lang="en-US" dirty="0"/>
          </a:p>
          <a:p>
            <a:pPr lvl="1"/>
            <a:r>
              <a:rPr lang="en-US" dirty="0"/>
              <a:t>There must be one met tower within 2 km of every proposed turbine location</a:t>
            </a:r>
          </a:p>
          <a:p>
            <a:pPr lvl="1"/>
            <a:r>
              <a:rPr lang="en-US" dirty="0"/>
              <a:t>Multiple </a:t>
            </a:r>
            <a:r>
              <a:rPr lang="en-US" b="1" dirty="0"/>
              <a:t>anemometers</a:t>
            </a:r>
            <a:r>
              <a:rPr lang="en-US" dirty="0"/>
              <a:t> give a sense of the wind shear turbine blades may experience (i.e., the force and direction of wind exerted on turbine blades)</a:t>
            </a:r>
          </a:p>
          <a:p>
            <a:r>
              <a:rPr lang="en-US" dirty="0"/>
              <a:t>Met towers are 60 to 100 metres high!</a:t>
            </a:r>
          </a:p>
          <a:p>
            <a:r>
              <a:rPr lang="en-US" dirty="0"/>
              <a:t>It is ideal to leave met towers installed for 1 year to obtain sufficient data.</a:t>
            </a:r>
          </a:p>
        </p:txBody>
      </p:sp>
      <p:sp>
        <p:nvSpPr>
          <p:cNvPr id="4" name="Date Placeholder 3"/>
          <p:cNvSpPr>
            <a:spLocks noGrp="1"/>
          </p:cNvSpPr>
          <p:nvPr>
            <p:ph type="dt" sz="half" idx="10"/>
          </p:nvPr>
        </p:nvSpPr>
        <p:spPr>
          <a:xfrm>
            <a:off x="1271066" y="6381566"/>
            <a:ext cx="2310333" cy="339911"/>
          </a:xfrm>
        </p:spPr>
        <p:txBody>
          <a:bodyPr/>
          <a:lstStyle/>
          <a:p>
            <a:r>
              <a:rPr lang="en-CA"/>
              <a:t>25-04-20</a:t>
            </a:r>
            <a:endParaRPr lang="en-US" dirty="0"/>
          </a:p>
        </p:txBody>
      </p:sp>
      <p:sp>
        <p:nvSpPr>
          <p:cNvPr id="5" name="Slide Number Placeholder 4"/>
          <p:cNvSpPr>
            <a:spLocks noGrp="1"/>
          </p:cNvSpPr>
          <p:nvPr>
            <p:ph type="sldNum" sz="quarter" idx="12"/>
          </p:nvPr>
        </p:nvSpPr>
        <p:spPr>
          <a:xfrm>
            <a:off x="8610601" y="6356352"/>
            <a:ext cx="1573305" cy="365125"/>
          </a:xfrm>
        </p:spPr>
        <p:txBody>
          <a:bodyPr/>
          <a:lstStyle/>
          <a:p>
            <a:fld id="{F60E4191-B049-AF4C-B31B-63DAE0652CDF}" type="slidenum">
              <a:rPr lang="en-US" smtClean="0"/>
              <a:pPr/>
              <a:t>38</a:t>
            </a:fld>
            <a:endParaRPr lang="en-US" dirty="0"/>
          </a:p>
        </p:txBody>
      </p:sp>
      <p:pic>
        <p:nvPicPr>
          <p:cNvPr id="6" name="Picture 5">
            <a:extLst>
              <a:ext uri="{FF2B5EF4-FFF2-40B4-BE49-F238E27FC236}">
                <a16:creationId xmlns:a16="http://schemas.microsoft.com/office/drawing/2014/main" id="{009B3849-8418-104C-B4A0-5EBAACEDA811}"/>
              </a:ext>
            </a:extLst>
          </p:cNvPr>
          <p:cNvPicPr>
            <a:picLocks noChangeAspect="1"/>
          </p:cNvPicPr>
          <p:nvPr/>
        </p:nvPicPr>
        <p:blipFill>
          <a:blip r:embed="rId3"/>
          <a:stretch>
            <a:fillRect/>
          </a:stretch>
        </p:blipFill>
        <p:spPr>
          <a:xfrm>
            <a:off x="7682659" y="1323023"/>
            <a:ext cx="3035058" cy="4853940"/>
          </a:xfrm>
          <a:prstGeom prst="rect">
            <a:avLst/>
          </a:prstGeom>
        </p:spPr>
      </p:pic>
    </p:spTree>
    <p:extLst>
      <p:ext uri="{BB962C8B-B14F-4D97-AF65-F5344CB8AC3E}">
        <p14:creationId xmlns:p14="http://schemas.microsoft.com/office/powerpoint/2010/main" val="845530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567E-75C9-804C-A5DB-ABEEE1016662}"/>
              </a:ext>
            </a:extLst>
          </p:cNvPr>
          <p:cNvSpPr>
            <a:spLocks noGrp="1"/>
          </p:cNvSpPr>
          <p:nvPr>
            <p:ph type="title"/>
          </p:nvPr>
        </p:nvSpPr>
        <p:spPr/>
        <p:txBody>
          <a:bodyPr/>
          <a:lstStyle/>
          <a:p>
            <a:r>
              <a:rPr lang="en-US" dirty="0"/>
              <a:t>Met Towers Instruments</a:t>
            </a:r>
          </a:p>
        </p:txBody>
      </p:sp>
      <p:sp>
        <p:nvSpPr>
          <p:cNvPr id="3" name="Content Placeholder 2">
            <a:extLst>
              <a:ext uri="{FF2B5EF4-FFF2-40B4-BE49-F238E27FC236}">
                <a16:creationId xmlns:a16="http://schemas.microsoft.com/office/drawing/2014/main" id="{503AA676-8397-A149-8205-C8142EB4E8F0}"/>
              </a:ext>
            </a:extLst>
          </p:cNvPr>
          <p:cNvSpPr>
            <a:spLocks noGrp="1"/>
          </p:cNvSpPr>
          <p:nvPr>
            <p:ph idx="1"/>
          </p:nvPr>
        </p:nvSpPr>
        <p:spPr>
          <a:xfrm>
            <a:off x="838200" y="1825625"/>
            <a:ext cx="10515600" cy="1392496"/>
          </a:xfrm>
        </p:spPr>
        <p:txBody>
          <a:bodyPr/>
          <a:lstStyle/>
          <a:p>
            <a:r>
              <a:rPr lang="en-US" dirty="0"/>
              <a:t>Tilt-up Meteorological Tower</a:t>
            </a:r>
          </a:p>
          <a:p>
            <a:pPr lvl="1"/>
            <a:r>
              <a:rPr lang="en-US" dirty="0"/>
              <a:t>Uses the wind sensors shown</a:t>
            </a:r>
          </a:p>
          <a:p>
            <a:pPr lvl="1"/>
            <a:r>
              <a:rPr lang="en-US" dirty="0"/>
              <a:t>Generally takes 2 – 3 days to construct and install a met tower</a:t>
            </a:r>
          </a:p>
          <a:p>
            <a:pPr lvl="1"/>
            <a:r>
              <a:rPr lang="en-US" dirty="0"/>
              <a:t>Requires 2 - 3 acres of land to allow for guidewire placement</a:t>
            </a:r>
          </a:p>
        </p:txBody>
      </p:sp>
      <p:sp>
        <p:nvSpPr>
          <p:cNvPr id="4" name="Date Placeholder 3">
            <a:extLst>
              <a:ext uri="{FF2B5EF4-FFF2-40B4-BE49-F238E27FC236}">
                <a16:creationId xmlns:a16="http://schemas.microsoft.com/office/drawing/2014/main" id="{62732507-8065-1D4D-8DC6-017EF76882EA}"/>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FFEA762D-D4EC-2647-9577-1883F9BFE532}"/>
              </a:ext>
            </a:extLst>
          </p:cNvPr>
          <p:cNvSpPr>
            <a:spLocks noGrp="1"/>
          </p:cNvSpPr>
          <p:nvPr>
            <p:ph type="sldNum" sz="quarter" idx="12"/>
          </p:nvPr>
        </p:nvSpPr>
        <p:spPr/>
        <p:txBody>
          <a:bodyPr/>
          <a:lstStyle/>
          <a:p>
            <a:fld id="{F60E4191-B049-AF4C-B31B-63DAE0652CDF}" type="slidenum">
              <a:rPr lang="en-US" smtClean="0"/>
              <a:pPr/>
              <a:t>39</a:t>
            </a:fld>
            <a:endParaRPr lang="en-US" dirty="0"/>
          </a:p>
        </p:txBody>
      </p:sp>
      <p:pic>
        <p:nvPicPr>
          <p:cNvPr id="6" name="Picture 5">
            <a:extLst>
              <a:ext uri="{FF2B5EF4-FFF2-40B4-BE49-F238E27FC236}">
                <a16:creationId xmlns:a16="http://schemas.microsoft.com/office/drawing/2014/main" id="{897C73AD-0F1A-D14C-84C4-9B1BD66CCC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140" y="3218121"/>
            <a:ext cx="1359392" cy="1384411"/>
          </a:xfrm>
          <a:prstGeom prst="rect">
            <a:avLst/>
          </a:prstGeom>
        </p:spPr>
      </p:pic>
      <p:pic>
        <p:nvPicPr>
          <p:cNvPr id="7" name="Picture 6">
            <a:extLst>
              <a:ext uri="{FF2B5EF4-FFF2-40B4-BE49-F238E27FC236}">
                <a16:creationId xmlns:a16="http://schemas.microsoft.com/office/drawing/2014/main" id="{16E6EC27-87D7-ED44-A7D7-134B3CAF8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3041" y="3332890"/>
            <a:ext cx="1904463" cy="1269642"/>
          </a:xfrm>
          <a:prstGeom prst="rect">
            <a:avLst/>
          </a:prstGeom>
        </p:spPr>
      </p:pic>
      <p:pic>
        <p:nvPicPr>
          <p:cNvPr id="8" name="Picture 7">
            <a:extLst>
              <a:ext uri="{FF2B5EF4-FFF2-40B4-BE49-F238E27FC236}">
                <a16:creationId xmlns:a16="http://schemas.microsoft.com/office/drawing/2014/main" id="{D5789847-363F-5C43-A347-77D4E2B0E3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6412" y="3100651"/>
            <a:ext cx="1739172" cy="1670820"/>
          </a:xfrm>
          <a:prstGeom prst="rect">
            <a:avLst/>
          </a:prstGeom>
        </p:spPr>
      </p:pic>
      <p:sp>
        <p:nvSpPr>
          <p:cNvPr id="9" name="Content Placeholder 2">
            <a:extLst>
              <a:ext uri="{FF2B5EF4-FFF2-40B4-BE49-F238E27FC236}">
                <a16:creationId xmlns:a16="http://schemas.microsoft.com/office/drawing/2014/main" id="{E1FA58F1-39C6-8C45-B018-6E9C768D5E6D}"/>
              </a:ext>
            </a:extLst>
          </p:cNvPr>
          <p:cNvSpPr txBox="1">
            <a:spLocks/>
          </p:cNvSpPr>
          <p:nvPr/>
        </p:nvSpPr>
        <p:spPr>
          <a:xfrm>
            <a:off x="2030917" y="4934168"/>
            <a:ext cx="1851837" cy="325403"/>
          </a:xfrm>
          <a:prstGeom prst="rect">
            <a:avLst/>
          </a:prstGeom>
        </p:spPr>
        <p:txBody>
          <a:bodyPr vert="horz" lIns="91440" tIns="45720" rIns="91440" bIns="45720" rtlCol="0" anchor="ctr">
            <a:normAutofit fontScale="77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dirty="0"/>
              <a:t>Cup Anemometer</a:t>
            </a:r>
          </a:p>
        </p:txBody>
      </p:sp>
      <p:sp>
        <p:nvSpPr>
          <p:cNvPr id="10" name="Content Placeholder 2">
            <a:extLst>
              <a:ext uri="{FF2B5EF4-FFF2-40B4-BE49-F238E27FC236}">
                <a16:creationId xmlns:a16="http://schemas.microsoft.com/office/drawing/2014/main" id="{6AB232BA-5855-0F4E-B7D8-6467417B3583}"/>
              </a:ext>
            </a:extLst>
          </p:cNvPr>
          <p:cNvSpPr txBox="1">
            <a:spLocks/>
          </p:cNvSpPr>
          <p:nvPr/>
        </p:nvSpPr>
        <p:spPr>
          <a:xfrm>
            <a:off x="8277069" y="4934167"/>
            <a:ext cx="1536405" cy="325403"/>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1600" dirty="0"/>
              <a:t>Direction Vane</a:t>
            </a:r>
          </a:p>
        </p:txBody>
      </p:sp>
      <p:sp>
        <p:nvSpPr>
          <p:cNvPr id="11" name="Content Placeholder 2">
            <a:extLst>
              <a:ext uri="{FF2B5EF4-FFF2-40B4-BE49-F238E27FC236}">
                <a16:creationId xmlns:a16="http://schemas.microsoft.com/office/drawing/2014/main" id="{591283CE-0652-BE45-8A95-314ED1ABA499}"/>
              </a:ext>
            </a:extLst>
          </p:cNvPr>
          <p:cNvSpPr txBox="1">
            <a:spLocks/>
          </p:cNvSpPr>
          <p:nvPr/>
        </p:nvSpPr>
        <p:spPr>
          <a:xfrm>
            <a:off x="4917557" y="4934167"/>
            <a:ext cx="2356882" cy="325403"/>
          </a:xfrm>
          <a:prstGeom prst="rect">
            <a:avLst/>
          </a:prstGeom>
        </p:spPr>
        <p:txBody>
          <a:bodyPr vert="horz" lIns="91440" tIns="45720" rIns="91440" bIns="45720" rtlCol="0" anchor="ctr">
            <a:normAutofit fontScale="77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dirty="0"/>
              <a:t>Propeller Anemometer</a:t>
            </a:r>
          </a:p>
        </p:txBody>
      </p:sp>
      <p:sp>
        <p:nvSpPr>
          <p:cNvPr id="13" name="Left Brace 12">
            <a:extLst>
              <a:ext uri="{FF2B5EF4-FFF2-40B4-BE49-F238E27FC236}">
                <a16:creationId xmlns:a16="http://schemas.microsoft.com/office/drawing/2014/main" id="{D9A012D8-9E28-0E49-B9C8-3A91826C765F}"/>
              </a:ext>
            </a:extLst>
          </p:cNvPr>
          <p:cNvSpPr/>
          <p:nvPr/>
        </p:nvSpPr>
        <p:spPr>
          <a:xfrm rot="16200000">
            <a:off x="4489918" y="2575400"/>
            <a:ext cx="241004" cy="5609344"/>
          </a:xfrm>
          <a:prstGeom prst="leftBrace">
            <a:avLst>
              <a:gd name="adj1" fmla="val 66956"/>
              <a:gd name="adj2" fmla="val 50000"/>
            </a:avLst>
          </a:prstGeom>
          <a:ln>
            <a:solidFill>
              <a:srgbClr val="0182A9"/>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FF5E499B-2CF2-CF48-B537-31E5B2D6D17F}"/>
              </a:ext>
            </a:extLst>
          </p:cNvPr>
          <p:cNvSpPr txBox="1">
            <a:spLocks/>
          </p:cNvSpPr>
          <p:nvPr/>
        </p:nvSpPr>
        <p:spPr>
          <a:xfrm>
            <a:off x="3426441" y="5622252"/>
            <a:ext cx="2367957" cy="63763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dirty="0"/>
              <a:t>Measures wind </a:t>
            </a:r>
            <a:r>
              <a:rPr lang="en-US" dirty="0">
                <a:solidFill>
                  <a:srgbClr val="78A12E"/>
                </a:solidFill>
              </a:rPr>
              <a:t>speed</a:t>
            </a:r>
          </a:p>
        </p:txBody>
      </p:sp>
      <p:sp>
        <p:nvSpPr>
          <p:cNvPr id="15" name="Left Brace 14">
            <a:extLst>
              <a:ext uri="{FF2B5EF4-FFF2-40B4-BE49-F238E27FC236}">
                <a16:creationId xmlns:a16="http://schemas.microsoft.com/office/drawing/2014/main" id="{C8CE712B-9670-C74E-AF8F-5ABC8EAD4C29}"/>
              </a:ext>
            </a:extLst>
          </p:cNvPr>
          <p:cNvSpPr/>
          <p:nvPr/>
        </p:nvSpPr>
        <p:spPr>
          <a:xfrm rot="16200000">
            <a:off x="8924769" y="4519854"/>
            <a:ext cx="241004" cy="1720434"/>
          </a:xfrm>
          <a:prstGeom prst="leftBrace">
            <a:avLst>
              <a:gd name="adj1" fmla="val 66956"/>
              <a:gd name="adj2" fmla="val 50000"/>
            </a:avLst>
          </a:prstGeom>
          <a:ln>
            <a:solidFill>
              <a:srgbClr val="0182A9"/>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517069E5-D1F6-AC47-B5CC-B310E03D97FC}"/>
              </a:ext>
            </a:extLst>
          </p:cNvPr>
          <p:cNvSpPr txBox="1">
            <a:spLocks/>
          </p:cNvSpPr>
          <p:nvPr/>
        </p:nvSpPr>
        <p:spPr>
          <a:xfrm>
            <a:off x="7861292" y="5622252"/>
            <a:ext cx="2367957" cy="63763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dirty="0"/>
              <a:t>Measures wind </a:t>
            </a:r>
            <a:r>
              <a:rPr lang="en-US" dirty="0">
                <a:solidFill>
                  <a:srgbClr val="78A12E"/>
                </a:solidFill>
              </a:rPr>
              <a:t>direction</a:t>
            </a:r>
          </a:p>
        </p:txBody>
      </p:sp>
    </p:spTree>
    <p:extLst>
      <p:ext uri="{BB962C8B-B14F-4D97-AF65-F5344CB8AC3E}">
        <p14:creationId xmlns:p14="http://schemas.microsoft.com/office/powerpoint/2010/main" val="230311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F110-E813-2349-AE00-C61D52E1577D}"/>
              </a:ext>
            </a:extLst>
          </p:cNvPr>
          <p:cNvSpPr>
            <a:spLocks noGrp="1"/>
          </p:cNvSpPr>
          <p:nvPr>
            <p:ph type="title"/>
          </p:nvPr>
        </p:nvSpPr>
        <p:spPr>
          <a:xfrm>
            <a:off x="838200" y="365127"/>
            <a:ext cx="4690730" cy="1325563"/>
          </a:xfrm>
        </p:spPr>
        <p:txBody>
          <a:bodyPr/>
          <a:lstStyle/>
          <a:p>
            <a:r>
              <a:rPr lang="en-US" dirty="0"/>
              <a:t>Alberta’s Wind Resource</a:t>
            </a:r>
          </a:p>
        </p:txBody>
      </p:sp>
      <p:sp>
        <p:nvSpPr>
          <p:cNvPr id="3" name="Content Placeholder 2">
            <a:extLst>
              <a:ext uri="{FF2B5EF4-FFF2-40B4-BE49-F238E27FC236}">
                <a16:creationId xmlns:a16="http://schemas.microsoft.com/office/drawing/2014/main" id="{FC30E373-383F-3B42-99BF-A60CED553233}"/>
              </a:ext>
            </a:extLst>
          </p:cNvPr>
          <p:cNvSpPr>
            <a:spLocks noGrp="1"/>
          </p:cNvSpPr>
          <p:nvPr>
            <p:ph idx="1"/>
          </p:nvPr>
        </p:nvSpPr>
        <p:spPr>
          <a:xfrm>
            <a:off x="838200" y="1825625"/>
            <a:ext cx="3903922" cy="4351338"/>
          </a:xfrm>
        </p:spPr>
        <p:txBody>
          <a:bodyPr/>
          <a:lstStyle/>
          <a:p>
            <a:r>
              <a:rPr lang="en-US" dirty="0"/>
              <a:t>One-third (1/3) of Alberta’s lands are more than sufficient for wind power</a:t>
            </a:r>
          </a:p>
          <a:p>
            <a:r>
              <a:rPr lang="en-US" dirty="0"/>
              <a:t>The red and blue areas on this map have high wind resource</a:t>
            </a:r>
          </a:p>
          <a:p>
            <a:r>
              <a:rPr lang="en-US" dirty="0"/>
              <a:t>The resource in the yellow areas is similar to the resource in Germany</a:t>
            </a:r>
          </a:p>
        </p:txBody>
      </p:sp>
      <p:sp>
        <p:nvSpPr>
          <p:cNvPr id="4" name="Date Placeholder 3">
            <a:extLst>
              <a:ext uri="{FF2B5EF4-FFF2-40B4-BE49-F238E27FC236}">
                <a16:creationId xmlns:a16="http://schemas.microsoft.com/office/drawing/2014/main" id="{4A0CE82E-D97E-8A4B-ACE6-1EE6915E1DC5}"/>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2BCFF6A9-7824-7A46-A6E9-323E096D8811}"/>
              </a:ext>
            </a:extLst>
          </p:cNvPr>
          <p:cNvSpPr>
            <a:spLocks noGrp="1"/>
          </p:cNvSpPr>
          <p:nvPr>
            <p:ph type="sldNum" sz="quarter" idx="12"/>
          </p:nvPr>
        </p:nvSpPr>
        <p:spPr/>
        <p:txBody>
          <a:bodyPr/>
          <a:lstStyle/>
          <a:p>
            <a:fld id="{F60E4191-B049-AF4C-B31B-63DAE0652CDF}" type="slidenum">
              <a:rPr lang="en-US" smtClean="0"/>
              <a:pPr/>
              <a:t>4</a:t>
            </a:fld>
            <a:endParaRPr lang="en-US" dirty="0"/>
          </a:p>
        </p:txBody>
      </p:sp>
      <p:pic>
        <p:nvPicPr>
          <p:cNvPr id="6" name="Picture 3">
            <a:extLst>
              <a:ext uri="{FF2B5EF4-FFF2-40B4-BE49-F238E27FC236}">
                <a16:creationId xmlns:a16="http://schemas.microsoft.com/office/drawing/2014/main" id="{46019F9B-60BE-CB41-AF41-22E1642BCF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89" t="-558" r="-1345" b="1479"/>
          <a:stretch/>
        </p:blipFill>
        <p:spPr bwMode="auto">
          <a:xfrm>
            <a:off x="4742122" y="327913"/>
            <a:ext cx="5245395" cy="65781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51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DB50-A92C-0546-946D-118EEFC18E04}"/>
              </a:ext>
            </a:extLst>
          </p:cNvPr>
          <p:cNvSpPr>
            <a:spLocks noGrp="1"/>
          </p:cNvSpPr>
          <p:nvPr>
            <p:ph type="title"/>
          </p:nvPr>
        </p:nvSpPr>
        <p:spPr/>
        <p:txBody>
          <a:bodyPr/>
          <a:lstStyle/>
          <a:p>
            <a:r>
              <a:rPr lang="en-US" dirty="0"/>
              <a:t>A Tilt-up Meteorological Tower</a:t>
            </a:r>
          </a:p>
        </p:txBody>
      </p:sp>
      <p:sp>
        <p:nvSpPr>
          <p:cNvPr id="4" name="Date Placeholder 3">
            <a:extLst>
              <a:ext uri="{FF2B5EF4-FFF2-40B4-BE49-F238E27FC236}">
                <a16:creationId xmlns:a16="http://schemas.microsoft.com/office/drawing/2014/main" id="{4A5C95EB-EE51-FB4F-A69E-6DC6685AB827}"/>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6A96CB7E-A076-3C4C-BF18-0B27CA6C1FA7}"/>
              </a:ext>
            </a:extLst>
          </p:cNvPr>
          <p:cNvSpPr>
            <a:spLocks noGrp="1"/>
          </p:cNvSpPr>
          <p:nvPr>
            <p:ph type="sldNum" sz="quarter" idx="12"/>
          </p:nvPr>
        </p:nvSpPr>
        <p:spPr/>
        <p:txBody>
          <a:bodyPr/>
          <a:lstStyle/>
          <a:p>
            <a:fld id="{F60E4191-B049-AF4C-B31B-63DAE0652CDF}" type="slidenum">
              <a:rPr lang="en-US" smtClean="0"/>
              <a:pPr/>
              <a:t>40</a:t>
            </a:fld>
            <a:endParaRPr lang="en-US" dirty="0"/>
          </a:p>
        </p:txBody>
      </p:sp>
      <p:pic>
        <p:nvPicPr>
          <p:cNvPr id="11" name="Content Placeholder 5">
            <a:extLst>
              <a:ext uri="{FF2B5EF4-FFF2-40B4-BE49-F238E27FC236}">
                <a16:creationId xmlns:a16="http://schemas.microsoft.com/office/drawing/2014/main" id="{3BB41EBF-8580-5045-8490-DF04F9D53EC8}"/>
              </a:ext>
            </a:extLst>
          </p:cNvPr>
          <p:cNvPicPr>
            <a:picLocks noGrp="1" noChangeAspect="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4180894" y="1228733"/>
            <a:ext cx="7790329" cy="5127619"/>
          </a:xfrm>
          <a:prstGeom prst="rect">
            <a:avLst/>
          </a:prstGeom>
        </p:spPr>
      </p:pic>
      <p:cxnSp>
        <p:nvCxnSpPr>
          <p:cNvPr id="12" name="Straight Arrow Connector 11">
            <a:extLst>
              <a:ext uri="{FF2B5EF4-FFF2-40B4-BE49-F238E27FC236}">
                <a16:creationId xmlns:a16="http://schemas.microsoft.com/office/drawing/2014/main" id="{7937BBE7-E7E6-194D-AB27-35FB2D019BCD}"/>
              </a:ext>
            </a:extLst>
          </p:cNvPr>
          <p:cNvCxnSpPr/>
          <p:nvPr/>
        </p:nvCxnSpPr>
        <p:spPr>
          <a:xfrm flipV="1">
            <a:off x="5829302" y="3319839"/>
            <a:ext cx="914400" cy="10623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1DB96A16-7520-564B-BCA0-9E0A418600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177447">
            <a:off x="9695389" y="3152930"/>
            <a:ext cx="859350" cy="979260"/>
          </a:xfrm>
          <a:prstGeom prst="rect">
            <a:avLst/>
          </a:prstGeom>
        </p:spPr>
      </p:pic>
      <p:sp>
        <p:nvSpPr>
          <p:cNvPr id="14" name="TextBox 13">
            <a:extLst>
              <a:ext uri="{FF2B5EF4-FFF2-40B4-BE49-F238E27FC236}">
                <a16:creationId xmlns:a16="http://schemas.microsoft.com/office/drawing/2014/main" id="{BE86EA22-7115-0A42-ADA1-FCF9A0E80892}"/>
              </a:ext>
            </a:extLst>
          </p:cNvPr>
          <p:cNvSpPr txBox="1"/>
          <p:nvPr/>
        </p:nvSpPr>
        <p:spPr>
          <a:xfrm>
            <a:off x="4833908" y="4505627"/>
            <a:ext cx="2501153" cy="369332"/>
          </a:xfrm>
          <a:prstGeom prst="rect">
            <a:avLst/>
          </a:prstGeom>
          <a:noFill/>
        </p:spPr>
        <p:txBody>
          <a:bodyPr wrap="square" rtlCol="0">
            <a:spAutoFit/>
          </a:bodyPr>
          <a:lstStyle/>
          <a:p>
            <a:r>
              <a:rPr lang="en-CA" b="1" dirty="0"/>
              <a:t>Meteorological Tower</a:t>
            </a:r>
          </a:p>
        </p:txBody>
      </p:sp>
      <p:sp>
        <p:nvSpPr>
          <p:cNvPr id="15" name="TextBox 14">
            <a:extLst>
              <a:ext uri="{FF2B5EF4-FFF2-40B4-BE49-F238E27FC236}">
                <a16:creationId xmlns:a16="http://schemas.microsoft.com/office/drawing/2014/main" id="{A1C36B21-8D0D-9C45-AE2A-BD484DD2C9AC}"/>
              </a:ext>
            </a:extLst>
          </p:cNvPr>
          <p:cNvSpPr txBox="1"/>
          <p:nvPr/>
        </p:nvSpPr>
        <p:spPr>
          <a:xfrm>
            <a:off x="8957628" y="2857717"/>
            <a:ext cx="1988281" cy="369332"/>
          </a:xfrm>
          <a:prstGeom prst="rect">
            <a:avLst/>
          </a:prstGeom>
          <a:noFill/>
        </p:spPr>
        <p:txBody>
          <a:bodyPr wrap="square" rtlCol="0">
            <a:spAutoFit/>
          </a:bodyPr>
          <a:lstStyle/>
          <a:p>
            <a:r>
              <a:rPr lang="en-CA" b="1" dirty="0"/>
              <a:t>Gin Pole</a:t>
            </a:r>
          </a:p>
        </p:txBody>
      </p:sp>
      <p:cxnSp>
        <p:nvCxnSpPr>
          <p:cNvPr id="10" name="Straight Arrow Connector 9">
            <a:extLst>
              <a:ext uri="{FF2B5EF4-FFF2-40B4-BE49-F238E27FC236}">
                <a16:creationId xmlns:a16="http://schemas.microsoft.com/office/drawing/2014/main" id="{CC03A278-6243-AA4F-8464-5846CC84BE90}"/>
              </a:ext>
            </a:extLst>
          </p:cNvPr>
          <p:cNvCxnSpPr>
            <a:cxnSpLocks/>
          </p:cNvCxnSpPr>
          <p:nvPr/>
        </p:nvCxnSpPr>
        <p:spPr>
          <a:xfrm>
            <a:off x="4833908" y="2110493"/>
            <a:ext cx="323040" cy="7267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D76206E-A784-9145-8403-968079930B27}"/>
              </a:ext>
            </a:extLst>
          </p:cNvPr>
          <p:cNvSpPr txBox="1"/>
          <p:nvPr/>
        </p:nvSpPr>
        <p:spPr>
          <a:xfrm>
            <a:off x="4142792" y="1568109"/>
            <a:ext cx="2501153" cy="369332"/>
          </a:xfrm>
          <a:prstGeom prst="rect">
            <a:avLst/>
          </a:prstGeom>
          <a:noFill/>
        </p:spPr>
        <p:txBody>
          <a:bodyPr wrap="square" rtlCol="0">
            <a:spAutoFit/>
          </a:bodyPr>
          <a:lstStyle/>
          <a:p>
            <a:r>
              <a:rPr lang="en-CA" b="1" dirty="0"/>
              <a:t>Guy Wires</a:t>
            </a:r>
          </a:p>
        </p:txBody>
      </p:sp>
      <p:sp>
        <p:nvSpPr>
          <p:cNvPr id="16" name="Content Placeholder 2">
            <a:extLst>
              <a:ext uri="{FF2B5EF4-FFF2-40B4-BE49-F238E27FC236}">
                <a16:creationId xmlns:a16="http://schemas.microsoft.com/office/drawing/2014/main" id="{103C2B12-6CCA-B044-8535-D97506F28406}"/>
              </a:ext>
            </a:extLst>
          </p:cNvPr>
          <p:cNvSpPr txBox="1">
            <a:spLocks/>
          </p:cNvSpPr>
          <p:nvPr/>
        </p:nvSpPr>
        <p:spPr>
          <a:xfrm>
            <a:off x="220777" y="2525285"/>
            <a:ext cx="3922015" cy="23496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This is what a met tower looks like. This met tower is in the process of being installed. When in place, It will stand straight up.</a:t>
            </a:r>
          </a:p>
          <a:p>
            <a:r>
              <a:rPr lang="en-US" dirty="0"/>
              <a:t>A truck is used to pull up the met tower</a:t>
            </a:r>
          </a:p>
        </p:txBody>
      </p:sp>
    </p:spTree>
    <p:extLst>
      <p:ext uri="{BB962C8B-B14F-4D97-AF65-F5344CB8AC3E}">
        <p14:creationId xmlns:p14="http://schemas.microsoft.com/office/powerpoint/2010/main" val="642704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1F7D-1604-C645-8562-7058EF4A17E9}"/>
              </a:ext>
            </a:extLst>
          </p:cNvPr>
          <p:cNvSpPr>
            <a:spLocks noGrp="1"/>
          </p:cNvSpPr>
          <p:nvPr>
            <p:ph type="title"/>
          </p:nvPr>
        </p:nvSpPr>
        <p:spPr/>
        <p:txBody>
          <a:bodyPr/>
          <a:lstStyle/>
          <a:p>
            <a:r>
              <a:rPr lang="en-US" dirty="0"/>
              <a:t>Other Types of Wind Measurement Devices</a:t>
            </a:r>
          </a:p>
        </p:txBody>
      </p:sp>
      <p:sp>
        <p:nvSpPr>
          <p:cNvPr id="4" name="Date Placeholder 3">
            <a:extLst>
              <a:ext uri="{FF2B5EF4-FFF2-40B4-BE49-F238E27FC236}">
                <a16:creationId xmlns:a16="http://schemas.microsoft.com/office/drawing/2014/main" id="{51B7B287-601D-6948-A609-8659C452410B}"/>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5FB2450F-178E-FC40-BD19-D7679F70092B}"/>
              </a:ext>
            </a:extLst>
          </p:cNvPr>
          <p:cNvSpPr>
            <a:spLocks noGrp="1"/>
          </p:cNvSpPr>
          <p:nvPr>
            <p:ph type="sldNum" sz="quarter" idx="12"/>
          </p:nvPr>
        </p:nvSpPr>
        <p:spPr/>
        <p:txBody>
          <a:bodyPr/>
          <a:lstStyle/>
          <a:p>
            <a:fld id="{F60E4191-B049-AF4C-B31B-63DAE0652CDF}" type="slidenum">
              <a:rPr lang="en-US" smtClean="0"/>
              <a:pPr/>
              <a:t>41</a:t>
            </a:fld>
            <a:endParaRPr lang="en-US" dirty="0"/>
          </a:p>
        </p:txBody>
      </p:sp>
      <p:sp>
        <p:nvSpPr>
          <p:cNvPr id="6" name="Content Placeholder 2">
            <a:extLst>
              <a:ext uri="{FF2B5EF4-FFF2-40B4-BE49-F238E27FC236}">
                <a16:creationId xmlns:a16="http://schemas.microsoft.com/office/drawing/2014/main" id="{42A0CDEB-ADE6-D645-80B5-9DC5AACA4545}"/>
              </a:ext>
            </a:extLst>
          </p:cNvPr>
          <p:cNvSpPr txBox="1">
            <a:spLocks/>
          </p:cNvSpPr>
          <p:nvPr/>
        </p:nvSpPr>
        <p:spPr>
          <a:xfrm>
            <a:off x="943427" y="2341549"/>
            <a:ext cx="4929227" cy="1627940"/>
          </a:xfrm>
          <a:prstGeom prst="rect">
            <a:avLst/>
          </a:prstGeom>
          <a:ln w="19050">
            <a:solidFill>
              <a:srgbClr val="556D19"/>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900" dirty="0"/>
              <a:t>Measures wind speed and direction up to 200 m</a:t>
            </a:r>
          </a:p>
          <a:p>
            <a:r>
              <a:rPr lang="en-US" sz="1900" dirty="0"/>
              <a:t>Sends out a ‘chirp’, records the sound and measures how the sound is scattered</a:t>
            </a:r>
          </a:p>
        </p:txBody>
      </p:sp>
      <p:sp>
        <p:nvSpPr>
          <p:cNvPr id="7" name="Content Placeholder 2">
            <a:extLst>
              <a:ext uri="{FF2B5EF4-FFF2-40B4-BE49-F238E27FC236}">
                <a16:creationId xmlns:a16="http://schemas.microsoft.com/office/drawing/2014/main" id="{4FE097EB-9C9A-AE48-B831-58C6C599CDBF}"/>
              </a:ext>
            </a:extLst>
          </p:cNvPr>
          <p:cNvSpPr txBox="1">
            <a:spLocks/>
          </p:cNvSpPr>
          <p:nvPr/>
        </p:nvSpPr>
        <p:spPr>
          <a:xfrm>
            <a:off x="6402838" y="2341549"/>
            <a:ext cx="4950962" cy="1627939"/>
          </a:xfrm>
          <a:prstGeom prst="rect">
            <a:avLst/>
          </a:prstGeom>
          <a:ln w="19050">
            <a:solidFill>
              <a:srgbClr val="556D19"/>
            </a:solidFill>
          </a:ln>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Light Detection and Ranging</a:t>
            </a:r>
          </a:p>
          <a:p>
            <a:r>
              <a:rPr lang="en-US" dirty="0"/>
              <a:t>Measures the distance to a point by illuminating the point with a pulsed laser. The device measured the reflected pulse</a:t>
            </a:r>
          </a:p>
          <a:p>
            <a:r>
              <a:rPr lang="en-US" dirty="0"/>
              <a:t>LIDAR can measure the wind speeds and wind turbulence </a:t>
            </a:r>
          </a:p>
        </p:txBody>
      </p:sp>
      <p:sp>
        <p:nvSpPr>
          <p:cNvPr id="8" name="Text Placeholder 6">
            <a:extLst>
              <a:ext uri="{FF2B5EF4-FFF2-40B4-BE49-F238E27FC236}">
                <a16:creationId xmlns:a16="http://schemas.microsoft.com/office/drawing/2014/main" id="{3EA91F6E-564D-0740-9233-D6778D4D1CB3}"/>
              </a:ext>
            </a:extLst>
          </p:cNvPr>
          <p:cNvSpPr txBox="1">
            <a:spLocks/>
          </p:cNvSpPr>
          <p:nvPr/>
        </p:nvSpPr>
        <p:spPr>
          <a:xfrm>
            <a:off x="943426" y="1578687"/>
            <a:ext cx="4929228" cy="762862"/>
          </a:xfrm>
          <a:prstGeom prst="rect">
            <a:avLst/>
          </a:prstGeom>
          <a:solidFill>
            <a:srgbClr val="78A12E"/>
          </a:solidFill>
          <a:ln w="19050">
            <a:solidFill>
              <a:srgbClr val="556D19"/>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400" b="1" dirty="0">
                <a:solidFill>
                  <a:schemeClr val="bg1"/>
                </a:solidFill>
              </a:rPr>
              <a:t>SODAR</a:t>
            </a:r>
          </a:p>
        </p:txBody>
      </p:sp>
      <p:sp>
        <p:nvSpPr>
          <p:cNvPr id="9" name="Text Placeholder 8">
            <a:extLst>
              <a:ext uri="{FF2B5EF4-FFF2-40B4-BE49-F238E27FC236}">
                <a16:creationId xmlns:a16="http://schemas.microsoft.com/office/drawing/2014/main" id="{167EB209-BCA6-344F-B98F-BA7C5825E4E4}"/>
              </a:ext>
            </a:extLst>
          </p:cNvPr>
          <p:cNvSpPr txBox="1">
            <a:spLocks/>
          </p:cNvSpPr>
          <p:nvPr/>
        </p:nvSpPr>
        <p:spPr>
          <a:xfrm>
            <a:off x="6402839" y="1578687"/>
            <a:ext cx="4950961" cy="762862"/>
          </a:xfrm>
          <a:prstGeom prst="rect">
            <a:avLst/>
          </a:prstGeom>
          <a:solidFill>
            <a:srgbClr val="78A12E"/>
          </a:solidFill>
          <a:ln w="19050">
            <a:solidFill>
              <a:srgbClr val="556D19"/>
            </a:solidFill>
          </a:ln>
        </p:spPr>
        <p:txBody>
          <a:bodyPr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400" b="1" dirty="0">
                <a:solidFill>
                  <a:schemeClr val="bg1"/>
                </a:solidFill>
              </a:rPr>
              <a:t>LIDAR or LADAR</a:t>
            </a:r>
          </a:p>
        </p:txBody>
      </p:sp>
      <p:pic>
        <p:nvPicPr>
          <p:cNvPr id="10" name="Picture 9">
            <a:extLst>
              <a:ext uri="{FF2B5EF4-FFF2-40B4-BE49-F238E27FC236}">
                <a16:creationId xmlns:a16="http://schemas.microsoft.com/office/drawing/2014/main" id="{A410D656-7709-9144-81D6-08098E1A31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650" y="4102767"/>
            <a:ext cx="3004780" cy="2253585"/>
          </a:xfrm>
          <a:prstGeom prst="rect">
            <a:avLst/>
          </a:prstGeom>
        </p:spPr>
      </p:pic>
      <p:pic>
        <p:nvPicPr>
          <p:cNvPr id="11" name="Picture 10">
            <a:extLst>
              <a:ext uri="{FF2B5EF4-FFF2-40B4-BE49-F238E27FC236}">
                <a16:creationId xmlns:a16="http://schemas.microsoft.com/office/drawing/2014/main" id="{7C75D83C-EFE1-0C42-9CC0-9A0B625E4B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94145" y="4102767"/>
            <a:ext cx="4368348" cy="2281558"/>
          </a:xfrm>
          <a:prstGeom prst="rect">
            <a:avLst/>
          </a:prstGeom>
        </p:spPr>
      </p:pic>
    </p:spTree>
    <p:extLst>
      <p:ext uri="{BB962C8B-B14F-4D97-AF65-F5344CB8AC3E}">
        <p14:creationId xmlns:p14="http://schemas.microsoft.com/office/powerpoint/2010/main" val="1665234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C365-7748-814A-A733-4FE74118F6AB}"/>
              </a:ext>
            </a:extLst>
          </p:cNvPr>
          <p:cNvSpPr>
            <a:spLocks noGrp="1"/>
          </p:cNvSpPr>
          <p:nvPr>
            <p:ph type="title"/>
          </p:nvPr>
        </p:nvSpPr>
        <p:spPr/>
        <p:txBody>
          <a:bodyPr/>
          <a:lstStyle/>
          <a:p>
            <a:r>
              <a:rPr lang="en-US" dirty="0"/>
              <a:t>Production by Time of Day</a:t>
            </a:r>
          </a:p>
        </p:txBody>
      </p:sp>
      <p:sp>
        <p:nvSpPr>
          <p:cNvPr id="3" name="Content Placeholder 2">
            <a:extLst>
              <a:ext uri="{FF2B5EF4-FFF2-40B4-BE49-F238E27FC236}">
                <a16:creationId xmlns:a16="http://schemas.microsoft.com/office/drawing/2014/main" id="{6916BB9B-C53B-1547-BD8B-CFB70EDD69A3}"/>
              </a:ext>
            </a:extLst>
          </p:cNvPr>
          <p:cNvSpPr>
            <a:spLocks noGrp="1"/>
          </p:cNvSpPr>
          <p:nvPr>
            <p:ph idx="1"/>
          </p:nvPr>
        </p:nvSpPr>
        <p:spPr>
          <a:xfrm>
            <a:off x="838200" y="1825625"/>
            <a:ext cx="5562600" cy="4351338"/>
          </a:xfrm>
        </p:spPr>
        <p:txBody>
          <a:bodyPr/>
          <a:lstStyle/>
          <a:p>
            <a:r>
              <a:rPr lang="en-US" dirty="0"/>
              <a:t>Average production varies by time of day</a:t>
            </a:r>
          </a:p>
          <a:p>
            <a:r>
              <a:rPr lang="en-US" dirty="0"/>
              <a:t>Driven by heating and cooling of the Earth’s surface</a:t>
            </a:r>
          </a:p>
          <a:p>
            <a:r>
              <a:rPr lang="en-US" dirty="0"/>
              <a:t>Shear profile (change in wind velocity with height) also depends on temperature changes</a:t>
            </a:r>
          </a:p>
          <a:p>
            <a:r>
              <a:rPr lang="en-US" dirty="0"/>
              <a:t>‘Diurnal profile’ varies with height of turbine</a:t>
            </a:r>
          </a:p>
          <a:p>
            <a:r>
              <a:rPr lang="en-US" dirty="0"/>
              <a:t>Shape of the diurnal profile varies from site to site and by season</a:t>
            </a:r>
          </a:p>
        </p:txBody>
      </p:sp>
      <p:sp>
        <p:nvSpPr>
          <p:cNvPr id="4" name="Date Placeholder 3">
            <a:extLst>
              <a:ext uri="{FF2B5EF4-FFF2-40B4-BE49-F238E27FC236}">
                <a16:creationId xmlns:a16="http://schemas.microsoft.com/office/drawing/2014/main" id="{2204A1F8-4A1F-474C-96EE-73572B8B3D73}"/>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101D1981-8981-8A4B-9DC3-2597F0564C20}"/>
              </a:ext>
            </a:extLst>
          </p:cNvPr>
          <p:cNvSpPr>
            <a:spLocks noGrp="1"/>
          </p:cNvSpPr>
          <p:nvPr>
            <p:ph type="sldNum" sz="quarter" idx="12"/>
          </p:nvPr>
        </p:nvSpPr>
        <p:spPr/>
        <p:txBody>
          <a:bodyPr/>
          <a:lstStyle/>
          <a:p>
            <a:fld id="{F60E4191-B049-AF4C-B31B-63DAE0652CDF}" type="slidenum">
              <a:rPr lang="en-US" smtClean="0"/>
              <a:pPr/>
              <a:t>42</a:t>
            </a:fld>
            <a:endParaRPr lang="en-US" dirty="0"/>
          </a:p>
        </p:txBody>
      </p:sp>
      <p:pic>
        <p:nvPicPr>
          <p:cNvPr id="6" name="Picture 5">
            <a:extLst>
              <a:ext uri="{FF2B5EF4-FFF2-40B4-BE49-F238E27FC236}">
                <a16:creationId xmlns:a16="http://schemas.microsoft.com/office/drawing/2014/main" id="{85D55619-1DDA-444D-8B9C-134B0EF51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963" y="1169419"/>
            <a:ext cx="4852837" cy="4968671"/>
          </a:xfrm>
          <a:prstGeom prst="rect">
            <a:avLst/>
          </a:prstGeom>
        </p:spPr>
      </p:pic>
    </p:spTree>
    <p:extLst>
      <p:ext uri="{BB962C8B-B14F-4D97-AF65-F5344CB8AC3E}">
        <p14:creationId xmlns:p14="http://schemas.microsoft.com/office/powerpoint/2010/main" val="950175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246860"/>
            <a:ext cx="711200" cy="381000"/>
          </a:xfrm>
        </p:spPr>
        <p:txBody>
          <a:bodyPr>
            <a:normAutofit/>
          </a:bodyPr>
          <a:lstStyle/>
          <a:p>
            <a:fld id="{F60E4191-B049-AF4C-B31B-63DAE0652CDF}" type="slidenum">
              <a:rPr lang="en-US" smtClean="0"/>
              <a:pPr/>
              <a:t>43</a:t>
            </a:fld>
            <a:endParaRPr lang="en-US" dirty="0"/>
          </a:p>
        </p:txBody>
      </p:sp>
      <p:grpSp>
        <p:nvGrpSpPr>
          <p:cNvPr id="28" name="Group 27"/>
          <p:cNvGrpSpPr/>
          <p:nvPr/>
        </p:nvGrpSpPr>
        <p:grpSpPr>
          <a:xfrm>
            <a:off x="1067181" y="598329"/>
            <a:ext cx="10057637" cy="6334603"/>
            <a:chOff x="846712" y="281394"/>
            <a:chExt cx="7543228" cy="4750952"/>
          </a:xfrm>
        </p:grpSpPr>
        <p:graphicFrame>
          <p:nvGraphicFramePr>
            <p:cNvPr id="7" name="Chart 6"/>
            <p:cNvGraphicFramePr>
              <a:graphicFrameLocks/>
            </p:cNvGraphicFramePr>
            <p:nvPr>
              <p:extLst>
                <p:ext uri="{D42A27DB-BD31-4B8C-83A1-F6EECF244321}">
                  <p14:modId xmlns:p14="http://schemas.microsoft.com/office/powerpoint/2010/main" val="3989352494"/>
                </p:ext>
              </p:extLst>
            </p:nvPr>
          </p:nvGraphicFramePr>
          <p:xfrm>
            <a:off x="846712" y="281394"/>
            <a:ext cx="3602480" cy="2103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568516958"/>
                </p:ext>
              </p:extLst>
            </p:nvPr>
          </p:nvGraphicFramePr>
          <p:xfrm>
            <a:off x="4807970" y="281394"/>
            <a:ext cx="3574774"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336124073"/>
                </p:ext>
              </p:extLst>
            </p:nvPr>
          </p:nvGraphicFramePr>
          <p:xfrm>
            <a:off x="846712" y="2368209"/>
            <a:ext cx="3609676" cy="23191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1091912686"/>
                </p:ext>
              </p:extLst>
            </p:nvPr>
          </p:nvGraphicFramePr>
          <p:xfrm>
            <a:off x="4815166" y="2368208"/>
            <a:ext cx="3574774" cy="2319131"/>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311204" y="1328055"/>
              <a:ext cx="546063" cy="346249"/>
            </a:xfrm>
            <a:prstGeom prst="rect">
              <a:avLst/>
            </a:prstGeom>
            <a:noFill/>
          </p:spPr>
          <p:txBody>
            <a:bodyPr wrap="none" rtlCol="0">
              <a:spAutoFit/>
            </a:bodyPr>
            <a:lstStyle/>
            <a:p>
              <a:r>
                <a:rPr lang="en-US" sz="2400">
                  <a:solidFill>
                    <a:schemeClr val="bg1"/>
                  </a:solidFill>
                </a:rPr>
                <a:t>Coal</a:t>
              </a:r>
            </a:p>
          </p:txBody>
        </p:sp>
        <p:sp>
          <p:nvSpPr>
            <p:cNvPr id="12" name="TextBox 11"/>
            <p:cNvSpPr txBox="1"/>
            <p:nvPr/>
          </p:nvSpPr>
          <p:spPr>
            <a:xfrm>
              <a:off x="5159062" y="1358174"/>
              <a:ext cx="546063" cy="346249"/>
            </a:xfrm>
            <a:prstGeom prst="rect">
              <a:avLst/>
            </a:prstGeom>
            <a:noFill/>
          </p:spPr>
          <p:txBody>
            <a:bodyPr wrap="none" rtlCol="0">
              <a:spAutoFit/>
            </a:bodyPr>
            <a:lstStyle/>
            <a:p>
              <a:r>
                <a:rPr lang="en-US" sz="2400">
                  <a:solidFill>
                    <a:schemeClr val="bg1"/>
                  </a:solidFill>
                </a:rPr>
                <a:t>Coal</a:t>
              </a:r>
            </a:p>
          </p:txBody>
        </p:sp>
        <p:sp>
          <p:nvSpPr>
            <p:cNvPr id="13" name="TextBox 12"/>
            <p:cNvSpPr txBox="1"/>
            <p:nvPr/>
          </p:nvSpPr>
          <p:spPr>
            <a:xfrm>
              <a:off x="1349307" y="3615050"/>
              <a:ext cx="546063" cy="346249"/>
            </a:xfrm>
            <a:prstGeom prst="rect">
              <a:avLst/>
            </a:prstGeom>
            <a:noFill/>
          </p:spPr>
          <p:txBody>
            <a:bodyPr wrap="none" rtlCol="0">
              <a:spAutoFit/>
            </a:bodyPr>
            <a:lstStyle/>
            <a:p>
              <a:r>
                <a:rPr lang="en-US" sz="2400">
                  <a:solidFill>
                    <a:schemeClr val="bg1"/>
                  </a:solidFill>
                </a:rPr>
                <a:t>Coal</a:t>
              </a:r>
            </a:p>
          </p:txBody>
        </p:sp>
        <p:sp>
          <p:nvSpPr>
            <p:cNvPr id="14" name="TextBox 13"/>
            <p:cNvSpPr txBox="1"/>
            <p:nvPr/>
          </p:nvSpPr>
          <p:spPr>
            <a:xfrm>
              <a:off x="5260774" y="3496227"/>
              <a:ext cx="546063" cy="346249"/>
            </a:xfrm>
            <a:prstGeom prst="rect">
              <a:avLst/>
            </a:prstGeom>
            <a:noFill/>
          </p:spPr>
          <p:txBody>
            <a:bodyPr wrap="none" rtlCol="0">
              <a:spAutoFit/>
            </a:bodyPr>
            <a:lstStyle/>
            <a:p>
              <a:r>
                <a:rPr lang="en-US" sz="2400" dirty="0">
                  <a:solidFill>
                    <a:schemeClr val="bg1"/>
                  </a:solidFill>
                </a:rPr>
                <a:t>Coal</a:t>
              </a:r>
            </a:p>
          </p:txBody>
        </p:sp>
        <p:sp>
          <p:nvSpPr>
            <p:cNvPr id="16" name="TextBox 15"/>
            <p:cNvSpPr txBox="1"/>
            <p:nvPr/>
          </p:nvSpPr>
          <p:spPr>
            <a:xfrm>
              <a:off x="1320147" y="4081119"/>
              <a:ext cx="725680" cy="346249"/>
            </a:xfrm>
            <a:prstGeom prst="rect">
              <a:avLst/>
            </a:prstGeom>
            <a:noFill/>
          </p:spPr>
          <p:txBody>
            <a:bodyPr wrap="none" rtlCol="0">
              <a:spAutoFit/>
            </a:bodyPr>
            <a:lstStyle/>
            <a:p>
              <a:r>
                <a:rPr lang="en-US" sz="2400">
                  <a:solidFill>
                    <a:schemeClr val="bg1"/>
                  </a:solidFill>
                </a:rPr>
                <a:t>Cogen</a:t>
              </a:r>
              <a:endParaRPr lang="en-US" sz="2400" dirty="0">
                <a:solidFill>
                  <a:schemeClr val="bg1"/>
                </a:solidFill>
              </a:endParaRPr>
            </a:p>
          </p:txBody>
        </p:sp>
        <p:sp>
          <p:nvSpPr>
            <p:cNvPr id="17" name="TextBox 16"/>
            <p:cNvSpPr txBox="1"/>
            <p:nvPr/>
          </p:nvSpPr>
          <p:spPr>
            <a:xfrm>
              <a:off x="5219861" y="4091162"/>
              <a:ext cx="725680" cy="346249"/>
            </a:xfrm>
            <a:prstGeom prst="rect">
              <a:avLst/>
            </a:prstGeom>
            <a:noFill/>
          </p:spPr>
          <p:txBody>
            <a:bodyPr wrap="none" rtlCol="0">
              <a:spAutoFit/>
            </a:bodyPr>
            <a:lstStyle/>
            <a:p>
              <a:r>
                <a:rPr lang="en-US" sz="2400">
                  <a:solidFill>
                    <a:schemeClr val="bg1"/>
                  </a:solidFill>
                </a:rPr>
                <a:t>Cogen</a:t>
              </a:r>
              <a:endParaRPr lang="en-US" sz="2400" dirty="0">
                <a:solidFill>
                  <a:schemeClr val="bg1"/>
                </a:solidFill>
              </a:endParaRPr>
            </a:p>
          </p:txBody>
        </p:sp>
        <p:sp>
          <p:nvSpPr>
            <p:cNvPr id="18" name="TextBox 17"/>
            <p:cNvSpPr txBox="1"/>
            <p:nvPr/>
          </p:nvSpPr>
          <p:spPr>
            <a:xfrm>
              <a:off x="5139615" y="1727506"/>
              <a:ext cx="725680" cy="346249"/>
            </a:xfrm>
            <a:prstGeom prst="rect">
              <a:avLst/>
            </a:prstGeom>
            <a:noFill/>
          </p:spPr>
          <p:txBody>
            <a:bodyPr wrap="none" rtlCol="0">
              <a:spAutoFit/>
            </a:bodyPr>
            <a:lstStyle/>
            <a:p>
              <a:r>
                <a:rPr lang="en-US" sz="2400">
                  <a:solidFill>
                    <a:schemeClr val="bg1"/>
                  </a:solidFill>
                </a:rPr>
                <a:t>Cogen</a:t>
              </a:r>
              <a:endParaRPr lang="en-US" sz="2400" dirty="0">
                <a:solidFill>
                  <a:schemeClr val="bg1"/>
                </a:solidFill>
              </a:endParaRPr>
            </a:p>
          </p:txBody>
        </p:sp>
        <p:sp>
          <p:nvSpPr>
            <p:cNvPr id="19" name="TextBox 18"/>
            <p:cNvSpPr txBox="1"/>
            <p:nvPr/>
          </p:nvSpPr>
          <p:spPr>
            <a:xfrm>
              <a:off x="1269061" y="1695794"/>
              <a:ext cx="725680" cy="346249"/>
            </a:xfrm>
            <a:prstGeom prst="rect">
              <a:avLst/>
            </a:prstGeom>
            <a:noFill/>
          </p:spPr>
          <p:txBody>
            <a:bodyPr wrap="none" rtlCol="0">
              <a:spAutoFit/>
            </a:bodyPr>
            <a:lstStyle/>
            <a:p>
              <a:r>
                <a:rPr lang="en-US" sz="2400">
                  <a:solidFill>
                    <a:schemeClr val="bg1"/>
                  </a:solidFill>
                </a:rPr>
                <a:t>Cogen</a:t>
              </a:r>
              <a:endParaRPr lang="en-US" sz="2400" dirty="0">
                <a:solidFill>
                  <a:schemeClr val="bg1"/>
                </a:solidFill>
              </a:endParaRPr>
            </a:p>
          </p:txBody>
        </p:sp>
        <p:grpSp>
          <p:nvGrpSpPr>
            <p:cNvPr id="26" name="Group 25"/>
            <p:cNvGrpSpPr/>
            <p:nvPr/>
          </p:nvGrpSpPr>
          <p:grpSpPr>
            <a:xfrm>
              <a:off x="1771852" y="4670464"/>
              <a:ext cx="3946891" cy="361882"/>
              <a:chOff x="1771852" y="4670464"/>
              <a:chExt cx="3946891" cy="361882"/>
            </a:xfrm>
          </p:grpSpPr>
          <p:sp>
            <p:nvSpPr>
              <p:cNvPr id="20" name="TextBox 19"/>
              <p:cNvSpPr txBox="1"/>
              <p:nvPr/>
            </p:nvSpPr>
            <p:spPr>
              <a:xfrm>
                <a:off x="5078904" y="4686097"/>
                <a:ext cx="639839" cy="346249"/>
              </a:xfrm>
              <a:prstGeom prst="rect">
                <a:avLst/>
              </a:prstGeom>
              <a:noFill/>
            </p:spPr>
            <p:txBody>
              <a:bodyPr wrap="none" rtlCol="0">
                <a:spAutoFit/>
              </a:bodyPr>
              <a:lstStyle/>
              <a:p>
                <a:r>
                  <a:rPr lang="en-US" sz="2400" dirty="0">
                    <a:solidFill>
                      <a:srgbClr val="0182A9"/>
                    </a:solidFill>
                  </a:rPr>
                  <a:t>Wind</a:t>
                </a:r>
              </a:p>
            </p:txBody>
          </p:sp>
          <p:sp>
            <p:nvSpPr>
              <p:cNvPr id="21" name="TextBox 20"/>
              <p:cNvSpPr txBox="1"/>
              <p:nvPr/>
            </p:nvSpPr>
            <p:spPr>
              <a:xfrm>
                <a:off x="3664492" y="4685145"/>
                <a:ext cx="639117" cy="346249"/>
              </a:xfrm>
              <a:prstGeom prst="rect">
                <a:avLst/>
              </a:prstGeom>
              <a:noFill/>
            </p:spPr>
            <p:txBody>
              <a:bodyPr wrap="none" rtlCol="0">
                <a:spAutoFit/>
              </a:bodyPr>
              <a:lstStyle/>
              <a:p>
                <a:r>
                  <a:rPr lang="en-US" sz="2400" dirty="0">
                    <a:solidFill>
                      <a:srgbClr val="AB7942"/>
                    </a:solidFill>
                  </a:rPr>
                  <a:t>CCGT</a:t>
                </a:r>
              </a:p>
            </p:txBody>
          </p:sp>
          <p:sp>
            <p:nvSpPr>
              <p:cNvPr id="22" name="TextBox 21"/>
              <p:cNvSpPr txBox="1"/>
              <p:nvPr/>
            </p:nvSpPr>
            <p:spPr>
              <a:xfrm>
                <a:off x="4360438" y="4684153"/>
                <a:ext cx="622286" cy="346249"/>
              </a:xfrm>
              <a:prstGeom prst="rect">
                <a:avLst/>
              </a:prstGeom>
              <a:noFill/>
            </p:spPr>
            <p:txBody>
              <a:bodyPr wrap="none" rtlCol="0">
                <a:spAutoFit/>
              </a:bodyPr>
              <a:lstStyle/>
              <a:p>
                <a:r>
                  <a:rPr lang="en-US" sz="2400" dirty="0">
                    <a:solidFill>
                      <a:srgbClr val="FF0000"/>
                    </a:solidFill>
                  </a:rPr>
                  <a:t>SCGT</a:t>
                </a:r>
              </a:p>
            </p:txBody>
          </p:sp>
          <p:sp>
            <p:nvSpPr>
              <p:cNvPr id="23" name="TextBox 22"/>
              <p:cNvSpPr txBox="1"/>
              <p:nvPr/>
            </p:nvSpPr>
            <p:spPr>
              <a:xfrm>
                <a:off x="1771852" y="4670464"/>
                <a:ext cx="704376" cy="346249"/>
              </a:xfrm>
              <a:prstGeom prst="rect">
                <a:avLst/>
              </a:prstGeom>
              <a:noFill/>
            </p:spPr>
            <p:txBody>
              <a:bodyPr wrap="none" rtlCol="0">
                <a:spAutoFit/>
              </a:bodyPr>
              <a:lstStyle/>
              <a:p>
                <a:r>
                  <a:rPr lang="en-US" sz="2400" dirty="0">
                    <a:solidFill>
                      <a:srgbClr val="78A12E"/>
                    </a:solidFill>
                  </a:rPr>
                  <a:t>Hydro</a:t>
                </a:r>
              </a:p>
            </p:txBody>
          </p:sp>
          <p:sp>
            <p:nvSpPr>
              <p:cNvPr id="24" name="TextBox 23"/>
              <p:cNvSpPr txBox="1"/>
              <p:nvPr/>
            </p:nvSpPr>
            <p:spPr>
              <a:xfrm>
                <a:off x="3118688" y="4678640"/>
                <a:ext cx="546063" cy="346249"/>
              </a:xfrm>
              <a:prstGeom prst="rect">
                <a:avLst/>
              </a:prstGeom>
              <a:noFill/>
            </p:spPr>
            <p:txBody>
              <a:bodyPr wrap="none" rtlCol="0">
                <a:spAutoFit/>
              </a:bodyPr>
              <a:lstStyle/>
              <a:p>
                <a:r>
                  <a:rPr lang="en-US" sz="2400" dirty="0"/>
                  <a:t>Coal</a:t>
                </a:r>
              </a:p>
            </p:txBody>
          </p:sp>
          <p:sp>
            <p:nvSpPr>
              <p:cNvPr id="25" name="TextBox 24"/>
              <p:cNvSpPr txBox="1"/>
              <p:nvPr/>
            </p:nvSpPr>
            <p:spPr>
              <a:xfrm>
                <a:off x="2423279" y="4670464"/>
                <a:ext cx="725680" cy="346249"/>
              </a:xfrm>
              <a:prstGeom prst="rect">
                <a:avLst/>
              </a:prstGeom>
              <a:noFill/>
            </p:spPr>
            <p:txBody>
              <a:bodyPr wrap="none" rtlCol="0">
                <a:spAutoFit/>
              </a:bodyPr>
              <a:lstStyle/>
              <a:p>
                <a:r>
                  <a:rPr lang="en-US" sz="2400">
                    <a:solidFill>
                      <a:srgbClr val="FFC000"/>
                    </a:solidFill>
                  </a:rPr>
                  <a:t>Cogen</a:t>
                </a:r>
                <a:endParaRPr lang="en-US" sz="2400" dirty="0">
                  <a:solidFill>
                    <a:srgbClr val="FFC000"/>
                  </a:solidFill>
                </a:endParaRPr>
              </a:p>
            </p:txBody>
          </p:sp>
        </p:grpSp>
      </p:grpSp>
      <p:sp>
        <p:nvSpPr>
          <p:cNvPr id="27" name="TextBox 26"/>
          <p:cNvSpPr txBox="1"/>
          <p:nvPr/>
        </p:nvSpPr>
        <p:spPr>
          <a:xfrm rot="16200000">
            <a:off x="-2254828" y="2780063"/>
            <a:ext cx="5558947" cy="748795"/>
          </a:xfrm>
          <a:prstGeom prst="rect">
            <a:avLst/>
          </a:prstGeom>
          <a:solidFill>
            <a:schemeClr val="accent6">
              <a:lumMod val="20000"/>
              <a:lumOff val="80000"/>
            </a:schemeClr>
          </a:solidFill>
        </p:spPr>
        <p:txBody>
          <a:bodyPr wrap="square" rtlCol="0">
            <a:spAutoFit/>
          </a:bodyPr>
          <a:lstStyle/>
          <a:p>
            <a:pPr algn="ctr"/>
            <a:r>
              <a:rPr lang="en-US" sz="2133" b="1" dirty="0"/>
              <a:t>ALBERTA’S GENERATION - 2015</a:t>
            </a:r>
          </a:p>
          <a:p>
            <a:pPr algn="ctr"/>
            <a:r>
              <a:rPr lang="en-US" sz="2133" b="1" dirty="0"/>
              <a:t>FOUR DAYS, FOUR SEASONS</a:t>
            </a:r>
          </a:p>
        </p:txBody>
      </p:sp>
      <p:sp>
        <p:nvSpPr>
          <p:cNvPr id="2" name="TextBox 1"/>
          <p:cNvSpPr txBox="1"/>
          <p:nvPr/>
        </p:nvSpPr>
        <p:spPr>
          <a:xfrm>
            <a:off x="6765723" y="309685"/>
            <a:ext cx="1018227" cy="420564"/>
          </a:xfrm>
          <a:prstGeom prst="rect">
            <a:avLst/>
          </a:prstGeom>
          <a:noFill/>
        </p:spPr>
        <p:txBody>
          <a:bodyPr wrap="none" rtlCol="0">
            <a:spAutoFit/>
          </a:bodyPr>
          <a:lstStyle/>
          <a:p>
            <a:r>
              <a:rPr lang="en-US" sz="2133" dirty="0"/>
              <a:t>SPRING</a:t>
            </a:r>
          </a:p>
        </p:txBody>
      </p:sp>
      <p:sp>
        <p:nvSpPr>
          <p:cNvPr id="29" name="TextBox 28"/>
          <p:cNvSpPr txBox="1"/>
          <p:nvPr/>
        </p:nvSpPr>
        <p:spPr>
          <a:xfrm>
            <a:off x="1584908" y="287989"/>
            <a:ext cx="1088760" cy="420564"/>
          </a:xfrm>
          <a:prstGeom prst="rect">
            <a:avLst/>
          </a:prstGeom>
          <a:noFill/>
        </p:spPr>
        <p:txBody>
          <a:bodyPr wrap="none" rtlCol="0">
            <a:spAutoFit/>
          </a:bodyPr>
          <a:lstStyle/>
          <a:p>
            <a:r>
              <a:rPr lang="en-US" sz="2133" dirty="0"/>
              <a:t>WINTER</a:t>
            </a:r>
          </a:p>
        </p:txBody>
      </p:sp>
      <p:sp>
        <p:nvSpPr>
          <p:cNvPr id="30" name="TextBox 29"/>
          <p:cNvSpPr txBox="1"/>
          <p:nvPr/>
        </p:nvSpPr>
        <p:spPr>
          <a:xfrm>
            <a:off x="1535652" y="3070409"/>
            <a:ext cx="1234633" cy="420564"/>
          </a:xfrm>
          <a:prstGeom prst="rect">
            <a:avLst/>
          </a:prstGeom>
          <a:noFill/>
        </p:spPr>
        <p:txBody>
          <a:bodyPr wrap="none" rtlCol="0">
            <a:spAutoFit/>
          </a:bodyPr>
          <a:lstStyle/>
          <a:p>
            <a:r>
              <a:rPr lang="en-US" sz="2133" dirty="0"/>
              <a:t>SUMMER</a:t>
            </a:r>
          </a:p>
        </p:txBody>
      </p:sp>
      <p:sp>
        <p:nvSpPr>
          <p:cNvPr id="31" name="TextBox 30"/>
          <p:cNvSpPr txBox="1"/>
          <p:nvPr/>
        </p:nvSpPr>
        <p:spPr>
          <a:xfrm>
            <a:off x="6952597" y="3109443"/>
            <a:ext cx="683842" cy="420564"/>
          </a:xfrm>
          <a:prstGeom prst="rect">
            <a:avLst/>
          </a:prstGeom>
          <a:noFill/>
        </p:spPr>
        <p:txBody>
          <a:bodyPr wrap="none" rtlCol="0">
            <a:spAutoFit/>
          </a:bodyPr>
          <a:lstStyle/>
          <a:p>
            <a:r>
              <a:rPr lang="en-US" sz="2133" dirty="0"/>
              <a:t>FALL</a:t>
            </a:r>
          </a:p>
        </p:txBody>
      </p:sp>
    </p:spTree>
    <p:extLst>
      <p:ext uri="{BB962C8B-B14F-4D97-AF65-F5344CB8AC3E}">
        <p14:creationId xmlns:p14="http://schemas.microsoft.com/office/powerpoint/2010/main" val="1803715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EF8B94-2CD8-8C43-91B8-92385816096F}"/>
              </a:ext>
            </a:extLst>
          </p:cNvPr>
          <p:cNvSpPr>
            <a:spLocks noGrp="1"/>
          </p:cNvSpPr>
          <p:nvPr>
            <p:ph type="title"/>
          </p:nvPr>
        </p:nvSpPr>
        <p:spPr/>
        <p:txBody>
          <a:bodyPr/>
          <a:lstStyle/>
          <a:p>
            <a:r>
              <a:rPr lang="en-US" dirty="0"/>
              <a:t>ACTIVITY – Wind turbine design challenge</a:t>
            </a:r>
          </a:p>
        </p:txBody>
      </p:sp>
      <p:sp>
        <p:nvSpPr>
          <p:cNvPr id="7" name="Text Placeholder 6">
            <a:extLst>
              <a:ext uri="{FF2B5EF4-FFF2-40B4-BE49-F238E27FC236}">
                <a16:creationId xmlns:a16="http://schemas.microsoft.com/office/drawing/2014/main" id="{E80D9B70-435C-FB42-AF9B-6A8EE0C01B52}"/>
              </a:ext>
            </a:extLst>
          </p:cNvPr>
          <p:cNvSpPr>
            <a:spLocks noGrp="1"/>
          </p:cNvSpPr>
          <p:nvPr>
            <p:ph type="body" idx="1"/>
          </p:nvPr>
        </p:nvSpPr>
        <p:spPr/>
        <p:txBody>
          <a:bodyPr/>
          <a:lstStyle/>
          <a:p>
            <a:r>
              <a:rPr lang="en-US" dirty="0"/>
              <a:t>See lesson plan (page 7) for instruction and handout</a:t>
            </a:r>
          </a:p>
        </p:txBody>
      </p:sp>
      <p:sp>
        <p:nvSpPr>
          <p:cNvPr id="4" name="Date Placeholder 3">
            <a:extLst>
              <a:ext uri="{FF2B5EF4-FFF2-40B4-BE49-F238E27FC236}">
                <a16:creationId xmlns:a16="http://schemas.microsoft.com/office/drawing/2014/main" id="{D28D9B6F-646D-7244-9EE3-A0EEC3D25BE7}"/>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024334FA-540E-D049-AB4F-DA5DEFB266D3}"/>
              </a:ext>
            </a:extLst>
          </p:cNvPr>
          <p:cNvSpPr>
            <a:spLocks noGrp="1"/>
          </p:cNvSpPr>
          <p:nvPr>
            <p:ph type="sldNum" sz="quarter" idx="12"/>
          </p:nvPr>
        </p:nvSpPr>
        <p:spPr/>
        <p:txBody>
          <a:bodyPr/>
          <a:lstStyle/>
          <a:p>
            <a:fld id="{F60E4191-B049-AF4C-B31B-63DAE0652CDF}" type="slidenum">
              <a:rPr lang="en-US" smtClean="0"/>
              <a:pPr/>
              <a:t>44</a:t>
            </a:fld>
            <a:endParaRPr lang="en-US" dirty="0"/>
          </a:p>
        </p:txBody>
      </p:sp>
    </p:spTree>
    <p:extLst>
      <p:ext uri="{BB962C8B-B14F-4D97-AF65-F5344CB8AC3E}">
        <p14:creationId xmlns:p14="http://schemas.microsoft.com/office/powerpoint/2010/main" val="2940666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F89D-7D8E-8D4D-9495-C9B0C408B4ED}"/>
              </a:ext>
            </a:extLst>
          </p:cNvPr>
          <p:cNvSpPr>
            <a:spLocks noGrp="1"/>
          </p:cNvSpPr>
          <p:nvPr>
            <p:ph type="title"/>
          </p:nvPr>
        </p:nvSpPr>
        <p:spPr/>
        <p:txBody>
          <a:bodyPr/>
          <a:lstStyle/>
          <a:p>
            <a:r>
              <a:rPr lang="en-US" dirty="0"/>
              <a:t>QUIZ!</a:t>
            </a:r>
          </a:p>
        </p:txBody>
      </p:sp>
      <p:sp>
        <p:nvSpPr>
          <p:cNvPr id="3" name="Text Placeholder 2">
            <a:extLst>
              <a:ext uri="{FF2B5EF4-FFF2-40B4-BE49-F238E27FC236}">
                <a16:creationId xmlns:a16="http://schemas.microsoft.com/office/drawing/2014/main" id="{B90A44D8-500C-934D-B75F-F687D832482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ABA442D-B5C3-8F4C-8EED-8A9291CFCC08}"/>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55F9EFED-7B4A-5248-A7C5-7F5E60DDB5BA}"/>
              </a:ext>
            </a:extLst>
          </p:cNvPr>
          <p:cNvSpPr>
            <a:spLocks noGrp="1"/>
          </p:cNvSpPr>
          <p:nvPr>
            <p:ph type="sldNum" sz="quarter" idx="12"/>
          </p:nvPr>
        </p:nvSpPr>
        <p:spPr/>
        <p:txBody>
          <a:bodyPr/>
          <a:lstStyle/>
          <a:p>
            <a:fld id="{F60E4191-B049-AF4C-B31B-63DAE0652CDF}" type="slidenum">
              <a:rPr lang="en-US" smtClean="0"/>
              <a:pPr/>
              <a:t>45</a:t>
            </a:fld>
            <a:endParaRPr lang="en-US" dirty="0"/>
          </a:p>
        </p:txBody>
      </p:sp>
    </p:spTree>
    <p:extLst>
      <p:ext uri="{BB962C8B-B14F-4D97-AF65-F5344CB8AC3E}">
        <p14:creationId xmlns:p14="http://schemas.microsoft.com/office/powerpoint/2010/main" val="1337098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FEB8-34A6-B640-8379-1BF1B4657B19}"/>
              </a:ext>
            </a:extLst>
          </p:cNvPr>
          <p:cNvSpPr>
            <a:spLocks noGrp="1"/>
          </p:cNvSpPr>
          <p:nvPr>
            <p:ph type="title"/>
          </p:nvPr>
        </p:nvSpPr>
        <p:spPr/>
        <p:txBody>
          <a:bodyPr/>
          <a:lstStyle/>
          <a:p>
            <a:r>
              <a:rPr lang="en-US" dirty="0"/>
              <a:t>Wind is…</a:t>
            </a:r>
          </a:p>
        </p:txBody>
      </p:sp>
      <p:sp>
        <p:nvSpPr>
          <p:cNvPr id="3" name="Content Placeholder 2">
            <a:extLst>
              <a:ext uri="{FF2B5EF4-FFF2-40B4-BE49-F238E27FC236}">
                <a16:creationId xmlns:a16="http://schemas.microsoft.com/office/drawing/2014/main" id="{FB6FEC8E-5B7B-C144-9C92-6543A941C83D}"/>
              </a:ext>
            </a:extLst>
          </p:cNvPr>
          <p:cNvSpPr>
            <a:spLocks noGrp="1"/>
          </p:cNvSpPr>
          <p:nvPr>
            <p:ph idx="1"/>
          </p:nvPr>
        </p:nvSpPr>
        <p:spPr/>
        <p:txBody>
          <a:bodyPr/>
          <a:lstStyle/>
          <a:p>
            <a:pPr marL="457200" indent="-457200">
              <a:buAutoNum type="alphaUcParenR"/>
            </a:pPr>
            <a:r>
              <a:rPr lang="en-US" dirty="0"/>
              <a:t>Moving Clouds</a:t>
            </a:r>
          </a:p>
          <a:p>
            <a:pPr marL="457200" indent="-457200">
              <a:buAutoNum type="alphaUcParenR"/>
            </a:pPr>
            <a:r>
              <a:rPr lang="en-US" dirty="0"/>
              <a:t>Moving Trees</a:t>
            </a:r>
          </a:p>
          <a:p>
            <a:pPr marL="457200" indent="-457200">
              <a:buAutoNum type="alphaUcParenR"/>
            </a:pPr>
            <a:r>
              <a:rPr lang="en-US" dirty="0"/>
              <a:t>Moving Air</a:t>
            </a:r>
          </a:p>
        </p:txBody>
      </p:sp>
      <p:sp>
        <p:nvSpPr>
          <p:cNvPr id="4" name="Date Placeholder 3">
            <a:extLst>
              <a:ext uri="{FF2B5EF4-FFF2-40B4-BE49-F238E27FC236}">
                <a16:creationId xmlns:a16="http://schemas.microsoft.com/office/drawing/2014/main" id="{F891B670-0AF6-0A40-8D27-CDB75CDC1420}"/>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224570E5-4CF8-454D-959E-7314268F7E3C}"/>
              </a:ext>
            </a:extLst>
          </p:cNvPr>
          <p:cNvSpPr>
            <a:spLocks noGrp="1"/>
          </p:cNvSpPr>
          <p:nvPr>
            <p:ph type="sldNum" sz="quarter" idx="12"/>
          </p:nvPr>
        </p:nvSpPr>
        <p:spPr/>
        <p:txBody>
          <a:bodyPr/>
          <a:lstStyle/>
          <a:p>
            <a:fld id="{F60E4191-B049-AF4C-B31B-63DAE0652CDF}" type="slidenum">
              <a:rPr lang="en-US" smtClean="0"/>
              <a:pPr/>
              <a:t>46</a:t>
            </a:fld>
            <a:endParaRPr lang="en-US" dirty="0"/>
          </a:p>
        </p:txBody>
      </p:sp>
    </p:spTree>
    <p:extLst>
      <p:ext uri="{BB962C8B-B14F-4D97-AF65-F5344CB8AC3E}">
        <p14:creationId xmlns:p14="http://schemas.microsoft.com/office/powerpoint/2010/main" val="1108108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B045-258D-6341-BB3A-CD7D77910626}"/>
              </a:ext>
            </a:extLst>
          </p:cNvPr>
          <p:cNvSpPr>
            <a:spLocks noGrp="1"/>
          </p:cNvSpPr>
          <p:nvPr>
            <p:ph type="title"/>
          </p:nvPr>
        </p:nvSpPr>
        <p:spPr/>
        <p:txBody>
          <a:bodyPr/>
          <a:lstStyle/>
          <a:p>
            <a:r>
              <a:rPr lang="en-US" dirty="0"/>
              <a:t>Energy in wind comes from the…</a:t>
            </a:r>
          </a:p>
        </p:txBody>
      </p:sp>
      <p:sp>
        <p:nvSpPr>
          <p:cNvPr id="3" name="Content Placeholder 2">
            <a:extLst>
              <a:ext uri="{FF2B5EF4-FFF2-40B4-BE49-F238E27FC236}">
                <a16:creationId xmlns:a16="http://schemas.microsoft.com/office/drawing/2014/main" id="{F7B1971A-3E9E-E645-8CC1-C7E747C419B6}"/>
              </a:ext>
            </a:extLst>
          </p:cNvPr>
          <p:cNvSpPr>
            <a:spLocks noGrp="1"/>
          </p:cNvSpPr>
          <p:nvPr>
            <p:ph idx="1"/>
          </p:nvPr>
        </p:nvSpPr>
        <p:spPr/>
        <p:txBody>
          <a:bodyPr/>
          <a:lstStyle/>
          <a:p>
            <a:pPr marL="457200" indent="-457200">
              <a:buAutoNum type="alphaUcParenR"/>
            </a:pPr>
            <a:r>
              <a:rPr lang="en-US" dirty="0"/>
              <a:t>Earth</a:t>
            </a:r>
          </a:p>
          <a:p>
            <a:pPr marL="457200" indent="-457200">
              <a:buFont typeface="Arial"/>
              <a:buAutoNum type="alphaUcParenR"/>
            </a:pPr>
            <a:r>
              <a:rPr lang="en-US" dirty="0"/>
              <a:t>Ocean</a:t>
            </a:r>
          </a:p>
          <a:p>
            <a:pPr marL="457200" indent="-457200">
              <a:buAutoNum type="alphaUcParenR"/>
            </a:pPr>
            <a:r>
              <a:rPr lang="en-US" dirty="0"/>
              <a:t>Sun</a:t>
            </a:r>
          </a:p>
        </p:txBody>
      </p:sp>
      <p:sp>
        <p:nvSpPr>
          <p:cNvPr id="4" name="Date Placeholder 3">
            <a:extLst>
              <a:ext uri="{FF2B5EF4-FFF2-40B4-BE49-F238E27FC236}">
                <a16:creationId xmlns:a16="http://schemas.microsoft.com/office/drawing/2014/main" id="{7C7CB66C-DB38-D54A-AB2B-571CA2A3E638}"/>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D9395AC5-D0E5-1044-B753-7E3BCEF100EB}"/>
              </a:ext>
            </a:extLst>
          </p:cNvPr>
          <p:cNvSpPr>
            <a:spLocks noGrp="1"/>
          </p:cNvSpPr>
          <p:nvPr>
            <p:ph type="sldNum" sz="quarter" idx="12"/>
          </p:nvPr>
        </p:nvSpPr>
        <p:spPr/>
        <p:txBody>
          <a:bodyPr/>
          <a:lstStyle/>
          <a:p>
            <a:fld id="{F60E4191-B049-AF4C-B31B-63DAE0652CDF}" type="slidenum">
              <a:rPr lang="en-US" smtClean="0"/>
              <a:pPr/>
              <a:t>47</a:t>
            </a:fld>
            <a:endParaRPr lang="en-US" dirty="0"/>
          </a:p>
        </p:txBody>
      </p:sp>
    </p:spTree>
    <p:extLst>
      <p:ext uri="{BB962C8B-B14F-4D97-AF65-F5344CB8AC3E}">
        <p14:creationId xmlns:p14="http://schemas.microsoft.com/office/powerpoint/2010/main" val="3837431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5390-3B0C-7749-9A72-2C3E4E1865D8}"/>
              </a:ext>
            </a:extLst>
          </p:cNvPr>
          <p:cNvSpPr>
            <a:spLocks noGrp="1"/>
          </p:cNvSpPr>
          <p:nvPr>
            <p:ph type="title"/>
          </p:nvPr>
        </p:nvSpPr>
        <p:spPr/>
        <p:txBody>
          <a:bodyPr/>
          <a:lstStyle/>
          <a:p>
            <a:r>
              <a:rPr lang="en-US" dirty="0"/>
              <a:t>A tool that measures the SPEED of the wind is…</a:t>
            </a:r>
          </a:p>
        </p:txBody>
      </p:sp>
      <p:sp>
        <p:nvSpPr>
          <p:cNvPr id="3" name="Content Placeholder 2">
            <a:extLst>
              <a:ext uri="{FF2B5EF4-FFF2-40B4-BE49-F238E27FC236}">
                <a16:creationId xmlns:a16="http://schemas.microsoft.com/office/drawing/2014/main" id="{8A437C4C-908E-BB47-B5C8-E4A89056C6B9}"/>
              </a:ext>
            </a:extLst>
          </p:cNvPr>
          <p:cNvSpPr>
            <a:spLocks noGrp="1"/>
          </p:cNvSpPr>
          <p:nvPr>
            <p:ph idx="1"/>
          </p:nvPr>
        </p:nvSpPr>
        <p:spPr/>
        <p:txBody>
          <a:bodyPr/>
          <a:lstStyle/>
          <a:p>
            <a:pPr marL="457200" indent="-457200">
              <a:buAutoNum type="alphaUcParenR"/>
            </a:pPr>
            <a:r>
              <a:rPr lang="en-US" dirty="0"/>
              <a:t>Anemometer</a:t>
            </a:r>
          </a:p>
          <a:p>
            <a:pPr marL="457200" indent="-457200">
              <a:buAutoNum type="alphaUcParenR"/>
            </a:pPr>
            <a:r>
              <a:rPr lang="en-US" dirty="0"/>
              <a:t>Thermometer</a:t>
            </a:r>
          </a:p>
          <a:p>
            <a:pPr marL="457200" indent="-457200">
              <a:buAutoNum type="alphaUcParenR"/>
            </a:pPr>
            <a:r>
              <a:rPr lang="en-US" dirty="0"/>
              <a:t>Weather Vane</a:t>
            </a:r>
          </a:p>
        </p:txBody>
      </p:sp>
      <p:sp>
        <p:nvSpPr>
          <p:cNvPr id="4" name="Date Placeholder 3">
            <a:extLst>
              <a:ext uri="{FF2B5EF4-FFF2-40B4-BE49-F238E27FC236}">
                <a16:creationId xmlns:a16="http://schemas.microsoft.com/office/drawing/2014/main" id="{4A046351-8297-DA43-B2D2-633BEE818BAB}"/>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5B2D5FCF-EDB1-0140-AC75-8C9E676A03C4}"/>
              </a:ext>
            </a:extLst>
          </p:cNvPr>
          <p:cNvSpPr>
            <a:spLocks noGrp="1"/>
          </p:cNvSpPr>
          <p:nvPr>
            <p:ph type="sldNum" sz="quarter" idx="12"/>
          </p:nvPr>
        </p:nvSpPr>
        <p:spPr/>
        <p:txBody>
          <a:bodyPr/>
          <a:lstStyle/>
          <a:p>
            <a:fld id="{F60E4191-B049-AF4C-B31B-63DAE0652CDF}" type="slidenum">
              <a:rPr lang="en-US" smtClean="0"/>
              <a:pPr/>
              <a:t>48</a:t>
            </a:fld>
            <a:endParaRPr lang="en-US" dirty="0"/>
          </a:p>
        </p:txBody>
      </p:sp>
    </p:spTree>
    <p:extLst>
      <p:ext uri="{BB962C8B-B14F-4D97-AF65-F5344CB8AC3E}">
        <p14:creationId xmlns:p14="http://schemas.microsoft.com/office/powerpoint/2010/main" val="3500441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E60C-419A-FA49-9CA3-7BE9C36CDA10}"/>
              </a:ext>
            </a:extLst>
          </p:cNvPr>
          <p:cNvSpPr>
            <a:spLocks noGrp="1"/>
          </p:cNvSpPr>
          <p:nvPr>
            <p:ph type="title"/>
          </p:nvPr>
        </p:nvSpPr>
        <p:spPr/>
        <p:txBody>
          <a:bodyPr/>
          <a:lstStyle/>
          <a:p>
            <a:r>
              <a:rPr lang="en-US" dirty="0"/>
              <a:t>A tool that measures the DIRECTION of the wind is…</a:t>
            </a:r>
          </a:p>
        </p:txBody>
      </p:sp>
      <p:sp>
        <p:nvSpPr>
          <p:cNvPr id="3" name="Content Placeholder 2">
            <a:extLst>
              <a:ext uri="{FF2B5EF4-FFF2-40B4-BE49-F238E27FC236}">
                <a16:creationId xmlns:a16="http://schemas.microsoft.com/office/drawing/2014/main" id="{09E77A98-1FE2-7C4B-87B5-F853FA04B484}"/>
              </a:ext>
            </a:extLst>
          </p:cNvPr>
          <p:cNvSpPr>
            <a:spLocks noGrp="1"/>
          </p:cNvSpPr>
          <p:nvPr>
            <p:ph idx="1"/>
          </p:nvPr>
        </p:nvSpPr>
        <p:spPr/>
        <p:txBody>
          <a:bodyPr/>
          <a:lstStyle/>
          <a:p>
            <a:pPr marL="457200" indent="-457200">
              <a:buAutoNum type="alphaUcParenR"/>
            </a:pPr>
            <a:r>
              <a:rPr lang="en-US" dirty="0"/>
              <a:t>Anemometer</a:t>
            </a:r>
          </a:p>
          <a:p>
            <a:pPr marL="457200" indent="-457200">
              <a:buFont typeface="Arial"/>
              <a:buAutoNum type="alphaUcParenR"/>
            </a:pPr>
            <a:r>
              <a:rPr lang="en-US" dirty="0"/>
              <a:t>Weather Vane</a:t>
            </a:r>
          </a:p>
          <a:p>
            <a:pPr marL="457200" indent="-457200">
              <a:buAutoNum type="alphaUcParenR"/>
            </a:pPr>
            <a:r>
              <a:rPr lang="en-US" dirty="0"/>
              <a:t>Thermometer</a:t>
            </a:r>
          </a:p>
        </p:txBody>
      </p:sp>
      <p:sp>
        <p:nvSpPr>
          <p:cNvPr id="4" name="Date Placeholder 3">
            <a:extLst>
              <a:ext uri="{FF2B5EF4-FFF2-40B4-BE49-F238E27FC236}">
                <a16:creationId xmlns:a16="http://schemas.microsoft.com/office/drawing/2014/main" id="{C5902BBF-B056-3841-9F4F-137F597CC1D4}"/>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98DF3907-FF38-6B45-8D6D-E82A7B1DB2D5}"/>
              </a:ext>
            </a:extLst>
          </p:cNvPr>
          <p:cNvSpPr>
            <a:spLocks noGrp="1"/>
          </p:cNvSpPr>
          <p:nvPr>
            <p:ph type="sldNum" sz="quarter" idx="12"/>
          </p:nvPr>
        </p:nvSpPr>
        <p:spPr/>
        <p:txBody>
          <a:bodyPr/>
          <a:lstStyle/>
          <a:p>
            <a:fld id="{F60E4191-B049-AF4C-B31B-63DAE0652CDF}" type="slidenum">
              <a:rPr lang="en-US" smtClean="0"/>
              <a:pPr/>
              <a:t>49</a:t>
            </a:fld>
            <a:endParaRPr lang="en-US" dirty="0"/>
          </a:p>
        </p:txBody>
      </p:sp>
    </p:spTree>
    <p:extLst>
      <p:ext uri="{BB962C8B-B14F-4D97-AF65-F5344CB8AC3E}">
        <p14:creationId xmlns:p14="http://schemas.microsoft.com/office/powerpoint/2010/main" val="302769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62457-4F37-4245-907E-D755FD896EB1}"/>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defTabSz="914400"/>
            <a:r>
              <a:rPr lang="en-US" sz="4100" dirty="0">
                <a:solidFill>
                  <a:srgbClr val="FFFFFF"/>
                </a:solidFill>
              </a:rPr>
              <a:t>Wind Cost Has Reduced By 69% Since 2009.</a:t>
            </a:r>
            <a:br>
              <a:rPr lang="en-US" sz="4100" dirty="0">
                <a:solidFill>
                  <a:srgbClr val="FFFFFF"/>
                </a:solidFill>
              </a:rPr>
            </a:br>
            <a:r>
              <a:rPr lang="en-US" sz="4100" dirty="0">
                <a:solidFill>
                  <a:srgbClr val="FFFFFF"/>
                </a:solidFill>
              </a:rPr>
              <a:t>The Compound Annual Growth Rate (CAGR) Has Been 12%.</a:t>
            </a:r>
            <a:endParaRPr lang="en-US" sz="4100" kern="1200" dirty="0">
              <a:solidFill>
                <a:srgbClr val="FFFFFF"/>
              </a:solidFill>
              <a:latin typeface="+mj-lt"/>
              <a:ea typeface="+mj-ea"/>
              <a:cs typeface="+mj-cs"/>
            </a:endParaRPr>
          </a:p>
        </p:txBody>
      </p:sp>
      <p:sp>
        <p:nvSpPr>
          <p:cNvPr id="4" name="Date Placeholder 3">
            <a:extLst>
              <a:ext uri="{FF2B5EF4-FFF2-40B4-BE49-F238E27FC236}">
                <a16:creationId xmlns:a16="http://schemas.microsoft.com/office/drawing/2014/main" id="{19FBB21E-A6C3-E34C-AC0C-72D64C908907}"/>
              </a:ext>
            </a:extLst>
          </p:cNvPr>
          <p:cNvSpPr>
            <a:spLocks noGrp="1"/>
          </p:cNvSpPr>
          <p:nvPr>
            <p:ph type="dt" sz="half" idx="10"/>
          </p:nvPr>
        </p:nvSpPr>
        <p:spPr>
          <a:xfrm>
            <a:off x="742951" y="5853864"/>
            <a:ext cx="3476624" cy="365125"/>
          </a:xfrm>
        </p:spPr>
        <p:txBody>
          <a:bodyPr vert="horz" lIns="91440" tIns="45720" rIns="91440" bIns="45720" rtlCol="0" anchor="ctr">
            <a:normAutofit/>
          </a:bodyPr>
          <a:lstStyle/>
          <a:p>
            <a:pPr algn="ctr" defTabSz="914400">
              <a:spcAft>
                <a:spcPts val="600"/>
              </a:spcAft>
            </a:pPr>
            <a:r>
              <a:rPr lang="en-US" sz="1400">
                <a:solidFill>
                  <a:srgbClr val="FFFFFF"/>
                </a:solidFill>
                <a:latin typeface="+mn-lt"/>
                <a:ea typeface="+mn-ea"/>
                <a:cs typeface="+mn-cs"/>
              </a:rPr>
              <a:t>25-04-20</a:t>
            </a:r>
          </a:p>
        </p:txBody>
      </p:sp>
      <p:pic>
        <p:nvPicPr>
          <p:cNvPr id="9" name="Content Placeholder 8" descr="A screenshot of a cell phone&#10;&#10;Description automatically generated">
            <a:extLst>
              <a:ext uri="{FF2B5EF4-FFF2-40B4-BE49-F238E27FC236}">
                <a16:creationId xmlns:a16="http://schemas.microsoft.com/office/drawing/2014/main" id="{F357587B-2ED9-484A-9B57-946F7B4D890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3707" y="492573"/>
            <a:ext cx="5733774" cy="5880796"/>
          </a:xfrm>
          <a:prstGeom prst="rect">
            <a:avLst/>
          </a:prstGeom>
        </p:spPr>
      </p:pic>
      <p:sp>
        <p:nvSpPr>
          <p:cNvPr id="5" name="Slide Number Placeholder 4">
            <a:extLst>
              <a:ext uri="{FF2B5EF4-FFF2-40B4-BE49-F238E27FC236}">
                <a16:creationId xmlns:a16="http://schemas.microsoft.com/office/drawing/2014/main" id="{3FEEA912-EF7A-BE4D-9F25-3F6FECFB9810}"/>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defTabSz="914400">
              <a:spcAft>
                <a:spcPts val="600"/>
              </a:spcAft>
            </a:pPr>
            <a:fld id="{F60E4191-B049-AF4C-B31B-63DAE0652CDF}" type="slidenum">
              <a:rPr lang="en-US" sz="1200">
                <a:solidFill>
                  <a:schemeClr val="tx1">
                    <a:tint val="75000"/>
                  </a:schemeClr>
                </a:solidFill>
                <a:latin typeface="+mn-lt"/>
                <a:ea typeface="+mn-ea"/>
                <a:cs typeface="+mn-cs"/>
              </a:rPr>
              <a:pPr defTabSz="914400">
                <a:spcAft>
                  <a:spcPts val="600"/>
                </a:spcAft>
              </a:pPr>
              <a:t>5</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467956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1E49-6C6A-AB46-AAD4-2506C69DAA08}"/>
              </a:ext>
            </a:extLst>
          </p:cNvPr>
          <p:cNvSpPr>
            <a:spLocks noGrp="1"/>
          </p:cNvSpPr>
          <p:nvPr>
            <p:ph type="title"/>
          </p:nvPr>
        </p:nvSpPr>
        <p:spPr/>
        <p:txBody>
          <a:bodyPr/>
          <a:lstStyle/>
          <a:p>
            <a:r>
              <a:rPr lang="en-US" dirty="0"/>
              <a:t>A wind turbine uses energy to make…</a:t>
            </a:r>
          </a:p>
        </p:txBody>
      </p:sp>
      <p:sp>
        <p:nvSpPr>
          <p:cNvPr id="3" name="Content Placeholder 2">
            <a:extLst>
              <a:ext uri="{FF2B5EF4-FFF2-40B4-BE49-F238E27FC236}">
                <a16:creationId xmlns:a16="http://schemas.microsoft.com/office/drawing/2014/main" id="{DE117315-CD7F-F646-B3BD-47C89CF1B076}"/>
              </a:ext>
            </a:extLst>
          </p:cNvPr>
          <p:cNvSpPr>
            <a:spLocks noGrp="1"/>
          </p:cNvSpPr>
          <p:nvPr>
            <p:ph idx="1"/>
          </p:nvPr>
        </p:nvSpPr>
        <p:spPr/>
        <p:txBody>
          <a:bodyPr/>
          <a:lstStyle/>
          <a:p>
            <a:pPr marL="457200" indent="-457200">
              <a:buAutoNum type="alphaUcParenR"/>
            </a:pPr>
            <a:r>
              <a:rPr lang="en-US" dirty="0"/>
              <a:t>Electricity</a:t>
            </a:r>
          </a:p>
          <a:p>
            <a:pPr marL="457200" indent="-457200">
              <a:buAutoNum type="alphaUcParenR"/>
            </a:pPr>
            <a:r>
              <a:rPr lang="en-US" dirty="0"/>
              <a:t>Heat</a:t>
            </a:r>
          </a:p>
          <a:p>
            <a:pPr marL="457200" indent="-457200">
              <a:buAutoNum type="alphaUcParenR"/>
            </a:pPr>
            <a:r>
              <a:rPr lang="en-US" dirty="0"/>
              <a:t>Flour</a:t>
            </a:r>
          </a:p>
        </p:txBody>
      </p:sp>
      <p:sp>
        <p:nvSpPr>
          <p:cNvPr id="4" name="Date Placeholder 3">
            <a:extLst>
              <a:ext uri="{FF2B5EF4-FFF2-40B4-BE49-F238E27FC236}">
                <a16:creationId xmlns:a16="http://schemas.microsoft.com/office/drawing/2014/main" id="{D3C553CC-D41A-5C48-961C-EACAA82BC863}"/>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B90B9234-EB09-6C43-AFCF-FDAEBA6FCB38}"/>
              </a:ext>
            </a:extLst>
          </p:cNvPr>
          <p:cNvSpPr>
            <a:spLocks noGrp="1"/>
          </p:cNvSpPr>
          <p:nvPr>
            <p:ph type="sldNum" sz="quarter" idx="12"/>
          </p:nvPr>
        </p:nvSpPr>
        <p:spPr/>
        <p:txBody>
          <a:bodyPr/>
          <a:lstStyle/>
          <a:p>
            <a:fld id="{F60E4191-B049-AF4C-B31B-63DAE0652CDF}" type="slidenum">
              <a:rPr lang="en-US" smtClean="0"/>
              <a:pPr/>
              <a:t>50</a:t>
            </a:fld>
            <a:endParaRPr lang="en-US" dirty="0"/>
          </a:p>
        </p:txBody>
      </p:sp>
    </p:spTree>
    <p:extLst>
      <p:ext uri="{BB962C8B-B14F-4D97-AF65-F5344CB8AC3E}">
        <p14:creationId xmlns:p14="http://schemas.microsoft.com/office/powerpoint/2010/main" val="963085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59A5-F9A4-C840-98FA-E38C889FEFF6}"/>
              </a:ext>
            </a:extLst>
          </p:cNvPr>
          <p:cNvSpPr>
            <a:spLocks noGrp="1"/>
          </p:cNvSpPr>
          <p:nvPr>
            <p:ph type="title"/>
          </p:nvPr>
        </p:nvSpPr>
        <p:spPr/>
        <p:txBody>
          <a:bodyPr/>
          <a:lstStyle/>
          <a:p>
            <a:r>
              <a:rPr lang="en-US" dirty="0"/>
              <a:t>What part of the wind turbine captures the wind?</a:t>
            </a:r>
          </a:p>
        </p:txBody>
      </p:sp>
      <p:sp>
        <p:nvSpPr>
          <p:cNvPr id="3" name="Content Placeholder 2">
            <a:extLst>
              <a:ext uri="{FF2B5EF4-FFF2-40B4-BE49-F238E27FC236}">
                <a16:creationId xmlns:a16="http://schemas.microsoft.com/office/drawing/2014/main" id="{3BD9C443-C7CC-0445-B86D-8830557E19B8}"/>
              </a:ext>
            </a:extLst>
          </p:cNvPr>
          <p:cNvSpPr>
            <a:spLocks noGrp="1"/>
          </p:cNvSpPr>
          <p:nvPr>
            <p:ph idx="1"/>
          </p:nvPr>
        </p:nvSpPr>
        <p:spPr/>
        <p:txBody>
          <a:bodyPr/>
          <a:lstStyle/>
          <a:p>
            <a:pPr marL="457200" indent="-457200">
              <a:buAutoNum type="alphaUcParenR"/>
            </a:pPr>
            <a:r>
              <a:rPr lang="en-US" dirty="0"/>
              <a:t>Tower</a:t>
            </a:r>
          </a:p>
          <a:p>
            <a:pPr marL="457200" indent="-457200">
              <a:buAutoNum type="alphaUcParenR"/>
            </a:pPr>
            <a:r>
              <a:rPr lang="en-US" dirty="0"/>
              <a:t>Nacelle</a:t>
            </a:r>
          </a:p>
          <a:p>
            <a:pPr marL="457200" indent="-457200">
              <a:buAutoNum type="alphaUcParenR"/>
            </a:pPr>
            <a:r>
              <a:rPr lang="en-US" dirty="0"/>
              <a:t>Blades</a:t>
            </a:r>
          </a:p>
        </p:txBody>
      </p:sp>
      <p:sp>
        <p:nvSpPr>
          <p:cNvPr id="4" name="Date Placeholder 3">
            <a:extLst>
              <a:ext uri="{FF2B5EF4-FFF2-40B4-BE49-F238E27FC236}">
                <a16:creationId xmlns:a16="http://schemas.microsoft.com/office/drawing/2014/main" id="{6FF21B42-C407-8440-B5C8-EA3DBBA6C321}"/>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1712CE08-4D2A-C644-8E0A-EF7729DBAC7F}"/>
              </a:ext>
            </a:extLst>
          </p:cNvPr>
          <p:cNvSpPr>
            <a:spLocks noGrp="1"/>
          </p:cNvSpPr>
          <p:nvPr>
            <p:ph type="sldNum" sz="quarter" idx="12"/>
          </p:nvPr>
        </p:nvSpPr>
        <p:spPr/>
        <p:txBody>
          <a:bodyPr/>
          <a:lstStyle/>
          <a:p>
            <a:fld id="{F60E4191-B049-AF4C-B31B-63DAE0652CDF}" type="slidenum">
              <a:rPr lang="en-US" smtClean="0"/>
              <a:pPr/>
              <a:t>51</a:t>
            </a:fld>
            <a:endParaRPr lang="en-US" dirty="0"/>
          </a:p>
        </p:txBody>
      </p:sp>
    </p:spTree>
    <p:extLst>
      <p:ext uri="{BB962C8B-B14F-4D97-AF65-F5344CB8AC3E}">
        <p14:creationId xmlns:p14="http://schemas.microsoft.com/office/powerpoint/2010/main" val="2111177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35F1-4680-6343-80C5-2B8E7187F554}"/>
              </a:ext>
            </a:extLst>
          </p:cNvPr>
          <p:cNvSpPr>
            <a:spLocks noGrp="1"/>
          </p:cNvSpPr>
          <p:nvPr>
            <p:ph type="title"/>
          </p:nvPr>
        </p:nvSpPr>
        <p:spPr/>
        <p:txBody>
          <a:bodyPr/>
          <a:lstStyle/>
          <a:p>
            <a:r>
              <a:rPr lang="en-US" dirty="0"/>
              <a:t>Name the instruments at the indicated locations</a:t>
            </a:r>
          </a:p>
        </p:txBody>
      </p:sp>
      <p:sp>
        <p:nvSpPr>
          <p:cNvPr id="4" name="Date Placeholder 3">
            <a:extLst>
              <a:ext uri="{FF2B5EF4-FFF2-40B4-BE49-F238E27FC236}">
                <a16:creationId xmlns:a16="http://schemas.microsoft.com/office/drawing/2014/main" id="{EACE91E6-4E29-5D45-A1D5-281C635C1FE5}"/>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A035BE6E-72EC-8C4C-8FA1-608483AA9317}"/>
              </a:ext>
            </a:extLst>
          </p:cNvPr>
          <p:cNvSpPr>
            <a:spLocks noGrp="1"/>
          </p:cNvSpPr>
          <p:nvPr>
            <p:ph type="sldNum" sz="quarter" idx="12"/>
          </p:nvPr>
        </p:nvSpPr>
        <p:spPr/>
        <p:txBody>
          <a:bodyPr/>
          <a:lstStyle/>
          <a:p>
            <a:fld id="{F60E4191-B049-AF4C-B31B-63DAE0652CDF}" type="slidenum">
              <a:rPr lang="en-US" smtClean="0"/>
              <a:pPr/>
              <a:t>52</a:t>
            </a:fld>
            <a:endParaRPr lang="en-US" dirty="0"/>
          </a:p>
        </p:txBody>
      </p:sp>
      <p:pic>
        <p:nvPicPr>
          <p:cNvPr id="6" name="Picture 5">
            <a:extLst>
              <a:ext uri="{FF2B5EF4-FFF2-40B4-BE49-F238E27FC236}">
                <a16:creationId xmlns:a16="http://schemas.microsoft.com/office/drawing/2014/main" id="{F90CEDAE-0F13-5045-A6FB-903BE7FCC9F6}"/>
              </a:ext>
            </a:extLst>
          </p:cNvPr>
          <p:cNvPicPr>
            <a:picLocks noChangeAspect="1"/>
          </p:cNvPicPr>
          <p:nvPr/>
        </p:nvPicPr>
        <p:blipFill>
          <a:blip r:embed="rId3"/>
          <a:stretch>
            <a:fillRect/>
          </a:stretch>
        </p:blipFill>
        <p:spPr>
          <a:xfrm>
            <a:off x="4578471" y="1392179"/>
            <a:ext cx="3035058" cy="4853940"/>
          </a:xfrm>
          <a:prstGeom prst="rect">
            <a:avLst/>
          </a:prstGeom>
        </p:spPr>
      </p:pic>
      <p:cxnSp>
        <p:nvCxnSpPr>
          <p:cNvPr id="8" name="Straight Arrow Connector 7">
            <a:extLst>
              <a:ext uri="{FF2B5EF4-FFF2-40B4-BE49-F238E27FC236}">
                <a16:creationId xmlns:a16="http://schemas.microsoft.com/office/drawing/2014/main" id="{2D728BF5-4B8B-FC4A-91F6-36325CA37E2F}"/>
              </a:ext>
            </a:extLst>
          </p:cNvPr>
          <p:cNvCxnSpPr/>
          <p:nvPr/>
        </p:nvCxnSpPr>
        <p:spPr>
          <a:xfrm>
            <a:off x="3441234" y="3634548"/>
            <a:ext cx="1137237" cy="0"/>
          </a:xfrm>
          <a:prstGeom prst="straightConnector1">
            <a:avLst/>
          </a:prstGeom>
          <a:ln w="28575">
            <a:solidFill>
              <a:srgbClr val="78A12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49E9E41-CCFE-844D-BF5F-54FC942118CB}"/>
              </a:ext>
            </a:extLst>
          </p:cNvPr>
          <p:cNvCxnSpPr>
            <a:cxnSpLocks/>
          </p:cNvCxnSpPr>
          <p:nvPr/>
        </p:nvCxnSpPr>
        <p:spPr>
          <a:xfrm flipH="1">
            <a:off x="7522668" y="2634343"/>
            <a:ext cx="988747" cy="0"/>
          </a:xfrm>
          <a:prstGeom prst="straightConnector1">
            <a:avLst/>
          </a:prstGeom>
          <a:ln w="28575">
            <a:solidFill>
              <a:srgbClr val="78A12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6F86653-C949-9F47-A915-39C2A281C7A9}"/>
              </a:ext>
            </a:extLst>
          </p:cNvPr>
          <p:cNvSpPr txBox="1"/>
          <p:nvPr/>
        </p:nvSpPr>
        <p:spPr>
          <a:xfrm>
            <a:off x="3033980" y="3449882"/>
            <a:ext cx="407254" cy="369332"/>
          </a:xfrm>
          <a:prstGeom prst="rect">
            <a:avLst/>
          </a:prstGeom>
          <a:noFill/>
        </p:spPr>
        <p:txBody>
          <a:bodyPr wrap="square" rtlCol="0">
            <a:spAutoFit/>
          </a:bodyPr>
          <a:lstStyle/>
          <a:p>
            <a:r>
              <a:rPr lang="en-US"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2" name="TextBox 11">
            <a:extLst>
              <a:ext uri="{FF2B5EF4-FFF2-40B4-BE49-F238E27FC236}">
                <a16:creationId xmlns:a16="http://schemas.microsoft.com/office/drawing/2014/main" id="{10136FDE-F45F-8347-96DF-EF132CCC4297}"/>
              </a:ext>
            </a:extLst>
          </p:cNvPr>
          <p:cNvSpPr txBox="1"/>
          <p:nvPr/>
        </p:nvSpPr>
        <p:spPr>
          <a:xfrm>
            <a:off x="8511416" y="2449677"/>
            <a:ext cx="417432" cy="369332"/>
          </a:xfrm>
          <a:prstGeom prst="rect">
            <a:avLst/>
          </a:prstGeom>
          <a:noFill/>
        </p:spPr>
        <p:txBody>
          <a:bodyPr wrap="square" rtlCol="0">
            <a:spAutoFit/>
          </a:bodyPr>
          <a:lstStyle/>
          <a:p>
            <a:r>
              <a:rPr lang="en-US"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B)</a:t>
            </a:r>
          </a:p>
        </p:txBody>
      </p:sp>
    </p:spTree>
    <p:extLst>
      <p:ext uri="{BB962C8B-B14F-4D97-AF65-F5344CB8AC3E}">
        <p14:creationId xmlns:p14="http://schemas.microsoft.com/office/powerpoint/2010/main" val="1473367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0FAE-0B28-084D-A2B5-AC0CBFCB0607}"/>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21327C61-FECC-7D46-8D20-44B72C930F71}"/>
              </a:ext>
            </a:extLst>
          </p:cNvPr>
          <p:cNvSpPr>
            <a:spLocks noGrp="1"/>
          </p:cNvSpPr>
          <p:nvPr>
            <p:ph idx="1"/>
          </p:nvPr>
        </p:nvSpPr>
        <p:spPr/>
        <p:txBody>
          <a:bodyPr/>
          <a:lstStyle/>
          <a:p>
            <a:r>
              <a:rPr lang="en-US" dirty="0"/>
              <a:t>Wind turbines are complex systems</a:t>
            </a:r>
          </a:p>
          <a:p>
            <a:r>
              <a:rPr lang="en-US" dirty="0"/>
              <a:t>Wind turbines are effective for electricity production</a:t>
            </a:r>
          </a:p>
          <a:p>
            <a:r>
              <a:rPr lang="en-US" dirty="0"/>
              <a:t>Wind turbines require studies and consultation prior to development</a:t>
            </a:r>
          </a:p>
          <a:p>
            <a:r>
              <a:rPr lang="en-US" dirty="0"/>
              <a:t>There are many careers associated to the development and operation of a wind farm</a:t>
            </a:r>
          </a:p>
          <a:p>
            <a:r>
              <a:rPr lang="en-US" dirty="0"/>
              <a:t>Alberta has strong wind potential and many opportunities for expansion</a:t>
            </a:r>
          </a:p>
        </p:txBody>
      </p:sp>
      <p:sp>
        <p:nvSpPr>
          <p:cNvPr id="4" name="Date Placeholder 3">
            <a:extLst>
              <a:ext uri="{FF2B5EF4-FFF2-40B4-BE49-F238E27FC236}">
                <a16:creationId xmlns:a16="http://schemas.microsoft.com/office/drawing/2014/main" id="{841C2731-33DE-8648-B8A6-E65EEDE7A002}"/>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28ACD0F6-1E73-5542-B047-6E156A8CC064}"/>
              </a:ext>
            </a:extLst>
          </p:cNvPr>
          <p:cNvSpPr>
            <a:spLocks noGrp="1"/>
          </p:cNvSpPr>
          <p:nvPr>
            <p:ph type="sldNum" sz="quarter" idx="12"/>
          </p:nvPr>
        </p:nvSpPr>
        <p:spPr/>
        <p:txBody>
          <a:bodyPr/>
          <a:lstStyle/>
          <a:p>
            <a:fld id="{F60E4191-B049-AF4C-B31B-63DAE0652CDF}" type="slidenum">
              <a:rPr lang="en-US" smtClean="0"/>
              <a:pPr/>
              <a:t>53</a:t>
            </a:fld>
            <a:endParaRPr lang="en-US" dirty="0"/>
          </a:p>
        </p:txBody>
      </p:sp>
    </p:spTree>
    <p:extLst>
      <p:ext uri="{BB962C8B-B14F-4D97-AF65-F5344CB8AC3E}">
        <p14:creationId xmlns:p14="http://schemas.microsoft.com/office/powerpoint/2010/main" val="1310508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5918-5595-BF45-9251-0C4396AD59DF}"/>
              </a:ext>
            </a:extLst>
          </p:cNvPr>
          <p:cNvSpPr>
            <a:spLocks noGrp="1"/>
          </p:cNvSpPr>
          <p:nvPr>
            <p:ph type="title"/>
          </p:nvPr>
        </p:nvSpPr>
        <p:spPr/>
        <p:txBody>
          <a:bodyPr/>
          <a:lstStyle/>
          <a:p>
            <a:r>
              <a:rPr lang="en-US" dirty="0" err="1"/>
              <a:t>GreenLearning.ca</a:t>
            </a:r>
            <a:r>
              <a:rPr lang="en-US" dirty="0"/>
              <a:t> Additional Resources</a:t>
            </a:r>
          </a:p>
        </p:txBody>
      </p:sp>
      <p:sp>
        <p:nvSpPr>
          <p:cNvPr id="3" name="Content Placeholder 2">
            <a:extLst>
              <a:ext uri="{FF2B5EF4-FFF2-40B4-BE49-F238E27FC236}">
                <a16:creationId xmlns:a16="http://schemas.microsoft.com/office/drawing/2014/main" id="{52637129-DDF6-7C45-8CAB-898C87E5AB9C}"/>
              </a:ext>
            </a:extLst>
          </p:cNvPr>
          <p:cNvSpPr>
            <a:spLocks noGrp="1"/>
          </p:cNvSpPr>
          <p:nvPr>
            <p:ph idx="1"/>
          </p:nvPr>
        </p:nvSpPr>
        <p:spPr/>
        <p:txBody>
          <a:bodyPr/>
          <a:lstStyle/>
          <a:p>
            <a:r>
              <a:rPr lang="en-US" dirty="0"/>
              <a:t>Re-Energy: </a:t>
            </a:r>
            <a:r>
              <a:rPr lang="en-US" dirty="0">
                <a:hlinkClick r:id="rId3"/>
              </a:rPr>
              <a:t>http://www.greenlearning.ca/programs/re-energy/</a:t>
            </a:r>
            <a:r>
              <a:rPr lang="en-US" dirty="0"/>
              <a:t> </a:t>
            </a:r>
          </a:p>
          <a:p>
            <a:pPr marL="0" indent="0">
              <a:buNone/>
            </a:pPr>
            <a:endParaRPr lang="en-US" dirty="0"/>
          </a:p>
          <a:p>
            <a:pPr lvl="1"/>
            <a:endParaRPr lang="en-US" dirty="0"/>
          </a:p>
        </p:txBody>
      </p:sp>
      <p:sp>
        <p:nvSpPr>
          <p:cNvPr id="4" name="Footer Placeholder 3">
            <a:extLst>
              <a:ext uri="{FF2B5EF4-FFF2-40B4-BE49-F238E27FC236}">
                <a16:creationId xmlns:a16="http://schemas.microsoft.com/office/drawing/2014/main" id="{EFEAFB04-BB6D-434B-B812-01DBE5300260}"/>
              </a:ext>
            </a:extLst>
          </p:cNvPr>
          <p:cNvSpPr>
            <a:spLocks noGrp="1"/>
          </p:cNvSpPr>
          <p:nvPr>
            <p:ph type="ftr" sz="quarter" idx="11"/>
          </p:nvPr>
        </p:nvSpPr>
        <p:spPr/>
        <p:txBody>
          <a:bodyPr/>
          <a:lstStyle/>
          <a:p>
            <a:r>
              <a:rPr lang="en-US"/>
              <a:t>BASIC</a:t>
            </a:r>
            <a:endParaRPr lang="en-US" dirty="0"/>
          </a:p>
        </p:txBody>
      </p:sp>
    </p:spTree>
    <p:extLst>
      <p:ext uri="{BB962C8B-B14F-4D97-AF65-F5344CB8AC3E}">
        <p14:creationId xmlns:p14="http://schemas.microsoft.com/office/powerpoint/2010/main" val="790495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pPr lvl="0"/>
            <a:r>
              <a:rPr lang="x-none" altLang="x-none" dirty="0">
                <a:solidFill>
                  <a:schemeClr val="tx1"/>
                </a:solidFill>
                <a:latin typeface="Arial" charset="0"/>
              </a:rPr>
              <a:t>PEEL is supported by the Community Environment Action Program. This project is offered in partnership with GreenLearning Canada Foundation, provider of free online education programs about energy, climate change and green economy.</a:t>
            </a:r>
          </a:p>
          <a:p>
            <a:endParaRPr lang="en-US" dirty="0"/>
          </a:p>
        </p:txBody>
      </p:sp>
    </p:spTree>
    <p:extLst>
      <p:ext uri="{BB962C8B-B14F-4D97-AF65-F5344CB8AC3E}">
        <p14:creationId xmlns:p14="http://schemas.microsoft.com/office/powerpoint/2010/main" val="455128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CA"/>
              <a:t>25-04-20</a:t>
            </a:r>
            <a:endParaRPr lang="en-US" dirty="0"/>
          </a:p>
        </p:txBody>
      </p:sp>
      <p:sp>
        <p:nvSpPr>
          <p:cNvPr id="5" name="Slide Number Placeholder 4"/>
          <p:cNvSpPr>
            <a:spLocks noGrp="1"/>
          </p:cNvSpPr>
          <p:nvPr>
            <p:ph type="sldNum" sz="quarter" idx="12"/>
          </p:nvPr>
        </p:nvSpPr>
        <p:spPr/>
        <p:txBody>
          <a:bodyPr/>
          <a:lstStyle/>
          <a:p>
            <a:fld id="{F60E4191-B049-AF4C-B31B-63DAE0652CDF}" type="slidenum">
              <a:rPr lang="en-US" smtClean="0"/>
              <a:pPr/>
              <a:t>56</a:t>
            </a:fld>
            <a:endParaRPr lang="en-US" dirty="0"/>
          </a:p>
        </p:txBody>
      </p:sp>
    </p:spTree>
    <p:extLst>
      <p:ext uri="{BB962C8B-B14F-4D97-AF65-F5344CB8AC3E}">
        <p14:creationId xmlns:p14="http://schemas.microsoft.com/office/powerpoint/2010/main" val="10755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E4B2-8628-364C-87A3-DD91AFD33FD9}"/>
              </a:ext>
            </a:extLst>
          </p:cNvPr>
          <p:cNvSpPr>
            <a:spLocks noGrp="1"/>
          </p:cNvSpPr>
          <p:nvPr>
            <p:ph type="title"/>
          </p:nvPr>
        </p:nvSpPr>
        <p:spPr/>
        <p:txBody>
          <a:bodyPr/>
          <a:lstStyle/>
          <a:p>
            <a:r>
              <a:rPr lang="en-US" dirty="0"/>
              <a:t>Build Your Own Wind Turbine</a:t>
            </a:r>
          </a:p>
        </p:txBody>
      </p:sp>
      <p:sp>
        <p:nvSpPr>
          <p:cNvPr id="3" name="Content Placeholder 2">
            <a:extLst>
              <a:ext uri="{FF2B5EF4-FFF2-40B4-BE49-F238E27FC236}">
                <a16:creationId xmlns:a16="http://schemas.microsoft.com/office/drawing/2014/main" id="{1F621D0C-49C4-C041-9B5D-E5CA99ECA8A1}"/>
              </a:ext>
            </a:extLst>
          </p:cNvPr>
          <p:cNvSpPr>
            <a:spLocks noGrp="1"/>
          </p:cNvSpPr>
          <p:nvPr>
            <p:ph idx="1"/>
          </p:nvPr>
        </p:nvSpPr>
        <p:spPr/>
        <p:txBody>
          <a:bodyPr/>
          <a:lstStyle/>
          <a:p>
            <a:r>
              <a:rPr lang="en-US" dirty="0"/>
              <a:t>Read the background information in the handout provided.</a:t>
            </a:r>
          </a:p>
          <a:p>
            <a:r>
              <a:rPr lang="en-US" b="1" dirty="0"/>
              <a:t>Task:</a:t>
            </a:r>
            <a:r>
              <a:rPr lang="en-US" dirty="0"/>
              <a:t> Design and create a wind turbine that can lift a weight up 30 centimetres high.</a:t>
            </a:r>
          </a:p>
          <a:p>
            <a:r>
              <a:rPr lang="en-US" dirty="0"/>
              <a:t>You must research, plan, create, test, reflect/improve.</a:t>
            </a:r>
          </a:p>
          <a:p>
            <a:r>
              <a:rPr lang="en-US" dirty="0"/>
              <a:t>Make sure you meet the criteria listed on the handout</a:t>
            </a:r>
          </a:p>
          <a:p>
            <a:endParaRPr lang="en-US" dirty="0"/>
          </a:p>
        </p:txBody>
      </p:sp>
      <p:sp>
        <p:nvSpPr>
          <p:cNvPr id="4" name="Date Placeholder 3">
            <a:extLst>
              <a:ext uri="{FF2B5EF4-FFF2-40B4-BE49-F238E27FC236}">
                <a16:creationId xmlns:a16="http://schemas.microsoft.com/office/drawing/2014/main" id="{A2275BF3-2106-BC42-94C6-C17703343A4F}"/>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AF3FCA5A-6AF2-C547-AB7E-C085E1621695}"/>
              </a:ext>
            </a:extLst>
          </p:cNvPr>
          <p:cNvSpPr>
            <a:spLocks noGrp="1"/>
          </p:cNvSpPr>
          <p:nvPr>
            <p:ph type="sldNum" sz="quarter" idx="12"/>
          </p:nvPr>
        </p:nvSpPr>
        <p:spPr/>
        <p:txBody>
          <a:bodyPr/>
          <a:lstStyle/>
          <a:p>
            <a:fld id="{F60E4191-B049-AF4C-B31B-63DAE0652CDF}" type="slidenum">
              <a:rPr lang="en-US" smtClean="0"/>
              <a:pPr/>
              <a:t>57</a:t>
            </a:fld>
            <a:endParaRPr lang="en-US" dirty="0"/>
          </a:p>
        </p:txBody>
      </p:sp>
      <p:graphicFrame>
        <p:nvGraphicFramePr>
          <p:cNvPr id="6" name="Diagram 5">
            <a:extLst>
              <a:ext uri="{FF2B5EF4-FFF2-40B4-BE49-F238E27FC236}">
                <a16:creationId xmlns:a16="http://schemas.microsoft.com/office/drawing/2014/main" id="{A640EE9F-D5A4-CA48-BE49-22CD24051384}"/>
              </a:ext>
            </a:extLst>
          </p:cNvPr>
          <p:cNvGraphicFramePr/>
          <p:nvPr>
            <p:extLst>
              <p:ext uri="{D42A27DB-BD31-4B8C-83A1-F6EECF244321}">
                <p14:modId xmlns:p14="http://schemas.microsoft.com/office/powerpoint/2010/main" val="3806560937"/>
              </p:ext>
            </p:extLst>
          </p:nvPr>
        </p:nvGraphicFramePr>
        <p:xfrm>
          <a:off x="4659086" y="3544947"/>
          <a:ext cx="2873828" cy="2766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095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990C-797F-AF40-B37D-70AB83962116}"/>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2A998BFB-98AA-B241-A93D-0EF4B0F19AC4}"/>
              </a:ext>
            </a:extLst>
          </p:cNvPr>
          <p:cNvSpPr>
            <a:spLocks noGrp="1"/>
          </p:cNvSpPr>
          <p:nvPr>
            <p:ph idx="1"/>
          </p:nvPr>
        </p:nvSpPr>
        <p:spPr/>
        <p:txBody>
          <a:bodyPr/>
          <a:lstStyle/>
          <a:p>
            <a:r>
              <a:rPr lang="en-US" dirty="0"/>
              <a:t>How do windmills and wind turbines work?</a:t>
            </a:r>
          </a:p>
          <a:p>
            <a:r>
              <a:rPr lang="en-US" dirty="0"/>
              <a:t>What parts will I need to have in my design? (Base, tower, blades, shaft, etc.)</a:t>
            </a:r>
          </a:p>
          <a:p>
            <a:r>
              <a:rPr lang="en-US" dirty="0"/>
              <a:t>What is the best angle (pitch) to have my blades at?</a:t>
            </a:r>
          </a:p>
          <a:p>
            <a:r>
              <a:rPr lang="en-US" dirty="0"/>
              <a:t>How will I convert wind energy (kinetic energy) into mechanical energy?</a:t>
            </a:r>
          </a:p>
          <a:p>
            <a:r>
              <a:rPr lang="en-US" dirty="0"/>
              <a:t>What simple machines could I use to help with </a:t>
            </a:r>
            <a:r>
              <a:rPr lang="en-US"/>
              <a:t>my design? </a:t>
            </a:r>
            <a:r>
              <a:rPr lang="en-US" dirty="0"/>
              <a:t>(Pulleys, gears, wheel and axle, lever)</a:t>
            </a:r>
          </a:p>
        </p:txBody>
      </p:sp>
      <p:sp>
        <p:nvSpPr>
          <p:cNvPr id="4" name="Date Placeholder 3">
            <a:extLst>
              <a:ext uri="{FF2B5EF4-FFF2-40B4-BE49-F238E27FC236}">
                <a16:creationId xmlns:a16="http://schemas.microsoft.com/office/drawing/2014/main" id="{9B4D1963-9EE7-9247-9AC0-AD09EEFA11EE}"/>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2E95CFF4-5D5A-1D43-BD93-284BBBB8C169}"/>
              </a:ext>
            </a:extLst>
          </p:cNvPr>
          <p:cNvSpPr>
            <a:spLocks noGrp="1"/>
          </p:cNvSpPr>
          <p:nvPr>
            <p:ph type="sldNum" sz="quarter" idx="12"/>
          </p:nvPr>
        </p:nvSpPr>
        <p:spPr/>
        <p:txBody>
          <a:bodyPr/>
          <a:lstStyle/>
          <a:p>
            <a:fld id="{F60E4191-B049-AF4C-B31B-63DAE0652CDF}" type="slidenum">
              <a:rPr lang="en-US" smtClean="0"/>
              <a:pPr/>
              <a:t>58</a:t>
            </a:fld>
            <a:endParaRPr lang="en-US" dirty="0"/>
          </a:p>
        </p:txBody>
      </p:sp>
    </p:spTree>
    <p:extLst>
      <p:ext uri="{BB962C8B-B14F-4D97-AF65-F5344CB8AC3E}">
        <p14:creationId xmlns:p14="http://schemas.microsoft.com/office/powerpoint/2010/main" val="132768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C41C6A-3833-484A-9D57-43168DC4BF20}"/>
              </a:ext>
            </a:extLst>
          </p:cNvPr>
          <p:cNvSpPr>
            <a:spLocks noGrp="1"/>
          </p:cNvSpPr>
          <p:nvPr>
            <p:ph type="title"/>
          </p:nvPr>
        </p:nvSpPr>
        <p:spPr/>
        <p:txBody>
          <a:bodyPr/>
          <a:lstStyle/>
          <a:p>
            <a:r>
              <a:rPr lang="en-US" dirty="0"/>
              <a:t>Wind Technology</a:t>
            </a:r>
          </a:p>
        </p:txBody>
      </p:sp>
      <p:sp>
        <p:nvSpPr>
          <p:cNvPr id="7" name="Text Placeholder 6">
            <a:extLst>
              <a:ext uri="{FF2B5EF4-FFF2-40B4-BE49-F238E27FC236}">
                <a16:creationId xmlns:a16="http://schemas.microsoft.com/office/drawing/2014/main" id="{3317614B-AADA-FF43-A211-02A5B43BC9CD}"/>
              </a:ext>
            </a:extLst>
          </p:cNvPr>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CA"/>
              <a:t>25-04-20</a:t>
            </a:r>
            <a:endParaRPr lang="en-US" dirty="0"/>
          </a:p>
        </p:txBody>
      </p:sp>
      <p:sp>
        <p:nvSpPr>
          <p:cNvPr id="5" name="Slide Number Placeholder 4"/>
          <p:cNvSpPr>
            <a:spLocks noGrp="1"/>
          </p:cNvSpPr>
          <p:nvPr>
            <p:ph type="sldNum" sz="quarter" idx="12"/>
          </p:nvPr>
        </p:nvSpPr>
        <p:spPr/>
        <p:txBody>
          <a:bodyPr/>
          <a:lstStyle/>
          <a:p>
            <a:fld id="{F60E4191-B049-AF4C-B31B-63DAE0652CDF}" type="slidenum">
              <a:rPr lang="en-US" smtClean="0"/>
              <a:pPr/>
              <a:t>6</a:t>
            </a:fld>
            <a:endParaRPr lang="en-US" dirty="0"/>
          </a:p>
        </p:txBody>
      </p:sp>
    </p:spTree>
    <p:extLst>
      <p:ext uri="{BB962C8B-B14F-4D97-AF65-F5344CB8AC3E}">
        <p14:creationId xmlns:p14="http://schemas.microsoft.com/office/powerpoint/2010/main" val="330304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F842-A5CB-1B44-9592-5CADACC30FDF}"/>
              </a:ext>
            </a:extLst>
          </p:cNvPr>
          <p:cNvSpPr>
            <a:spLocks noGrp="1"/>
          </p:cNvSpPr>
          <p:nvPr>
            <p:ph type="title"/>
          </p:nvPr>
        </p:nvSpPr>
        <p:spPr/>
        <p:txBody>
          <a:bodyPr/>
          <a:lstStyle/>
          <a:p>
            <a:r>
              <a:rPr lang="en-US" dirty="0"/>
              <a:t>What is wind energy?</a:t>
            </a:r>
          </a:p>
        </p:txBody>
      </p:sp>
      <p:sp>
        <p:nvSpPr>
          <p:cNvPr id="3" name="Content Placeholder 2">
            <a:extLst>
              <a:ext uri="{FF2B5EF4-FFF2-40B4-BE49-F238E27FC236}">
                <a16:creationId xmlns:a16="http://schemas.microsoft.com/office/drawing/2014/main" id="{289C41BB-8BC3-8945-9D18-9682CF500736}"/>
              </a:ext>
            </a:extLst>
          </p:cNvPr>
          <p:cNvSpPr>
            <a:spLocks noGrp="1"/>
          </p:cNvSpPr>
          <p:nvPr>
            <p:ph idx="1"/>
          </p:nvPr>
        </p:nvSpPr>
        <p:spPr/>
        <p:txBody>
          <a:bodyPr/>
          <a:lstStyle/>
          <a:p>
            <a:r>
              <a:rPr lang="en-US" dirty="0"/>
              <a:t>A wind turbine converts the wind’s </a:t>
            </a:r>
            <a:r>
              <a:rPr lang="en-US" b="1" dirty="0"/>
              <a:t>kinetic energy</a:t>
            </a:r>
            <a:r>
              <a:rPr lang="en-US" dirty="0"/>
              <a:t> into </a:t>
            </a:r>
            <a:r>
              <a:rPr lang="en-US" b="1" dirty="0"/>
              <a:t>mechanical energy</a:t>
            </a:r>
          </a:p>
          <a:p>
            <a:r>
              <a:rPr lang="en-US" dirty="0"/>
              <a:t>A generator then turns this energy into electricity</a:t>
            </a:r>
          </a:p>
        </p:txBody>
      </p:sp>
      <p:sp>
        <p:nvSpPr>
          <p:cNvPr id="4" name="Date Placeholder 3">
            <a:extLst>
              <a:ext uri="{FF2B5EF4-FFF2-40B4-BE49-F238E27FC236}">
                <a16:creationId xmlns:a16="http://schemas.microsoft.com/office/drawing/2014/main" id="{13F94A19-63C3-BE46-90D7-5A0A026685B1}"/>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090431B7-B168-7849-B719-588D6528E1A8}"/>
              </a:ext>
            </a:extLst>
          </p:cNvPr>
          <p:cNvSpPr>
            <a:spLocks noGrp="1"/>
          </p:cNvSpPr>
          <p:nvPr>
            <p:ph type="sldNum" sz="quarter" idx="12"/>
          </p:nvPr>
        </p:nvSpPr>
        <p:spPr/>
        <p:txBody>
          <a:bodyPr/>
          <a:lstStyle/>
          <a:p>
            <a:fld id="{F60E4191-B049-AF4C-B31B-63DAE0652CDF}" type="slidenum">
              <a:rPr lang="en-US" smtClean="0"/>
              <a:pPr/>
              <a:t>7</a:t>
            </a:fld>
            <a:endParaRPr lang="en-US" dirty="0"/>
          </a:p>
        </p:txBody>
      </p:sp>
      <p:pic>
        <p:nvPicPr>
          <p:cNvPr id="7" name="Picture 6">
            <a:extLst>
              <a:ext uri="{FF2B5EF4-FFF2-40B4-BE49-F238E27FC236}">
                <a16:creationId xmlns:a16="http://schemas.microsoft.com/office/drawing/2014/main" id="{6F7AC40E-9FEA-EF48-8028-5F8A9C7E1A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6497" y="2795407"/>
            <a:ext cx="6639005" cy="3458643"/>
          </a:xfrm>
          <a:prstGeom prst="rect">
            <a:avLst/>
          </a:prstGeom>
        </p:spPr>
      </p:pic>
    </p:spTree>
    <p:extLst>
      <p:ext uri="{BB962C8B-B14F-4D97-AF65-F5344CB8AC3E}">
        <p14:creationId xmlns:p14="http://schemas.microsoft.com/office/powerpoint/2010/main" val="358632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EC57-5ACB-F44C-8615-9D9AD2EFEB31}"/>
              </a:ext>
            </a:extLst>
          </p:cNvPr>
          <p:cNvSpPr>
            <a:spLocks noGrp="1"/>
          </p:cNvSpPr>
          <p:nvPr>
            <p:ph type="title"/>
          </p:nvPr>
        </p:nvSpPr>
        <p:spPr/>
        <p:txBody>
          <a:bodyPr/>
          <a:lstStyle/>
          <a:p>
            <a:r>
              <a:rPr lang="en-US" dirty="0"/>
              <a:t>Windmills and Wind Turbines</a:t>
            </a:r>
          </a:p>
        </p:txBody>
      </p:sp>
      <p:sp>
        <p:nvSpPr>
          <p:cNvPr id="3" name="Content Placeholder 2">
            <a:extLst>
              <a:ext uri="{FF2B5EF4-FFF2-40B4-BE49-F238E27FC236}">
                <a16:creationId xmlns:a16="http://schemas.microsoft.com/office/drawing/2014/main" id="{09C487E6-AAEA-DF4C-A52F-60265C6A068F}"/>
              </a:ext>
            </a:extLst>
          </p:cNvPr>
          <p:cNvSpPr>
            <a:spLocks noGrp="1"/>
          </p:cNvSpPr>
          <p:nvPr>
            <p:ph idx="1"/>
          </p:nvPr>
        </p:nvSpPr>
        <p:spPr>
          <a:xfrm>
            <a:off x="838200" y="1825625"/>
            <a:ext cx="10515600" cy="522464"/>
          </a:xfrm>
        </p:spPr>
        <p:txBody>
          <a:bodyPr/>
          <a:lstStyle/>
          <a:p>
            <a:r>
              <a:rPr lang="en-US" dirty="0"/>
              <a:t>They may seem the same, but they are very </a:t>
            </a:r>
            <a:r>
              <a:rPr lang="en-US" b="1" dirty="0"/>
              <a:t>different</a:t>
            </a:r>
            <a:endParaRPr lang="en-US" dirty="0"/>
          </a:p>
          <a:p>
            <a:endParaRPr lang="en-US" dirty="0"/>
          </a:p>
        </p:txBody>
      </p:sp>
      <p:sp>
        <p:nvSpPr>
          <p:cNvPr id="4" name="Date Placeholder 3">
            <a:extLst>
              <a:ext uri="{FF2B5EF4-FFF2-40B4-BE49-F238E27FC236}">
                <a16:creationId xmlns:a16="http://schemas.microsoft.com/office/drawing/2014/main" id="{7F953845-16CF-A248-AD86-FFD10B0D19CD}"/>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7DE03B65-80E9-FF4C-A4F9-E41612C13791}"/>
              </a:ext>
            </a:extLst>
          </p:cNvPr>
          <p:cNvSpPr>
            <a:spLocks noGrp="1"/>
          </p:cNvSpPr>
          <p:nvPr>
            <p:ph type="sldNum" sz="quarter" idx="12"/>
          </p:nvPr>
        </p:nvSpPr>
        <p:spPr/>
        <p:txBody>
          <a:bodyPr/>
          <a:lstStyle/>
          <a:p>
            <a:fld id="{F60E4191-B049-AF4C-B31B-63DAE0652CDF}" type="slidenum">
              <a:rPr lang="en-US" smtClean="0"/>
              <a:pPr/>
              <a:t>8</a:t>
            </a:fld>
            <a:endParaRPr lang="en-US" dirty="0"/>
          </a:p>
        </p:txBody>
      </p:sp>
      <p:sp>
        <p:nvSpPr>
          <p:cNvPr id="6" name="Content Placeholder 2">
            <a:extLst>
              <a:ext uri="{FF2B5EF4-FFF2-40B4-BE49-F238E27FC236}">
                <a16:creationId xmlns:a16="http://schemas.microsoft.com/office/drawing/2014/main" id="{10A74291-25D4-C94E-B87E-5E4366C1A715}"/>
              </a:ext>
            </a:extLst>
          </p:cNvPr>
          <p:cNvSpPr txBox="1">
            <a:spLocks/>
          </p:cNvSpPr>
          <p:nvPr/>
        </p:nvSpPr>
        <p:spPr>
          <a:xfrm>
            <a:off x="1831663" y="2864013"/>
            <a:ext cx="4066432" cy="1233854"/>
          </a:xfrm>
          <a:prstGeom prst="rect">
            <a:avLst/>
          </a:prstGeom>
          <a:ln w="19050">
            <a:solidFill>
              <a:srgbClr val="556D19"/>
            </a:solid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Use the wind’s energy to </a:t>
            </a:r>
            <a:r>
              <a:rPr lang="en-US" b="1" dirty="0"/>
              <a:t>grind grain</a:t>
            </a:r>
            <a:r>
              <a:rPr lang="en-US" dirty="0"/>
              <a:t> and </a:t>
            </a:r>
            <a:r>
              <a:rPr lang="en-US" b="1" dirty="0"/>
              <a:t>pump water</a:t>
            </a:r>
          </a:p>
          <a:p>
            <a:r>
              <a:rPr lang="en-US" dirty="0"/>
              <a:t>Has typically multiple blades (4 or more)</a:t>
            </a:r>
          </a:p>
        </p:txBody>
      </p:sp>
      <p:sp>
        <p:nvSpPr>
          <p:cNvPr id="7" name="Content Placeholder 2">
            <a:extLst>
              <a:ext uri="{FF2B5EF4-FFF2-40B4-BE49-F238E27FC236}">
                <a16:creationId xmlns:a16="http://schemas.microsoft.com/office/drawing/2014/main" id="{9026EED1-5F1A-ED47-A1A1-8811CAE1EC9D}"/>
              </a:ext>
            </a:extLst>
          </p:cNvPr>
          <p:cNvSpPr txBox="1">
            <a:spLocks/>
          </p:cNvSpPr>
          <p:nvPr/>
        </p:nvSpPr>
        <p:spPr>
          <a:xfrm>
            <a:off x="6298823" y="2864013"/>
            <a:ext cx="4084363" cy="1233854"/>
          </a:xfrm>
          <a:prstGeom prst="rect">
            <a:avLst/>
          </a:prstGeom>
          <a:ln w="19050">
            <a:solidFill>
              <a:srgbClr val="556D19"/>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Use the wind’s energy to generate </a:t>
            </a:r>
            <a:r>
              <a:rPr lang="en-US" b="1" dirty="0"/>
              <a:t>electricity</a:t>
            </a:r>
          </a:p>
          <a:p>
            <a:r>
              <a:rPr lang="en-US" dirty="0"/>
              <a:t>Has typically only 3 blades</a:t>
            </a:r>
          </a:p>
        </p:txBody>
      </p:sp>
      <p:sp>
        <p:nvSpPr>
          <p:cNvPr id="8" name="Text Placeholder 6">
            <a:extLst>
              <a:ext uri="{FF2B5EF4-FFF2-40B4-BE49-F238E27FC236}">
                <a16:creationId xmlns:a16="http://schemas.microsoft.com/office/drawing/2014/main" id="{BD7BAFE1-0085-EB46-98B6-52D433DA44AC}"/>
              </a:ext>
            </a:extLst>
          </p:cNvPr>
          <p:cNvSpPr txBox="1">
            <a:spLocks/>
          </p:cNvSpPr>
          <p:nvPr/>
        </p:nvSpPr>
        <p:spPr>
          <a:xfrm>
            <a:off x="1831663" y="2348089"/>
            <a:ext cx="4066433" cy="515924"/>
          </a:xfrm>
          <a:prstGeom prst="rect">
            <a:avLst/>
          </a:prstGeom>
          <a:solidFill>
            <a:srgbClr val="78A12E"/>
          </a:solidFill>
          <a:ln w="19050">
            <a:solidFill>
              <a:srgbClr val="556D19"/>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400" b="1" dirty="0">
                <a:solidFill>
                  <a:schemeClr val="bg1"/>
                </a:solidFill>
              </a:rPr>
              <a:t>WINDMILLS</a:t>
            </a:r>
          </a:p>
        </p:txBody>
      </p:sp>
      <p:sp>
        <p:nvSpPr>
          <p:cNvPr id="9" name="Text Placeholder 8">
            <a:extLst>
              <a:ext uri="{FF2B5EF4-FFF2-40B4-BE49-F238E27FC236}">
                <a16:creationId xmlns:a16="http://schemas.microsoft.com/office/drawing/2014/main" id="{AAB98403-991C-2746-BECA-D9A8FD077E10}"/>
              </a:ext>
            </a:extLst>
          </p:cNvPr>
          <p:cNvSpPr txBox="1">
            <a:spLocks/>
          </p:cNvSpPr>
          <p:nvPr/>
        </p:nvSpPr>
        <p:spPr>
          <a:xfrm>
            <a:off x="6298822" y="2348089"/>
            <a:ext cx="4084362" cy="515924"/>
          </a:xfrm>
          <a:prstGeom prst="rect">
            <a:avLst/>
          </a:prstGeom>
          <a:solidFill>
            <a:srgbClr val="78A12E"/>
          </a:solidFill>
          <a:ln w="19050">
            <a:solidFill>
              <a:srgbClr val="556D19"/>
            </a:solidFill>
          </a:ln>
        </p:spPr>
        <p:txBody>
          <a:bodyPr anchor="ctr">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400" b="1" dirty="0">
                <a:solidFill>
                  <a:schemeClr val="bg1"/>
                </a:solidFill>
              </a:rPr>
              <a:t>WIND TURBINES</a:t>
            </a:r>
          </a:p>
        </p:txBody>
      </p:sp>
      <p:pic>
        <p:nvPicPr>
          <p:cNvPr id="11" name="Picture 10">
            <a:extLst>
              <a:ext uri="{FF2B5EF4-FFF2-40B4-BE49-F238E27FC236}">
                <a16:creationId xmlns:a16="http://schemas.microsoft.com/office/drawing/2014/main" id="{0AE24895-0192-6A44-A133-30D544FF85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17"/>
          <a:stretch/>
        </p:blipFill>
        <p:spPr>
          <a:xfrm>
            <a:off x="6891558" y="4252448"/>
            <a:ext cx="2898890" cy="1911587"/>
          </a:xfrm>
          <a:prstGeom prst="rect">
            <a:avLst/>
          </a:prstGeom>
        </p:spPr>
      </p:pic>
      <p:pic>
        <p:nvPicPr>
          <p:cNvPr id="13" name="Picture 12">
            <a:extLst>
              <a:ext uri="{FF2B5EF4-FFF2-40B4-BE49-F238E27FC236}">
                <a16:creationId xmlns:a16="http://schemas.microsoft.com/office/drawing/2014/main" id="{5BBB9801-78E8-7F45-83FB-A4119D8FF4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15434" y="4252448"/>
            <a:ext cx="2898890" cy="1911587"/>
          </a:xfrm>
          <a:prstGeom prst="rect">
            <a:avLst/>
          </a:prstGeom>
        </p:spPr>
      </p:pic>
    </p:spTree>
    <p:extLst>
      <p:ext uri="{BB962C8B-B14F-4D97-AF65-F5344CB8AC3E}">
        <p14:creationId xmlns:p14="http://schemas.microsoft.com/office/powerpoint/2010/main" val="409090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730CCE-5AF5-594E-B61A-C99CCFE2DDBC}"/>
              </a:ext>
            </a:extLst>
          </p:cNvPr>
          <p:cNvSpPr>
            <a:spLocks noGrp="1"/>
          </p:cNvSpPr>
          <p:nvPr>
            <p:ph type="title"/>
          </p:nvPr>
        </p:nvSpPr>
        <p:spPr/>
        <p:txBody>
          <a:bodyPr/>
          <a:lstStyle/>
          <a:p>
            <a:r>
              <a:rPr lang="en-US" dirty="0"/>
              <a:t>Types of Turbines</a:t>
            </a:r>
          </a:p>
        </p:txBody>
      </p:sp>
      <p:sp>
        <p:nvSpPr>
          <p:cNvPr id="7" name="Text Placeholder 6">
            <a:extLst>
              <a:ext uri="{FF2B5EF4-FFF2-40B4-BE49-F238E27FC236}">
                <a16:creationId xmlns:a16="http://schemas.microsoft.com/office/drawing/2014/main" id="{132248D0-EA4A-CB47-BE17-251F0BADF0A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29B5BA2B-64E9-A840-9983-54A05D4FD9B7}"/>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ED14D560-E7A6-024D-9B95-80E669CFC062}"/>
              </a:ext>
            </a:extLst>
          </p:cNvPr>
          <p:cNvSpPr>
            <a:spLocks noGrp="1"/>
          </p:cNvSpPr>
          <p:nvPr>
            <p:ph type="sldNum" sz="quarter" idx="12"/>
          </p:nvPr>
        </p:nvSpPr>
        <p:spPr/>
        <p:txBody>
          <a:bodyPr/>
          <a:lstStyle/>
          <a:p>
            <a:fld id="{F60E4191-B049-AF4C-B31B-63DAE0652CDF}" type="slidenum">
              <a:rPr lang="en-US" smtClean="0"/>
              <a:pPr/>
              <a:t>9</a:t>
            </a:fld>
            <a:endParaRPr lang="en-US" dirty="0"/>
          </a:p>
        </p:txBody>
      </p:sp>
      <p:pic>
        <p:nvPicPr>
          <p:cNvPr id="8" name="Content Placeholder 9" descr="darrieus-rotor">
            <a:extLst>
              <a:ext uri="{FF2B5EF4-FFF2-40B4-BE49-F238E27FC236}">
                <a16:creationId xmlns:a16="http://schemas.microsoft.com/office/drawing/2014/main" id="{D145F46B-3E4E-A24A-A46B-8F219373D5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83465" y="1260953"/>
            <a:ext cx="2710058" cy="433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Wind-power-solutions_wind-turbines_20MW - Vestas">
            <a:extLst>
              <a:ext uri="{FF2B5EF4-FFF2-40B4-BE49-F238E27FC236}">
                <a16:creationId xmlns:a16="http://schemas.microsoft.com/office/drawing/2014/main" id="{C61B3D12-7B38-D14F-9902-F8E9169A507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76082" y="1260953"/>
            <a:ext cx="2627453" cy="433609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88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696903-D6E3-8043-9E98-D422BADCEB40}" vid="{22915673-3E87-7E4C-9936-5ABD5A8A34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3654</Words>
  <Application>Microsoft Macintosh PowerPoint</Application>
  <PresentationFormat>Widescreen</PresentationFormat>
  <Paragraphs>540</Paragraphs>
  <Slides>58</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Helvetica</vt:lpstr>
      <vt:lpstr>Helvetica Neue</vt:lpstr>
      <vt:lpstr>Tahoma</vt:lpstr>
      <vt:lpstr>Office Theme</vt:lpstr>
      <vt:lpstr>Wind Energy </vt:lpstr>
      <vt:lpstr>Circle of Concern, Control and Influence</vt:lpstr>
      <vt:lpstr>Video on Wind Energy</vt:lpstr>
      <vt:lpstr>Alberta’s Wind Resource</vt:lpstr>
      <vt:lpstr>Wind Cost Has Reduced By 69% Since 2009. The Compound Annual Growth Rate (CAGR) Has Been 12%.</vt:lpstr>
      <vt:lpstr>Wind Technology</vt:lpstr>
      <vt:lpstr>What is wind energy?</vt:lpstr>
      <vt:lpstr>Windmills and Wind Turbines</vt:lpstr>
      <vt:lpstr>Types of Turbines</vt:lpstr>
      <vt:lpstr>VAWT Turbines</vt:lpstr>
      <vt:lpstr>HAWT Turbines</vt:lpstr>
      <vt:lpstr>Gearbox Turbine</vt:lpstr>
      <vt:lpstr>Direct Drive Turbine</vt:lpstr>
      <vt:lpstr>Turbine Components</vt:lpstr>
      <vt:lpstr>Turbine Technology</vt:lpstr>
      <vt:lpstr>Towers</vt:lpstr>
      <vt:lpstr>Nacelle and Rotor</vt:lpstr>
      <vt:lpstr>Foundation</vt:lpstr>
      <vt:lpstr>Blades</vt:lpstr>
      <vt:lpstr>Size of a Turbine Blade</vt:lpstr>
      <vt:lpstr>Types of Wind Power</vt:lpstr>
      <vt:lpstr>The Evolution of Wind Turbine Sizes</vt:lpstr>
      <vt:lpstr>Size of a Turbine</vt:lpstr>
      <vt:lpstr>How to Build a Wind Turbine</vt:lpstr>
      <vt:lpstr>Time Lapse of a Wind Turbine Construction</vt:lpstr>
      <vt:lpstr>1. A large hole is dug out for the foundation</vt:lpstr>
      <vt:lpstr>PowerPoint Presentation</vt:lpstr>
      <vt:lpstr>3. Blades are transported to the site</vt:lpstr>
      <vt:lpstr>PowerPoint Presentation</vt:lpstr>
      <vt:lpstr>PowerPoint Presentation</vt:lpstr>
      <vt:lpstr>5. Installing the turbine</vt:lpstr>
      <vt:lpstr>PowerPoint Presentation</vt:lpstr>
      <vt:lpstr>PowerPoint Presentation</vt:lpstr>
      <vt:lpstr>6. Completed Turbine and Wind Farm</vt:lpstr>
      <vt:lpstr>Important Studies Before Construction</vt:lpstr>
      <vt:lpstr>Design Considerations</vt:lpstr>
      <vt:lpstr>Wind Measurements</vt:lpstr>
      <vt:lpstr>How is the Wind Resource Determined?</vt:lpstr>
      <vt:lpstr>Met Towers Instruments</vt:lpstr>
      <vt:lpstr>A Tilt-up Meteorological Tower</vt:lpstr>
      <vt:lpstr>Other Types of Wind Measurement Devices</vt:lpstr>
      <vt:lpstr>Production by Time of Day</vt:lpstr>
      <vt:lpstr>PowerPoint Presentation</vt:lpstr>
      <vt:lpstr>ACTIVITY – Wind turbine design challenge</vt:lpstr>
      <vt:lpstr>QUIZ!</vt:lpstr>
      <vt:lpstr>Wind is…</vt:lpstr>
      <vt:lpstr>Energy in wind comes from the…</vt:lpstr>
      <vt:lpstr>A tool that measures the SPEED of the wind is…</vt:lpstr>
      <vt:lpstr>A tool that measures the DIRECTION of the wind is…</vt:lpstr>
      <vt:lpstr>A wind turbine uses energy to make…</vt:lpstr>
      <vt:lpstr>What part of the wind turbine captures the wind?</vt:lpstr>
      <vt:lpstr>Name the instruments at the indicated locations</vt:lpstr>
      <vt:lpstr>Recap!</vt:lpstr>
      <vt:lpstr>GreenLearning.ca Additional Resources</vt:lpstr>
      <vt:lpstr>THANK YOU!</vt:lpstr>
      <vt:lpstr>EXTENSIONS</vt:lpstr>
      <vt:lpstr>Build Your Own Wind Turbine</vt:lpstr>
      <vt:lpstr>Research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Energy </dc:title>
  <dc:creator>Jackie Gallagher</dc:creator>
  <cp:lastModifiedBy>Jackie Gallagher</cp:lastModifiedBy>
  <cp:revision>7</cp:revision>
  <cp:lastPrinted>2019-04-16T15:39:21Z</cp:lastPrinted>
  <dcterms:created xsi:type="dcterms:W3CDTF">2018-12-03T17:05:23Z</dcterms:created>
  <dcterms:modified xsi:type="dcterms:W3CDTF">2019-04-16T15:39:30Z</dcterms:modified>
</cp:coreProperties>
</file>